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drawings/drawing3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2"/>
    <p:sldMasterId id="2147484852" r:id="rId3"/>
  </p:sldMasterIdLst>
  <p:notesMasterIdLst>
    <p:notesMasterId r:id="rId24"/>
  </p:notesMasterIdLst>
  <p:handoutMasterIdLst>
    <p:handoutMasterId r:id="rId25"/>
  </p:handoutMasterIdLst>
  <p:sldIdLst>
    <p:sldId id="256" r:id="rId4"/>
    <p:sldId id="432" r:id="rId5"/>
    <p:sldId id="433" r:id="rId6"/>
    <p:sldId id="434" r:id="rId7"/>
    <p:sldId id="414" r:id="rId8"/>
    <p:sldId id="420" r:id="rId9"/>
    <p:sldId id="427" r:id="rId10"/>
    <p:sldId id="408" r:id="rId11"/>
    <p:sldId id="435" r:id="rId12"/>
    <p:sldId id="442" r:id="rId13"/>
    <p:sldId id="444" r:id="rId14"/>
    <p:sldId id="437" r:id="rId15"/>
    <p:sldId id="446" r:id="rId16"/>
    <p:sldId id="447" r:id="rId17"/>
    <p:sldId id="448" r:id="rId18"/>
    <p:sldId id="452" r:id="rId19"/>
    <p:sldId id="454" r:id="rId20"/>
    <p:sldId id="459" r:id="rId21"/>
    <p:sldId id="455" r:id="rId22"/>
    <p:sldId id="430" r:id="rId23"/>
  </p:sldIdLst>
  <p:sldSz cx="12192000" cy="6858000"/>
  <p:notesSz cx="6735763" cy="98663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6FF66"/>
    <a:srgbClr val="BAE2F8"/>
    <a:srgbClr val="595959"/>
    <a:srgbClr val="1287C3"/>
    <a:srgbClr val="30ACEC"/>
    <a:srgbClr val="E2E4E5"/>
    <a:srgbClr val="99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69" autoAdjust="0"/>
    <p:restoredTop sz="94700" autoAdjust="0"/>
  </p:normalViewPr>
  <p:slideViewPr>
    <p:cSldViewPr>
      <p:cViewPr varScale="1">
        <p:scale>
          <a:sx n="113" d="100"/>
          <a:sy n="113" d="100"/>
        </p:scale>
        <p:origin x="-408" y="-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/>
            </a:pPr>
            <a:r>
              <a:rPr lang="ru-RU" sz="1800" dirty="0"/>
              <a:t>Экономия по результатам закупок,  % </a:t>
            </a:r>
          </a:p>
        </c:rich>
      </c:tx>
      <c:layout>
        <c:manualLayout>
          <c:xMode val="edge"/>
          <c:yMode val="edge"/>
          <c:x val="0.11843192391139171"/>
          <c:y val="5.2802104114035638E-2"/>
        </c:manualLayout>
      </c:layout>
      <c:overlay val="0"/>
    </c:title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2685250808658564E-2"/>
          <c:y val="0.18661875733614139"/>
          <c:w val="0.76778910324517935"/>
          <c:h val="0.6343703814054331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монозакупки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solidFill>
                <a:srgbClr val="92D050"/>
              </a:solidFill>
            </a:ln>
            <a:effectLst>
              <a:outerShdw blurRad="50800" dist="38100" dir="5400000" algn="t" rotWithShape="0">
                <a:prstClr val="black"/>
              </a:outerShdw>
            </a:effectLst>
          </c:spPr>
          <c:invertIfNegative val="0"/>
          <c:dPt>
            <c:idx val="0"/>
            <c:invertIfNegative val="0"/>
            <c:bubble3D val="0"/>
            <c:explosion val="13"/>
            <c:extLst xmlns:c16r2="http://schemas.microsoft.com/office/drawing/2015/06/chart">
              <c:ext xmlns:c16="http://schemas.microsoft.com/office/drawing/2014/chart" uri="{C3380CC4-5D6E-409C-BE32-E72D297353CC}">
                <c16:uniqueId val="{00000000-E0F2-461D-B502-586427A21B9C}"/>
              </c:ext>
            </c:extLst>
          </c:dPt>
          <c:dPt>
            <c:idx val="1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E0F2-461D-B502-586427A21B9C}"/>
              </c:ext>
            </c:extLst>
          </c:dPt>
          <c:dLbls>
            <c:dLbl>
              <c:idx val="0"/>
              <c:layout>
                <c:manualLayout>
                  <c:x val="9.2214112961807905E-3"/>
                  <c:y val="-7.36884393797514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0F2-461D-B502-586427A21B9C}"/>
                </c:ext>
              </c:extLst>
            </c:dLbl>
            <c:dLbl>
              <c:idx val="1"/>
              <c:layout>
                <c:manualLayout>
                  <c:x val="1.6145897717155057E-2"/>
                  <c:y val="-4.96701965774846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0F2-461D-B502-586427A21B9C}"/>
                </c:ext>
              </c:extLst>
            </c:dLbl>
            <c:dLbl>
              <c:idx val="2"/>
              <c:layout>
                <c:manualLayout>
                  <c:x val="-9.6497994644856669E-4"/>
                  <c:y val="-4.62751936549188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0F2-461D-B502-586427A21B9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2016</c:v>
                </c:pt>
                <c:pt idx="1">
                  <c:v>2017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14.5</c:v>
                </c:pt>
                <c:pt idx="1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E0F2-461D-B502-586427A21B9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совместные закупки</c:v>
                </c:pt>
              </c:strCache>
            </c:strRef>
          </c:tx>
          <c:spPr>
            <a:ln>
              <a:solidFill>
                <a:srgbClr val="00B0F0"/>
              </a:solidFill>
            </a:ln>
            <a:effectLst>
              <a:outerShdw blurRad="50800" dist="38100" dir="5400000" algn="t" rotWithShape="0">
                <a:prstClr val="black"/>
              </a:outerShdw>
            </a:effectLst>
          </c:spPr>
          <c:invertIfNegative val="0"/>
          <c:dLbls>
            <c:dLbl>
              <c:idx val="0"/>
              <c:layout>
                <c:manualLayout>
                  <c:x val="5.6675433498842007E-2"/>
                  <c:y val="-3.88391369212944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E0F2-461D-B502-586427A21B9C}"/>
                </c:ext>
              </c:extLst>
            </c:dLbl>
            <c:dLbl>
              <c:idx val="1"/>
              <c:layout>
                <c:manualLayout>
                  <c:x val="4.2326386811721774E-2"/>
                  <c:y val="-4.20846096465472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0F2-461D-B502-586427A21B9C}"/>
                </c:ext>
              </c:extLst>
            </c:dLbl>
            <c:dLbl>
              <c:idx val="2"/>
              <c:layout>
                <c:manualLayout>
                  <c:x val="-4.7218826738940428E-2"/>
                  <c:y val="-8.37471258950544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E0F2-461D-B502-586427A21B9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2016</c:v>
                </c:pt>
                <c:pt idx="1">
                  <c:v>2017</c:v>
                </c:pt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16.399999999999999</c:v>
                </c:pt>
                <c:pt idx="1">
                  <c:v>20.6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E0F2-461D-B502-586427A21B9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35379584"/>
        <c:axId val="135389568"/>
        <c:axId val="0"/>
      </c:bar3DChart>
      <c:catAx>
        <c:axId val="135379584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minorGridlines>
          <c:spPr>
            <a:ln w="38100">
              <a:prstDash val="sysDot"/>
              <a:round/>
            </a:ln>
          </c:spPr>
        </c:minorGridlines>
        <c:numFmt formatCode="General" sourceLinked="1"/>
        <c:majorTickMark val="out"/>
        <c:minorTickMark val="none"/>
        <c:tickLblPos val="nextTo"/>
        <c:crossAx val="135389568"/>
        <c:crosses val="autoZero"/>
        <c:auto val="1"/>
        <c:lblAlgn val="ctr"/>
        <c:lblOffset val="100"/>
        <c:noMultiLvlLbl val="0"/>
      </c:catAx>
      <c:valAx>
        <c:axId val="135389568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13537958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4570528939663971"/>
          <c:y val="0.3015475132392697"/>
          <c:w val="0.23895897325962218"/>
          <c:h val="0.22797512480398352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>
          <a:latin typeface="Cambria" panose="02040503050406030204" pitchFamily="18" charset="0"/>
        </a:defRPr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ru-RU" sz="1600" dirty="0"/>
              <a:t>Несостоявшиеся</a:t>
            </a:r>
            <a:r>
              <a:rPr lang="ru-RU" sz="1600" baseline="0" dirty="0"/>
              <a:t> закупки по причине отсутствия поданных заявок, %</a:t>
            </a:r>
            <a:endParaRPr lang="ru-RU" sz="1600" dirty="0"/>
          </a:p>
        </c:rich>
      </c:tx>
      <c:layout>
        <c:manualLayout>
          <c:xMode val="edge"/>
          <c:yMode val="edge"/>
          <c:x val="0.25917773205574562"/>
          <c:y val="2.6546370131209911E-2"/>
        </c:manualLayout>
      </c:layout>
      <c:overlay val="0"/>
    </c:title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0708828167721618"/>
          <c:y val="0.20531959034030234"/>
          <c:w val="0.76778910324517935"/>
          <c:h val="0.6343703814054331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монозакупки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solidFill>
                <a:srgbClr val="92D050"/>
              </a:solidFill>
            </a:ln>
            <a:effectLst>
              <a:outerShdw blurRad="50800" dist="38100" dir="5400000" algn="t" rotWithShape="0">
                <a:prstClr val="black"/>
              </a:outerShdw>
            </a:effectLst>
          </c:spPr>
          <c:invertIfNegative val="0"/>
          <c:dPt>
            <c:idx val="0"/>
            <c:invertIfNegative val="0"/>
            <c:bubble3D val="0"/>
            <c:explosion val="13"/>
            <c:extLst xmlns:c16r2="http://schemas.microsoft.com/office/drawing/2015/06/chart">
              <c:ext xmlns:c16="http://schemas.microsoft.com/office/drawing/2014/chart" uri="{C3380CC4-5D6E-409C-BE32-E72D297353CC}">
                <c16:uniqueId val="{00000000-EBF8-4CC1-9BCA-C4BEC9F444EA}"/>
              </c:ext>
            </c:extLst>
          </c:dPt>
          <c:dPt>
            <c:idx val="1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EBF8-4CC1-9BCA-C4BEC9F444EA}"/>
              </c:ext>
            </c:extLst>
          </c:dPt>
          <c:dLbls>
            <c:dLbl>
              <c:idx val="0"/>
              <c:layout>
                <c:manualLayout>
                  <c:x val="1.4489551665976508E-2"/>
                  <c:y val="-4.220336062433005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BF8-4CC1-9BCA-C4BEC9F444EA}"/>
                </c:ext>
              </c:extLst>
            </c:dLbl>
            <c:dLbl>
              <c:idx val="1"/>
              <c:layout>
                <c:manualLayout>
                  <c:x val="1.6145897717155057E-2"/>
                  <c:y val="-4.96701965774846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BF8-4CC1-9BCA-C4BEC9F444EA}"/>
                </c:ext>
              </c:extLst>
            </c:dLbl>
            <c:dLbl>
              <c:idx val="2"/>
              <c:layout>
                <c:manualLayout>
                  <c:x val="-9.6497994644856669E-4"/>
                  <c:y val="-4.62751936549188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BF8-4CC1-9BCA-C4BEC9F444E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2016</c:v>
                </c:pt>
                <c:pt idx="1">
                  <c:v>2017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9.61</c:v>
                </c:pt>
                <c:pt idx="1">
                  <c:v>8.1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EBF8-4CC1-9BCA-C4BEC9F444E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совместные закупки</c:v>
                </c:pt>
              </c:strCache>
            </c:strRef>
          </c:tx>
          <c:spPr>
            <a:ln>
              <a:solidFill>
                <a:srgbClr val="00B0F0"/>
              </a:solidFill>
            </a:ln>
            <a:effectLst>
              <a:outerShdw blurRad="50800" dist="38100" dir="5400000" algn="t" rotWithShape="0">
                <a:prstClr val="black"/>
              </a:outerShdw>
            </a:effectLst>
          </c:spPr>
          <c:invertIfNegative val="0"/>
          <c:dLbls>
            <c:dLbl>
              <c:idx val="0"/>
              <c:layout>
                <c:manualLayout>
                  <c:x val="8.5165810997526098E-2"/>
                  <c:y val="-7.1593476145748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EBF8-4CC1-9BCA-C4BEC9F444EA}"/>
                </c:ext>
              </c:extLst>
            </c:dLbl>
            <c:dLbl>
              <c:idx val="1"/>
              <c:layout>
                <c:manualLayout>
                  <c:x val="5.724989868105422E-2"/>
                  <c:y val="-7.48389067881346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BF8-4CC1-9BCA-C4BEC9F444EA}"/>
                </c:ext>
              </c:extLst>
            </c:dLbl>
            <c:dLbl>
              <c:idx val="2"/>
              <c:layout>
                <c:manualLayout>
                  <c:x val="-4.7218826738940428E-2"/>
                  <c:y val="-8.37471258950544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EBF8-4CC1-9BCA-C4BEC9F444E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2016</c:v>
                </c:pt>
                <c:pt idx="1">
                  <c:v>2017</c:v>
                </c:pt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3.13</c:v>
                </c:pt>
                <c:pt idx="1">
                  <c:v>1.6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EBF8-4CC1-9BCA-C4BEC9F444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35563904"/>
        <c:axId val="135573888"/>
        <c:axId val="0"/>
      </c:bar3DChart>
      <c:catAx>
        <c:axId val="135563904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minorGridlines>
          <c:spPr>
            <a:ln w="38100">
              <a:prstDash val="sysDot"/>
              <a:round/>
            </a:ln>
          </c:spPr>
        </c:minorGridlines>
        <c:numFmt formatCode="General" sourceLinked="1"/>
        <c:majorTickMark val="out"/>
        <c:minorTickMark val="none"/>
        <c:tickLblPos val="nextTo"/>
        <c:crossAx val="135573888"/>
        <c:crosses val="autoZero"/>
        <c:auto val="1"/>
        <c:lblAlgn val="ctr"/>
        <c:lblOffset val="100"/>
        <c:noMultiLvlLbl val="0"/>
      </c:catAx>
      <c:valAx>
        <c:axId val="135573888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13556390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latin typeface="Cambria" panose="02040503050406030204" pitchFamily="18" charset="0"/>
        </a:defRPr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ru-RU" sz="1600" baseline="0" dirty="0"/>
              <a:t>Закупки, на участие в которых  подано по одной заявке, %</a:t>
            </a:r>
            <a:endParaRPr lang="ru-RU" sz="1600" dirty="0"/>
          </a:p>
        </c:rich>
      </c:tx>
      <c:layout>
        <c:manualLayout>
          <c:xMode val="edge"/>
          <c:yMode val="edge"/>
          <c:x val="0.23204952053938452"/>
          <c:y val="1.350573299392698E-3"/>
        </c:manualLayout>
      </c:layout>
      <c:overlay val="0"/>
    </c:title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6888675606688422"/>
          <c:y val="0.20823222924725535"/>
          <c:w val="0.66097393140641569"/>
          <c:h val="0.623681385128428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монозакупки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solidFill>
                <a:srgbClr val="92D050"/>
              </a:solidFill>
            </a:ln>
            <a:effectLst>
              <a:outerShdw blurRad="50800" dist="38100" dir="5400000" algn="t" rotWithShape="0">
                <a:prstClr val="black"/>
              </a:outerShdw>
            </a:effectLst>
          </c:spPr>
          <c:invertIfNegative val="0"/>
          <c:dPt>
            <c:idx val="0"/>
            <c:invertIfNegative val="0"/>
            <c:bubble3D val="0"/>
            <c:explosion val="13"/>
            <c:extLst xmlns:c16r2="http://schemas.microsoft.com/office/drawing/2015/06/chart">
              <c:ext xmlns:c16="http://schemas.microsoft.com/office/drawing/2014/chart" uri="{C3380CC4-5D6E-409C-BE32-E72D297353CC}">
                <c16:uniqueId val="{00000000-7FEC-4C4C-B592-68BA6F8B90E6}"/>
              </c:ext>
            </c:extLst>
          </c:dPt>
          <c:dPt>
            <c:idx val="1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7FEC-4C4C-B592-68BA6F8B90E6}"/>
              </c:ext>
            </c:extLst>
          </c:dPt>
          <c:dLbls>
            <c:dLbl>
              <c:idx val="0"/>
              <c:layout>
                <c:manualLayout>
                  <c:x val="3.6724869111765361E-2"/>
                  <c:y val="-5.78837199907081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FEC-4C4C-B592-68BA6F8B90E6}"/>
                </c:ext>
              </c:extLst>
            </c:dLbl>
            <c:dLbl>
              <c:idx val="1"/>
              <c:layout>
                <c:manualLayout>
                  <c:x val="3.5940885040551047E-2"/>
                  <c:y val="-2.27676852814432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FEC-4C4C-B592-68BA6F8B90E6}"/>
                </c:ext>
              </c:extLst>
            </c:dLbl>
            <c:dLbl>
              <c:idx val="2"/>
              <c:layout>
                <c:manualLayout>
                  <c:x val="-9.6497994644856669E-4"/>
                  <c:y val="-4.62751936549188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FEC-4C4C-B592-68BA6F8B90E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2016</c:v>
                </c:pt>
                <c:pt idx="1">
                  <c:v>2017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36.380000000000003</c:v>
                </c:pt>
                <c:pt idx="1">
                  <c:v>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7FEC-4C4C-B592-68BA6F8B90E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совместные закупки</c:v>
                </c:pt>
              </c:strCache>
            </c:strRef>
          </c:tx>
          <c:spPr>
            <a:ln>
              <a:solidFill>
                <a:srgbClr val="00B0F0"/>
              </a:solidFill>
            </a:ln>
            <a:effectLst>
              <a:outerShdw blurRad="50800" dist="38100" dir="5400000" algn="t" rotWithShape="0">
                <a:prstClr val="black"/>
              </a:outerShdw>
            </a:effectLst>
          </c:spPr>
          <c:invertIfNegative val="0"/>
          <c:dLbls>
            <c:dLbl>
              <c:idx val="0"/>
              <c:layout>
                <c:manualLayout>
                  <c:x val="8.5515237890234422E-2"/>
                  <c:y val="-7.69578755106782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7FEC-4C4C-B592-68BA6F8B90E6}"/>
                </c:ext>
              </c:extLst>
            </c:dLbl>
            <c:dLbl>
              <c:idx val="1"/>
              <c:layout>
                <c:manualLayout>
                  <c:x val="0.10118667370292189"/>
                  <c:y val="-4.27717627334336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FEC-4C4C-B592-68BA6F8B90E6}"/>
                </c:ext>
              </c:extLst>
            </c:dLbl>
            <c:dLbl>
              <c:idx val="2"/>
              <c:layout>
                <c:manualLayout>
                  <c:x val="-4.7218826738940428E-2"/>
                  <c:y val="-8.37471258950544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7FEC-4C4C-B592-68BA6F8B90E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2016</c:v>
                </c:pt>
                <c:pt idx="1">
                  <c:v>2017</c:v>
                </c:pt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16.77</c:v>
                </c:pt>
                <c:pt idx="1">
                  <c:v>11.93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7FEC-4C4C-B592-68BA6F8B90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35547136"/>
        <c:axId val="24002560"/>
        <c:axId val="0"/>
      </c:bar3DChart>
      <c:catAx>
        <c:axId val="135547136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minorGridlines>
          <c:spPr>
            <a:ln w="38100">
              <a:prstDash val="sysDot"/>
              <a:round/>
            </a:ln>
          </c:spPr>
        </c:minorGridlines>
        <c:numFmt formatCode="General" sourceLinked="1"/>
        <c:majorTickMark val="out"/>
        <c:minorTickMark val="none"/>
        <c:tickLblPos val="nextTo"/>
        <c:crossAx val="24002560"/>
        <c:crosses val="autoZero"/>
        <c:auto val="1"/>
        <c:lblAlgn val="ctr"/>
        <c:lblOffset val="100"/>
        <c:noMultiLvlLbl val="0"/>
      </c:catAx>
      <c:valAx>
        <c:axId val="24002560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13554713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latin typeface="Cambria" panose="02040503050406030204" pitchFamily="18" charset="0"/>
        </a:defRPr>
      </a:pPr>
      <a:endParaRPr lang="ru-RU"/>
    </a:p>
  </c:txPr>
  <c:externalData r:id="rId1">
    <c:autoUpdate val="0"/>
  </c:externalData>
  <c:userShapes r:id="rId2"/>
</c:chartSpace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9CF70C8-B0A1-4742-A3DF-A0F4851DE378}" type="doc">
      <dgm:prSet loTypeId="urn:microsoft.com/office/officeart/2005/8/layout/hList7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6997B27-9499-4D7B-AB99-94441410CA7D}">
      <dgm:prSet custT="1"/>
      <dgm:spPr>
        <a:solidFill>
          <a:schemeClr val="accent1">
            <a:hueOff val="0"/>
            <a:satOff val="0"/>
            <a:lumOff val="0"/>
            <a:alpha val="36000"/>
          </a:schemeClr>
        </a:solidFill>
      </dgm:spPr>
      <dgm:t>
        <a:bodyPr/>
        <a:lstStyle/>
        <a:p>
          <a:pPr rtl="0" eaLnBrk="1" latinLnBrk="0" hangingPunct="1"/>
          <a:r>
            <a:rPr lang="ru-RU" sz="1200" b="1" dirty="0">
              <a:solidFill>
                <a:schemeClr val="tx1"/>
              </a:solidFill>
              <a:latin typeface="Cambria" panose="02040503050406030204" pitchFamily="18" charset="0"/>
            </a:rPr>
            <a:t>Горюче-смазочные материалы</a:t>
          </a:r>
        </a:p>
      </dgm:t>
    </dgm:pt>
    <dgm:pt modelId="{4FDCBB29-B13B-4719-AC59-4E1FB50730BE}" type="parTrans" cxnId="{40682883-6002-42C2-B412-BB574FC1B902}">
      <dgm:prSet/>
      <dgm:spPr/>
      <dgm:t>
        <a:bodyPr/>
        <a:lstStyle/>
        <a:p>
          <a:endParaRPr lang="ru-RU" sz="1100" b="1">
            <a:solidFill>
              <a:schemeClr val="tx1"/>
            </a:solidFill>
          </a:endParaRPr>
        </a:p>
      </dgm:t>
    </dgm:pt>
    <dgm:pt modelId="{DFBF0D9B-533A-440D-B901-065742477DD0}" type="sibTrans" cxnId="{40682883-6002-42C2-B412-BB574FC1B902}">
      <dgm:prSet/>
      <dgm:spPr/>
      <dgm:t>
        <a:bodyPr/>
        <a:lstStyle/>
        <a:p>
          <a:endParaRPr lang="ru-RU" sz="1100" b="1">
            <a:solidFill>
              <a:schemeClr val="tx1"/>
            </a:solidFill>
          </a:endParaRPr>
        </a:p>
      </dgm:t>
    </dgm:pt>
    <dgm:pt modelId="{7ACD40D6-F592-47C6-9019-44D7066AB93B}">
      <dgm:prSet custT="1"/>
      <dgm:spPr>
        <a:solidFill>
          <a:schemeClr val="accent1">
            <a:hueOff val="0"/>
            <a:satOff val="0"/>
            <a:lumOff val="0"/>
            <a:alpha val="36000"/>
          </a:schemeClr>
        </a:solidFill>
      </dgm:spPr>
      <dgm:t>
        <a:bodyPr/>
        <a:lstStyle/>
        <a:p>
          <a:pPr rtl="0" eaLnBrk="1" latinLnBrk="0" hangingPunct="1"/>
          <a:r>
            <a:rPr lang="ru-RU" sz="1200" b="1" dirty="0">
              <a:solidFill>
                <a:schemeClr val="tx1"/>
              </a:solidFill>
              <a:latin typeface="Cambria" panose="02040503050406030204" pitchFamily="18" charset="0"/>
            </a:rPr>
            <a:t>ОСАГО</a:t>
          </a:r>
        </a:p>
      </dgm:t>
    </dgm:pt>
    <dgm:pt modelId="{182AA66B-AA16-41D8-9656-5007D3638078}" type="parTrans" cxnId="{976E08E2-952D-4C25-A48F-82168954ECCA}">
      <dgm:prSet/>
      <dgm:spPr/>
      <dgm:t>
        <a:bodyPr/>
        <a:lstStyle/>
        <a:p>
          <a:endParaRPr lang="ru-RU" sz="1100" b="1">
            <a:solidFill>
              <a:schemeClr val="tx1"/>
            </a:solidFill>
          </a:endParaRPr>
        </a:p>
      </dgm:t>
    </dgm:pt>
    <dgm:pt modelId="{AB1F0467-0708-49EE-B6EA-FD54E338EF7A}" type="sibTrans" cxnId="{976E08E2-952D-4C25-A48F-82168954ECCA}">
      <dgm:prSet/>
      <dgm:spPr/>
      <dgm:t>
        <a:bodyPr/>
        <a:lstStyle/>
        <a:p>
          <a:endParaRPr lang="ru-RU" sz="1100" b="1">
            <a:solidFill>
              <a:schemeClr val="tx1"/>
            </a:solidFill>
          </a:endParaRPr>
        </a:p>
      </dgm:t>
    </dgm:pt>
    <dgm:pt modelId="{4C1F6038-50B8-4DEF-92C0-F425FEDEC4A7}">
      <dgm:prSet custT="1"/>
      <dgm:spPr>
        <a:solidFill>
          <a:schemeClr val="accent1">
            <a:hueOff val="0"/>
            <a:satOff val="0"/>
            <a:lumOff val="0"/>
            <a:alpha val="36000"/>
          </a:schemeClr>
        </a:solidFill>
      </dgm:spPr>
      <dgm:t>
        <a:bodyPr/>
        <a:lstStyle/>
        <a:p>
          <a:pPr rtl="0" eaLnBrk="1" latinLnBrk="0" hangingPunct="1"/>
          <a:r>
            <a:rPr lang="ru-RU" sz="1200" b="1" dirty="0">
              <a:solidFill>
                <a:schemeClr val="tx1"/>
              </a:solidFill>
              <a:latin typeface="Cambria" panose="02040503050406030204" pitchFamily="18" charset="0"/>
            </a:rPr>
            <a:t>Оргтехника</a:t>
          </a:r>
        </a:p>
      </dgm:t>
    </dgm:pt>
    <dgm:pt modelId="{BB9DE5F1-6A18-4FF7-929E-4CAB455121D3}" type="parTrans" cxnId="{28727318-5267-4144-BEF8-04B1ADB43111}">
      <dgm:prSet/>
      <dgm:spPr/>
      <dgm:t>
        <a:bodyPr/>
        <a:lstStyle/>
        <a:p>
          <a:endParaRPr lang="ru-RU" sz="1100" b="1">
            <a:solidFill>
              <a:schemeClr val="tx1"/>
            </a:solidFill>
          </a:endParaRPr>
        </a:p>
      </dgm:t>
    </dgm:pt>
    <dgm:pt modelId="{ECEDEFFA-8223-4095-90F5-C766845EC502}" type="sibTrans" cxnId="{28727318-5267-4144-BEF8-04B1ADB43111}">
      <dgm:prSet/>
      <dgm:spPr/>
      <dgm:t>
        <a:bodyPr/>
        <a:lstStyle/>
        <a:p>
          <a:endParaRPr lang="ru-RU" sz="1100" b="1">
            <a:solidFill>
              <a:schemeClr val="tx1"/>
            </a:solidFill>
          </a:endParaRPr>
        </a:p>
      </dgm:t>
    </dgm:pt>
    <dgm:pt modelId="{73F777A5-3841-422C-B61D-05FC755F69A5}">
      <dgm:prSet custT="1"/>
      <dgm:spPr>
        <a:solidFill>
          <a:schemeClr val="accent1">
            <a:hueOff val="0"/>
            <a:satOff val="0"/>
            <a:lumOff val="0"/>
            <a:alpha val="36000"/>
          </a:schemeClr>
        </a:solidFill>
      </dgm:spPr>
      <dgm:t>
        <a:bodyPr/>
        <a:lstStyle/>
        <a:p>
          <a:pPr rtl="0" eaLnBrk="1" latinLnBrk="0" hangingPunct="1"/>
          <a:r>
            <a:rPr lang="ru-RU" sz="1200" b="1" dirty="0">
              <a:solidFill>
                <a:schemeClr val="tx1"/>
              </a:solidFill>
              <a:latin typeface="Cambria" panose="02040503050406030204" pitchFamily="18" charset="0"/>
            </a:rPr>
            <a:t>Услуги доступа к сети Интернет</a:t>
          </a:r>
        </a:p>
      </dgm:t>
    </dgm:pt>
    <dgm:pt modelId="{DE8AFA7F-5440-499F-B041-39FCCBD10082}" type="parTrans" cxnId="{5612266C-89A6-4EEE-9A0A-7FDC25811A30}">
      <dgm:prSet/>
      <dgm:spPr/>
      <dgm:t>
        <a:bodyPr/>
        <a:lstStyle/>
        <a:p>
          <a:endParaRPr lang="ru-RU" sz="1100" b="1">
            <a:solidFill>
              <a:schemeClr val="tx1"/>
            </a:solidFill>
          </a:endParaRPr>
        </a:p>
      </dgm:t>
    </dgm:pt>
    <dgm:pt modelId="{B91E154F-9857-4C95-B8EF-AED4008DC16C}" type="sibTrans" cxnId="{5612266C-89A6-4EEE-9A0A-7FDC25811A30}">
      <dgm:prSet/>
      <dgm:spPr/>
      <dgm:t>
        <a:bodyPr/>
        <a:lstStyle/>
        <a:p>
          <a:endParaRPr lang="ru-RU" sz="1100" b="1">
            <a:solidFill>
              <a:schemeClr val="tx1"/>
            </a:solidFill>
          </a:endParaRPr>
        </a:p>
      </dgm:t>
    </dgm:pt>
    <dgm:pt modelId="{C705D2D9-4851-457C-B4A1-2BB3DFEB694C}">
      <dgm:prSet custT="1"/>
      <dgm:spPr>
        <a:solidFill>
          <a:schemeClr val="accent1">
            <a:hueOff val="0"/>
            <a:satOff val="0"/>
            <a:lumOff val="0"/>
            <a:alpha val="36000"/>
          </a:schemeClr>
        </a:solidFill>
      </dgm:spPr>
      <dgm:t>
        <a:bodyPr/>
        <a:lstStyle/>
        <a:p>
          <a:pPr rtl="0" eaLnBrk="1" latinLnBrk="0" hangingPunct="1"/>
          <a:r>
            <a:rPr lang="ru-RU" sz="1200" b="1" dirty="0">
              <a:solidFill>
                <a:schemeClr val="tx1"/>
              </a:solidFill>
              <a:latin typeface="Cambria" panose="02040503050406030204" pitchFamily="18" charset="0"/>
            </a:rPr>
            <a:t>Бумага офисная</a:t>
          </a:r>
        </a:p>
      </dgm:t>
    </dgm:pt>
    <dgm:pt modelId="{BF8E0286-8CA6-4F4F-BE47-358D1C1CA7AD}" type="parTrans" cxnId="{F299C875-7415-4F9C-AA5E-DC604A55127C}">
      <dgm:prSet/>
      <dgm:spPr/>
      <dgm:t>
        <a:bodyPr/>
        <a:lstStyle/>
        <a:p>
          <a:endParaRPr lang="ru-RU" sz="1100" b="1">
            <a:solidFill>
              <a:schemeClr val="tx1"/>
            </a:solidFill>
          </a:endParaRPr>
        </a:p>
      </dgm:t>
    </dgm:pt>
    <dgm:pt modelId="{3298B6F3-F178-4B5F-A042-732E3E5997EF}" type="sibTrans" cxnId="{F299C875-7415-4F9C-AA5E-DC604A55127C}">
      <dgm:prSet/>
      <dgm:spPr/>
      <dgm:t>
        <a:bodyPr/>
        <a:lstStyle/>
        <a:p>
          <a:endParaRPr lang="ru-RU" sz="1100" b="1">
            <a:solidFill>
              <a:schemeClr val="tx1"/>
            </a:solidFill>
          </a:endParaRPr>
        </a:p>
      </dgm:t>
    </dgm:pt>
    <dgm:pt modelId="{A34016E8-0CF4-4209-A777-B64E98A51C58}">
      <dgm:prSet custT="1"/>
      <dgm:spPr>
        <a:solidFill>
          <a:schemeClr val="accent1">
            <a:hueOff val="0"/>
            <a:satOff val="0"/>
            <a:lumOff val="0"/>
            <a:alpha val="36000"/>
          </a:schemeClr>
        </a:solidFill>
      </dgm:spPr>
      <dgm:t>
        <a:bodyPr/>
        <a:lstStyle/>
        <a:p>
          <a:pPr rtl="0" eaLnBrk="1" latinLnBrk="0" hangingPunct="1"/>
          <a:r>
            <a:rPr lang="ru-RU" sz="1200" b="1" dirty="0">
              <a:solidFill>
                <a:schemeClr val="tx1"/>
              </a:solidFill>
              <a:latin typeface="Cambria" panose="02040503050406030204" pitchFamily="18" charset="0"/>
            </a:rPr>
            <a:t>Программное обеспечение</a:t>
          </a:r>
        </a:p>
      </dgm:t>
    </dgm:pt>
    <dgm:pt modelId="{1AB95B71-8C0C-4AED-8A17-6CD6EF372D15}" type="parTrans" cxnId="{7E4D53FB-7DAE-4659-98EC-49C9C01EBD5F}">
      <dgm:prSet/>
      <dgm:spPr/>
      <dgm:t>
        <a:bodyPr/>
        <a:lstStyle/>
        <a:p>
          <a:endParaRPr lang="ru-RU" sz="1100" b="1">
            <a:solidFill>
              <a:schemeClr val="tx1"/>
            </a:solidFill>
          </a:endParaRPr>
        </a:p>
      </dgm:t>
    </dgm:pt>
    <dgm:pt modelId="{8A32F046-071B-48DB-88B4-99DA2A83EEE7}" type="sibTrans" cxnId="{7E4D53FB-7DAE-4659-98EC-49C9C01EBD5F}">
      <dgm:prSet/>
      <dgm:spPr/>
      <dgm:t>
        <a:bodyPr/>
        <a:lstStyle/>
        <a:p>
          <a:endParaRPr lang="ru-RU" sz="1100" b="1">
            <a:solidFill>
              <a:schemeClr val="tx1"/>
            </a:solidFill>
          </a:endParaRPr>
        </a:p>
      </dgm:t>
    </dgm:pt>
    <dgm:pt modelId="{FC99754F-E42E-4BE3-AC7A-B2D09F8EE907}">
      <dgm:prSet custT="1"/>
      <dgm:spPr>
        <a:solidFill>
          <a:schemeClr val="accent1">
            <a:hueOff val="0"/>
            <a:satOff val="0"/>
            <a:lumOff val="0"/>
            <a:alpha val="36000"/>
          </a:schemeClr>
        </a:solidFill>
      </dgm:spPr>
      <dgm:t>
        <a:bodyPr/>
        <a:lstStyle/>
        <a:p>
          <a:pPr rtl="0" eaLnBrk="1" latinLnBrk="0" hangingPunct="1"/>
          <a:r>
            <a:rPr lang="ru-RU" sz="1200" b="1" dirty="0">
              <a:solidFill>
                <a:schemeClr val="tx1"/>
              </a:solidFill>
              <a:latin typeface="Cambria" panose="02040503050406030204" pitchFamily="18" charset="0"/>
            </a:rPr>
            <a:t>Продукты питания (11 наименований)</a:t>
          </a:r>
        </a:p>
      </dgm:t>
    </dgm:pt>
    <dgm:pt modelId="{B2CFF550-AC5E-4014-9077-A03498E46886}" type="parTrans" cxnId="{00ACBD0D-A47F-4E4F-817D-8B59524AE4A2}">
      <dgm:prSet/>
      <dgm:spPr/>
      <dgm:t>
        <a:bodyPr/>
        <a:lstStyle/>
        <a:p>
          <a:endParaRPr lang="ru-RU" sz="1100" b="1">
            <a:solidFill>
              <a:schemeClr val="tx1"/>
            </a:solidFill>
          </a:endParaRPr>
        </a:p>
      </dgm:t>
    </dgm:pt>
    <dgm:pt modelId="{4EA605A9-2409-487D-B0D8-E3C5BDF17285}" type="sibTrans" cxnId="{00ACBD0D-A47F-4E4F-817D-8B59524AE4A2}">
      <dgm:prSet/>
      <dgm:spPr/>
      <dgm:t>
        <a:bodyPr/>
        <a:lstStyle/>
        <a:p>
          <a:endParaRPr lang="ru-RU" sz="1100" b="1">
            <a:solidFill>
              <a:schemeClr val="tx1"/>
            </a:solidFill>
          </a:endParaRPr>
        </a:p>
      </dgm:t>
    </dgm:pt>
    <dgm:pt modelId="{C1F8B0FD-9180-4DF9-B06A-BAB045B7F226}">
      <dgm:prSet custT="1"/>
      <dgm:spPr>
        <a:solidFill>
          <a:schemeClr val="accent1">
            <a:hueOff val="0"/>
            <a:satOff val="0"/>
            <a:lumOff val="0"/>
            <a:alpha val="36000"/>
          </a:schemeClr>
        </a:solidFill>
      </dgm:spPr>
      <dgm:t>
        <a:bodyPr/>
        <a:lstStyle/>
        <a:p>
          <a:pPr rtl="0" eaLnBrk="1" latinLnBrk="0" hangingPunct="1"/>
          <a:r>
            <a:rPr lang="ru-RU" sz="1200" b="1" dirty="0">
              <a:solidFill>
                <a:schemeClr val="tx1"/>
              </a:solidFill>
              <a:latin typeface="Cambria" panose="02040503050406030204" pitchFamily="18" charset="0"/>
            </a:rPr>
            <a:t>Лекарственные средства</a:t>
          </a:r>
        </a:p>
      </dgm:t>
    </dgm:pt>
    <dgm:pt modelId="{A70A3A70-C0B6-4458-BAC1-2D5DF67F4F6A}" type="parTrans" cxnId="{613AEC7E-AFD1-44D4-B05E-4D2624028A09}">
      <dgm:prSet/>
      <dgm:spPr/>
      <dgm:t>
        <a:bodyPr/>
        <a:lstStyle/>
        <a:p>
          <a:endParaRPr lang="ru-RU" sz="1100" b="1">
            <a:solidFill>
              <a:schemeClr val="tx1"/>
            </a:solidFill>
          </a:endParaRPr>
        </a:p>
      </dgm:t>
    </dgm:pt>
    <dgm:pt modelId="{5C869F68-45DA-4516-AE2F-5FCB47F22FF7}" type="sibTrans" cxnId="{613AEC7E-AFD1-44D4-B05E-4D2624028A09}">
      <dgm:prSet/>
      <dgm:spPr/>
      <dgm:t>
        <a:bodyPr/>
        <a:lstStyle/>
        <a:p>
          <a:endParaRPr lang="ru-RU" sz="1100" b="1">
            <a:solidFill>
              <a:schemeClr val="tx1"/>
            </a:solidFill>
          </a:endParaRPr>
        </a:p>
      </dgm:t>
    </dgm:pt>
    <dgm:pt modelId="{F6D112CA-A5B8-4ECD-BD96-ABFB9F86FC82}">
      <dgm:prSet custT="1"/>
      <dgm:spPr>
        <a:solidFill>
          <a:schemeClr val="accent1">
            <a:hueOff val="0"/>
            <a:satOff val="0"/>
            <a:lumOff val="0"/>
            <a:alpha val="36000"/>
          </a:schemeClr>
        </a:solidFill>
      </dgm:spPr>
      <dgm:t>
        <a:bodyPr/>
        <a:lstStyle/>
        <a:p>
          <a:pPr rtl="0" eaLnBrk="1" latinLnBrk="0" hangingPunct="1"/>
          <a:r>
            <a:rPr lang="ru-RU" sz="1200" b="1" dirty="0">
              <a:solidFill>
                <a:schemeClr val="tx1"/>
              </a:solidFill>
              <a:latin typeface="Cambria" panose="02040503050406030204" pitchFamily="18" charset="0"/>
            </a:rPr>
            <a:t>Другие виды товаров, работ, услуг</a:t>
          </a:r>
        </a:p>
      </dgm:t>
    </dgm:pt>
    <dgm:pt modelId="{693F49F2-8730-40F5-AD96-F96DCCDE4A05}" type="parTrans" cxnId="{1274F73F-4833-4A6A-BDE9-8CC4F9756FFF}">
      <dgm:prSet/>
      <dgm:spPr/>
      <dgm:t>
        <a:bodyPr/>
        <a:lstStyle/>
        <a:p>
          <a:endParaRPr lang="ru-RU" sz="1100" b="1">
            <a:solidFill>
              <a:schemeClr val="tx1"/>
            </a:solidFill>
          </a:endParaRPr>
        </a:p>
      </dgm:t>
    </dgm:pt>
    <dgm:pt modelId="{90728AEB-5F6D-45BD-933E-2432BB167E8B}" type="sibTrans" cxnId="{1274F73F-4833-4A6A-BDE9-8CC4F9756FFF}">
      <dgm:prSet/>
      <dgm:spPr/>
      <dgm:t>
        <a:bodyPr/>
        <a:lstStyle/>
        <a:p>
          <a:endParaRPr lang="ru-RU" sz="1100" b="1">
            <a:solidFill>
              <a:schemeClr val="tx1"/>
            </a:solidFill>
          </a:endParaRPr>
        </a:p>
      </dgm:t>
    </dgm:pt>
    <dgm:pt modelId="{0F297C60-FA8D-4504-8BE7-FE9FF0613BF4}" type="pres">
      <dgm:prSet presAssocID="{29CF70C8-B0A1-4742-A3DF-A0F4851DE37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EC19307-51D3-4929-8EEB-E951F9574EEA}" type="pres">
      <dgm:prSet presAssocID="{29CF70C8-B0A1-4742-A3DF-A0F4851DE378}" presName="fgShape" presStyleLbl="fgShp" presStyleIdx="0" presStyleCnt="1"/>
      <dgm:spPr>
        <a:noFill/>
        <a:ln>
          <a:noFill/>
        </a:ln>
      </dgm:spPr>
    </dgm:pt>
    <dgm:pt modelId="{24AF8AC2-12D9-4975-8550-73AC8BADA7BF}" type="pres">
      <dgm:prSet presAssocID="{29CF70C8-B0A1-4742-A3DF-A0F4851DE378}" presName="linComp" presStyleCnt="0"/>
      <dgm:spPr/>
    </dgm:pt>
    <dgm:pt modelId="{545333E5-728A-47A3-A178-57F767572ACF}" type="pres">
      <dgm:prSet presAssocID="{56997B27-9499-4D7B-AB99-94441410CA7D}" presName="compNode" presStyleCnt="0"/>
      <dgm:spPr/>
    </dgm:pt>
    <dgm:pt modelId="{9D6C3BA5-8177-42D5-802E-932448EC2307}" type="pres">
      <dgm:prSet presAssocID="{56997B27-9499-4D7B-AB99-94441410CA7D}" presName="bkgdShape" presStyleLbl="node1" presStyleIdx="0" presStyleCnt="9" custScaleX="105797" custLinFactNeighborX="-7680"/>
      <dgm:spPr/>
      <dgm:t>
        <a:bodyPr/>
        <a:lstStyle/>
        <a:p>
          <a:endParaRPr lang="ru-RU"/>
        </a:p>
      </dgm:t>
    </dgm:pt>
    <dgm:pt modelId="{2A3D66AE-856C-45B8-83D8-B3C706E64657}" type="pres">
      <dgm:prSet presAssocID="{56997B27-9499-4D7B-AB99-94441410CA7D}" presName="nodeTx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F781FC-FFD7-4D79-B553-6E5C68FB1D0C}" type="pres">
      <dgm:prSet presAssocID="{56997B27-9499-4D7B-AB99-94441410CA7D}" presName="invisiNode" presStyleLbl="node1" presStyleIdx="0" presStyleCnt="9"/>
      <dgm:spPr/>
    </dgm:pt>
    <dgm:pt modelId="{50306C73-A214-4714-9F79-6A90FB702FCB}" type="pres">
      <dgm:prSet presAssocID="{56997B27-9499-4D7B-AB99-94441410CA7D}" presName="imagNode" presStyleLbl="fgImgPlace1" presStyleIdx="0" presStyleCnt="9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19A36174-1378-4842-87B4-4AA42DD74408}" type="pres">
      <dgm:prSet presAssocID="{DFBF0D9B-533A-440D-B901-065742477DD0}" presName="sibTrans" presStyleLbl="sibTrans2D1" presStyleIdx="0" presStyleCnt="0"/>
      <dgm:spPr/>
      <dgm:t>
        <a:bodyPr/>
        <a:lstStyle/>
        <a:p>
          <a:endParaRPr lang="ru-RU"/>
        </a:p>
      </dgm:t>
    </dgm:pt>
    <dgm:pt modelId="{F0F2A2C5-22B0-4865-9511-B21E62D03045}" type="pres">
      <dgm:prSet presAssocID="{7ACD40D6-F592-47C6-9019-44D7066AB93B}" presName="compNode" presStyleCnt="0"/>
      <dgm:spPr/>
    </dgm:pt>
    <dgm:pt modelId="{273B454C-045D-4AEE-87F2-3FC47400024B}" type="pres">
      <dgm:prSet presAssocID="{7ACD40D6-F592-47C6-9019-44D7066AB93B}" presName="bkgdShape" presStyleLbl="node1" presStyleIdx="1" presStyleCnt="9"/>
      <dgm:spPr/>
      <dgm:t>
        <a:bodyPr/>
        <a:lstStyle/>
        <a:p>
          <a:endParaRPr lang="ru-RU"/>
        </a:p>
      </dgm:t>
    </dgm:pt>
    <dgm:pt modelId="{6D3DD0C6-8871-465A-A5F5-CC23E1D56375}" type="pres">
      <dgm:prSet presAssocID="{7ACD40D6-F592-47C6-9019-44D7066AB93B}" presName="nodeTx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E6CD53-FDFC-435B-BA0F-97E35ECA2410}" type="pres">
      <dgm:prSet presAssocID="{7ACD40D6-F592-47C6-9019-44D7066AB93B}" presName="invisiNode" presStyleLbl="node1" presStyleIdx="1" presStyleCnt="9"/>
      <dgm:spPr/>
    </dgm:pt>
    <dgm:pt modelId="{115FBBD8-917E-4115-BBBB-32329D3825C6}" type="pres">
      <dgm:prSet presAssocID="{7ACD40D6-F592-47C6-9019-44D7066AB93B}" presName="imagNode" presStyleLbl="fgImgPlace1" presStyleIdx="1" presStyleCnt="9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3B7E8BEA-6397-4171-96A0-4697621DC160}" type="pres">
      <dgm:prSet presAssocID="{AB1F0467-0708-49EE-B6EA-FD54E338EF7A}" presName="sibTrans" presStyleLbl="sibTrans2D1" presStyleIdx="0" presStyleCnt="0"/>
      <dgm:spPr/>
      <dgm:t>
        <a:bodyPr/>
        <a:lstStyle/>
        <a:p>
          <a:endParaRPr lang="ru-RU"/>
        </a:p>
      </dgm:t>
    </dgm:pt>
    <dgm:pt modelId="{6B0BC7DB-134B-4C26-A059-127C7B8D2C97}" type="pres">
      <dgm:prSet presAssocID="{4C1F6038-50B8-4DEF-92C0-F425FEDEC4A7}" presName="compNode" presStyleCnt="0"/>
      <dgm:spPr/>
    </dgm:pt>
    <dgm:pt modelId="{99C5806A-0CE4-4D30-8FD1-721B0B45659C}" type="pres">
      <dgm:prSet presAssocID="{4C1F6038-50B8-4DEF-92C0-F425FEDEC4A7}" presName="bkgdShape" presStyleLbl="node1" presStyleIdx="2" presStyleCnt="9" custScaleX="121802"/>
      <dgm:spPr/>
      <dgm:t>
        <a:bodyPr/>
        <a:lstStyle/>
        <a:p>
          <a:endParaRPr lang="ru-RU"/>
        </a:p>
      </dgm:t>
    </dgm:pt>
    <dgm:pt modelId="{87E71A11-8C01-4AAC-87E8-CA59E8EC9DB4}" type="pres">
      <dgm:prSet presAssocID="{4C1F6038-50B8-4DEF-92C0-F425FEDEC4A7}" presName="nodeTx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C2BBDC-8755-4FCC-A876-470FFFF9CFF8}" type="pres">
      <dgm:prSet presAssocID="{4C1F6038-50B8-4DEF-92C0-F425FEDEC4A7}" presName="invisiNode" presStyleLbl="node1" presStyleIdx="2" presStyleCnt="9"/>
      <dgm:spPr/>
    </dgm:pt>
    <dgm:pt modelId="{14C3D99D-C27B-473D-9EFF-341D983F185C}" type="pres">
      <dgm:prSet presAssocID="{4C1F6038-50B8-4DEF-92C0-F425FEDEC4A7}" presName="imagNode" presStyleLbl="fgImgPlace1" presStyleIdx="2" presStyleCnt="9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8AF10051-E1F6-4422-ADDF-09CA414A72F7}" type="pres">
      <dgm:prSet presAssocID="{ECEDEFFA-8223-4095-90F5-C766845EC502}" presName="sibTrans" presStyleLbl="sibTrans2D1" presStyleIdx="0" presStyleCnt="0"/>
      <dgm:spPr/>
      <dgm:t>
        <a:bodyPr/>
        <a:lstStyle/>
        <a:p>
          <a:endParaRPr lang="ru-RU"/>
        </a:p>
      </dgm:t>
    </dgm:pt>
    <dgm:pt modelId="{64469215-F26F-4334-8BD7-B57B8FC4461B}" type="pres">
      <dgm:prSet presAssocID="{73F777A5-3841-422C-B61D-05FC755F69A5}" presName="compNode" presStyleCnt="0"/>
      <dgm:spPr/>
    </dgm:pt>
    <dgm:pt modelId="{F3D47871-AD16-4182-BD54-58171F16873F}" type="pres">
      <dgm:prSet presAssocID="{73F777A5-3841-422C-B61D-05FC755F69A5}" presName="bkgdShape" presStyleLbl="node1" presStyleIdx="3" presStyleCnt="9"/>
      <dgm:spPr/>
      <dgm:t>
        <a:bodyPr/>
        <a:lstStyle/>
        <a:p>
          <a:endParaRPr lang="ru-RU"/>
        </a:p>
      </dgm:t>
    </dgm:pt>
    <dgm:pt modelId="{CDA66590-1151-4C69-8F5C-6B53E4BB9CE5}" type="pres">
      <dgm:prSet presAssocID="{73F777A5-3841-422C-B61D-05FC755F69A5}" presName="nodeTx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AFD729-8E82-4794-A5FD-9C371B06900C}" type="pres">
      <dgm:prSet presAssocID="{73F777A5-3841-422C-B61D-05FC755F69A5}" presName="invisiNode" presStyleLbl="node1" presStyleIdx="3" presStyleCnt="9"/>
      <dgm:spPr/>
    </dgm:pt>
    <dgm:pt modelId="{0CA2E4ED-736F-4556-89B3-6A89000DD2DC}" type="pres">
      <dgm:prSet presAssocID="{73F777A5-3841-422C-B61D-05FC755F69A5}" presName="imagNode" presStyleLbl="fgImgPlace1" presStyleIdx="3" presStyleCnt="9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F792085F-8AD4-4120-AB22-028DBB746903}" type="pres">
      <dgm:prSet presAssocID="{B91E154F-9857-4C95-B8EF-AED4008DC16C}" presName="sibTrans" presStyleLbl="sibTrans2D1" presStyleIdx="0" presStyleCnt="0"/>
      <dgm:spPr/>
      <dgm:t>
        <a:bodyPr/>
        <a:lstStyle/>
        <a:p>
          <a:endParaRPr lang="ru-RU"/>
        </a:p>
      </dgm:t>
    </dgm:pt>
    <dgm:pt modelId="{9920190B-B9A0-4210-A946-E076B15F9C65}" type="pres">
      <dgm:prSet presAssocID="{C705D2D9-4851-457C-B4A1-2BB3DFEB694C}" presName="compNode" presStyleCnt="0"/>
      <dgm:spPr/>
    </dgm:pt>
    <dgm:pt modelId="{5F21C8EF-A6B7-4B8D-B566-93699705AB6F}" type="pres">
      <dgm:prSet presAssocID="{C705D2D9-4851-457C-B4A1-2BB3DFEB694C}" presName="bkgdShape" presStyleLbl="node1" presStyleIdx="4" presStyleCnt="9"/>
      <dgm:spPr/>
      <dgm:t>
        <a:bodyPr/>
        <a:lstStyle/>
        <a:p>
          <a:endParaRPr lang="ru-RU"/>
        </a:p>
      </dgm:t>
    </dgm:pt>
    <dgm:pt modelId="{208A4FFF-0EFE-45CA-A6D0-A3F87DEFFA99}" type="pres">
      <dgm:prSet presAssocID="{C705D2D9-4851-457C-B4A1-2BB3DFEB694C}" presName="nodeTx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50501E-857E-463D-9557-A4CF7295B691}" type="pres">
      <dgm:prSet presAssocID="{C705D2D9-4851-457C-B4A1-2BB3DFEB694C}" presName="invisiNode" presStyleLbl="node1" presStyleIdx="4" presStyleCnt="9"/>
      <dgm:spPr/>
    </dgm:pt>
    <dgm:pt modelId="{D9EB422E-0933-4313-9EE8-A01872284091}" type="pres">
      <dgm:prSet presAssocID="{C705D2D9-4851-457C-B4A1-2BB3DFEB694C}" presName="imagNode" presStyleLbl="fgImgPlace1" presStyleIdx="4" presStyleCnt="9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95FA2D01-8FF5-4C3F-BC53-1807704F77F5}" type="pres">
      <dgm:prSet presAssocID="{3298B6F3-F178-4B5F-A042-732E3E5997EF}" presName="sibTrans" presStyleLbl="sibTrans2D1" presStyleIdx="0" presStyleCnt="0"/>
      <dgm:spPr/>
      <dgm:t>
        <a:bodyPr/>
        <a:lstStyle/>
        <a:p>
          <a:endParaRPr lang="ru-RU"/>
        </a:p>
      </dgm:t>
    </dgm:pt>
    <dgm:pt modelId="{7BBCF45D-C3ED-41FF-A2B3-0B7E60B42356}" type="pres">
      <dgm:prSet presAssocID="{A34016E8-0CF4-4209-A777-B64E98A51C58}" presName="compNode" presStyleCnt="0"/>
      <dgm:spPr/>
    </dgm:pt>
    <dgm:pt modelId="{7192E43D-141E-4422-9B3F-452FC8A2204B}" type="pres">
      <dgm:prSet presAssocID="{A34016E8-0CF4-4209-A777-B64E98A51C58}" presName="bkgdShape" presStyleLbl="node1" presStyleIdx="5" presStyleCnt="9" custScaleX="123581"/>
      <dgm:spPr/>
      <dgm:t>
        <a:bodyPr/>
        <a:lstStyle/>
        <a:p>
          <a:endParaRPr lang="ru-RU"/>
        </a:p>
      </dgm:t>
    </dgm:pt>
    <dgm:pt modelId="{867678A2-79CE-485F-97A6-2831D21D59E1}" type="pres">
      <dgm:prSet presAssocID="{A34016E8-0CF4-4209-A777-B64E98A51C58}" presName="nodeTx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8865D8-7175-472C-AA23-2FD7DBC8314F}" type="pres">
      <dgm:prSet presAssocID="{A34016E8-0CF4-4209-A777-B64E98A51C58}" presName="invisiNode" presStyleLbl="node1" presStyleIdx="5" presStyleCnt="9"/>
      <dgm:spPr/>
    </dgm:pt>
    <dgm:pt modelId="{5B00E42C-D16E-464E-B2F5-CFEE86E22F2B}" type="pres">
      <dgm:prSet presAssocID="{A34016E8-0CF4-4209-A777-B64E98A51C58}" presName="imagNode" presStyleLbl="fgImgPlace1" presStyleIdx="5" presStyleCnt="9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A92B171F-160B-4677-9C02-8F99705D1E33}" type="pres">
      <dgm:prSet presAssocID="{8A32F046-071B-48DB-88B4-99DA2A83EEE7}" presName="sibTrans" presStyleLbl="sibTrans2D1" presStyleIdx="0" presStyleCnt="0"/>
      <dgm:spPr/>
      <dgm:t>
        <a:bodyPr/>
        <a:lstStyle/>
        <a:p>
          <a:endParaRPr lang="ru-RU"/>
        </a:p>
      </dgm:t>
    </dgm:pt>
    <dgm:pt modelId="{6F1AA0B2-F370-402A-ADBF-518B2CF24506}" type="pres">
      <dgm:prSet presAssocID="{FC99754F-E42E-4BE3-AC7A-B2D09F8EE907}" presName="compNode" presStyleCnt="0"/>
      <dgm:spPr/>
    </dgm:pt>
    <dgm:pt modelId="{C43A5DA7-11E8-4518-BC47-8E53193DEEAE}" type="pres">
      <dgm:prSet presAssocID="{FC99754F-E42E-4BE3-AC7A-B2D09F8EE907}" presName="bkgdShape" presStyleLbl="node1" presStyleIdx="6" presStyleCnt="9" custScaleX="145053"/>
      <dgm:spPr/>
      <dgm:t>
        <a:bodyPr/>
        <a:lstStyle/>
        <a:p>
          <a:endParaRPr lang="ru-RU"/>
        </a:p>
      </dgm:t>
    </dgm:pt>
    <dgm:pt modelId="{AB2F2EFE-A64C-4786-860F-5EF45A6E873F}" type="pres">
      <dgm:prSet presAssocID="{FC99754F-E42E-4BE3-AC7A-B2D09F8EE907}" presName="nodeTx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BA4595-2586-4BB5-B944-6AB51A9DB8CD}" type="pres">
      <dgm:prSet presAssocID="{FC99754F-E42E-4BE3-AC7A-B2D09F8EE907}" presName="invisiNode" presStyleLbl="node1" presStyleIdx="6" presStyleCnt="9"/>
      <dgm:spPr/>
    </dgm:pt>
    <dgm:pt modelId="{624A9FB1-671E-499B-9A1D-B226987DDEB6}" type="pres">
      <dgm:prSet presAssocID="{FC99754F-E42E-4BE3-AC7A-B2D09F8EE907}" presName="imagNode" presStyleLbl="fgImgPlace1" presStyleIdx="6" presStyleCnt="9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B1320FB6-568E-4DB7-8867-95279630A10E}" type="pres">
      <dgm:prSet presAssocID="{4EA605A9-2409-487D-B0D8-E3C5BDF17285}" presName="sibTrans" presStyleLbl="sibTrans2D1" presStyleIdx="0" presStyleCnt="0"/>
      <dgm:spPr/>
      <dgm:t>
        <a:bodyPr/>
        <a:lstStyle/>
        <a:p>
          <a:endParaRPr lang="ru-RU"/>
        </a:p>
      </dgm:t>
    </dgm:pt>
    <dgm:pt modelId="{75BB7971-3AD0-4A7E-AEBD-76E302130CFE}" type="pres">
      <dgm:prSet presAssocID="{C1F8B0FD-9180-4DF9-B06A-BAB045B7F226}" presName="compNode" presStyleCnt="0"/>
      <dgm:spPr/>
    </dgm:pt>
    <dgm:pt modelId="{47283623-B555-4B4E-B7E8-09C12377BFDD}" type="pres">
      <dgm:prSet presAssocID="{C1F8B0FD-9180-4DF9-B06A-BAB045B7F226}" presName="bkgdShape" presStyleLbl="node1" presStyleIdx="7" presStyleCnt="9" custScaleX="135724"/>
      <dgm:spPr/>
      <dgm:t>
        <a:bodyPr/>
        <a:lstStyle/>
        <a:p>
          <a:endParaRPr lang="ru-RU"/>
        </a:p>
      </dgm:t>
    </dgm:pt>
    <dgm:pt modelId="{5ABDB41A-FA50-4645-96C0-3D42F9B747B2}" type="pres">
      <dgm:prSet presAssocID="{C1F8B0FD-9180-4DF9-B06A-BAB045B7F226}" presName="nodeTx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E51344-C484-4B22-A5FE-9751DC13A8F4}" type="pres">
      <dgm:prSet presAssocID="{C1F8B0FD-9180-4DF9-B06A-BAB045B7F226}" presName="invisiNode" presStyleLbl="node1" presStyleIdx="7" presStyleCnt="9"/>
      <dgm:spPr/>
    </dgm:pt>
    <dgm:pt modelId="{A75EFDC8-83DE-4447-91D3-794751DCA71A}" type="pres">
      <dgm:prSet presAssocID="{C1F8B0FD-9180-4DF9-B06A-BAB045B7F226}" presName="imagNode" presStyleLbl="fgImgPlace1" presStyleIdx="7" presStyleCnt="9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2EC64414-5799-41BC-8BBD-526D233F99C2}" type="pres">
      <dgm:prSet presAssocID="{5C869F68-45DA-4516-AE2F-5FCB47F22FF7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D03D80C-9FA8-496A-8658-9B6C54066A9D}" type="pres">
      <dgm:prSet presAssocID="{F6D112CA-A5B8-4ECD-BD96-ABFB9F86FC82}" presName="compNode" presStyleCnt="0"/>
      <dgm:spPr/>
    </dgm:pt>
    <dgm:pt modelId="{B52204FF-0990-4B64-90BD-0EB344A5C390}" type="pres">
      <dgm:prSet presAssocID="{F6D112CA-A5B8-4ECD-BD96-ABFB9F86FC82}" presName="bkgdShape" presStyleLbl="node1" presStyleIdx="8" presStyleCnt="9"/>
      <dgm:spPr/>
      <dgm:t>
        <a:bodyPr/>
        <a:lstStyle/>
        <a:p>
          <a:endParaRPr lang="ru-RU"/>
        </a:p>
      </dgm:t>
    </dgm:pt>
    <dgm:pt modelId="{26CE7A3D-3F95-4735-8F60-BFBB7C591328}" type="pres">
      <dgm:prSet presAssocID="{F6D112CA-A5B8-4ECD-BD96-ABFB9F86FC82}" presName="nodeTx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590EF7-A546-4683-9A45-4C63DE725963}" type="pres">
      <dgm:prSet presAssocID="{F6D112CA-A5B8-4ECD-BD96-ABFB9F86FC82}" presName="invisiNode" presStyleLbl="node1" presStyleIdx="8" presStyleCnt="9"/>
      <dgm:spPr/>
    </dgm:pt>
    <dgm:pt modelId="{2F76AF17-9BC3-4FD6-8400-DA4712200F35}" type="pres">
      <dgm:prSet presAssocID="{F6D112CA-A5B8-4ECD-BD96-ABFB9F86FC82}" presName="imagNode" presStyleLbl="fgImgPlace1" presStyleIdx="8" presStyleCnt="9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</dgm:ptLst>
  <dgm:cxnLst>
    <dgm:cxn modelId="{1FCEBD6F-D59A-46A8-9C03-862288F97A7B}" type="presOf" srcId="{73F777A5-3841-422C-B61D-05FC755F69A5}" destId="{CDA66590-1151-4C69-8F5C-6B53E4BB9CE5}" srcOrd="1" destOrd="0" presId="urn:microsoft.com/office/officeart/2005/8/layout/hList7"/>
    <dgm:cxn modelId="{8736BED7-586A-48C8-913E-E81F19891955}" type="presOf" srcId="{C1F8B0FD-9180-4DF9-B06A-BAB045B7F226}" destId="{5ABDB41A-FA50-4645-96C0-3D42F9B747B2}" srcOrd="1" destOrd="0" presId="urn:microsoft.com/office/officeart/2005/8/layout/hList7"/>
    <dgm:cxn modelId="{09779A83-1B65-4C62-A558-EAF0019FA219}" type="presOf" srcId="{56997B27-9499-4D7B-AB99-94441410CA7D}" destId="{2A3D66AE-856C-45B8-83D8-B3C706E64657}" srcOrd="1" destOrd="0" presId="urn:microsoft.com/office/officeart/2005/8/layout/hList7"/>
    <dgm:cxn modelId="{E53FCBF0-E0AB-4AD8-A450-83149F3B6F97}" type="presOf" srcId="{F6D112CA-A5B8-4ECD-BD96-ABFB9F86FC82}" destId="{B52204FF-0990-4B64-90BD-0EB344A5C390}" srcOrd="0" destOrd="0" presId="urn:microsoft.com/office/officeart/2005/8/layout/hList7"/>
    <dgm:cxn modelId="{40682883-6002-42C2-B412-BB574FC1B902}" srcId="{29CF70C8-B0A1-4742-A3DF-A0F4851DE378}" destId="{56997B27-9499-4D7B-AB99-94441410CA7D}" srcOrd="0" destOrd="0" parTransId="{4FDCBB29-B13B-4719-AC59-4E1FB50730BE}" sibTransId="{DFBF0D9B-533A-440D-B901-065742477DD0}"/>
    <dgm:cxn modelId="{B581F1A1-6CEC-442F-9C6C-4FD205DC82EE}" type="presOf" srcId="{FC99754F-E42E-4BE3-AC7A-B2D09F8EE907}" destId="{C43A5DA7-11E8-4518-BC47-8E53193DEEAE}" srcOrd="0" destOrd="0" presId="urn:microsoft.com/office/officeart/2005/8/layout/hList7"/>
    <dgm:cxn modelId="{CDEFE30B-3BE3-4DE4-992E-D8362E9A7EF6}" type="presOf" srcId="{3298B6F3-F178-4B5F-A042-732E3E5997EF}" destId="{95FA2D01-8FF5-4C3F-BC53-1807704F77F5}" srcOrd="0" destOrd="0" presId="urn:microsoft.com/office/officeart/2005/8/layout/hList7"/>
    <dgm:cxn modelId="{F7BEA9FA-7ABE-45E5-A0B9-AB1CE802D9F8}" type="presOf" srcId="{A34016E8-0CF4-4209-A777-B64E98A51C58}" destId="{867678A2-79CE-485F-97A6-2831D21D59E1}" srcOrd="1" destOrd="0" presId="urn:microsoft.com/office/officeart/2005/8/layout/hList7"/>
    <dgm:cxn modelId="{B6435643-5693-49AD-AC27-D1C539FA339A}" type="presOf" srcId="{C705D2D9-4851-457C-B4A1-2BB3DFEB694C}" destId="{208A4FFF-0EFE-45CA-A6D0-A3F87DEFFA99}" srcOrd="1" destOrd="0" presId="urn:microsoft.com/office/officeart/2005/8/layout/hList7"/>
    <dgm:cxn modelId="{28727318-5267-4144-BEF8-04B1ADB43111}" srcId="{29CF70C8-B0A1-4742-A3DF-A0F4851DE378}" destId="{4C1F6038-50B8-4DEF-92C0-F425FEDEC4A7}" srcOrd="2" destOrd="0" parTransId="{BB9DE5F1-6A18-4FF7-929E-4CAB455121D3}" sibTransId="{ECEDEFFA-8223-4095-90F5-C766845EC502}"/>
    <dgm:cxn modelId="{EC21A591-2EF1-4DD1-841A-829C11603682}" type="presOf" srcId="{5C869F68-45DA-4516-AE2F-5FCB47F22FF7}" destId="{2EC64414-5799-41BC-8BBD-526D233F99C2}" srcOrd="0" destOrd="0" presId="urn:microsoft.com/office/officeart/2005/8/layout/hList7"/>
    <dgm:cxn modelId="{200595B1-59C4-4A51-A537-8EBE328AB372}" type="presOf" srcId="{4C1F6038-50B8-4DEF-92C0-F425FEDEC4A7}" destId="{87E71A11-8C01-4AAC-87E8-CA59E8EC9DB4}" srcOrd="1" destOrd="0" presId="urn:microsoft.com/office/officeart/2005/8/layout/hList7"/>
    <dgm:cxn modelId="{36B79CD1-59A3-4AB3-A2CE-C7C52718ADF6}" type="presOf" srcId="{F6D112CA-A5B8-4ECD-BD96-ABFB9F86FC82}" destId="{26CE7A3D-3F95-4735-8F60-BFBB7C591328}" srcOrd="1" destOrd="0" presId="urn:microsoft.com/office/officeart/2005/8/layout/hList7"/>
    <dgm:cxn modelId="{28D47724-7967-4114-B253-931D56E3CD3B}" type="presOf" srcId="{29CF70C8-B0A1-4742-A3DF-A0F4851DE378}" destId="{0F297C60-FA8D-4504-8BE7-FE9FF0613BF4}" srcOrd="0" destOrd="0" presId="urn:microsoft.com/office/officeart/2005/8/layout/hList7"/>
    <dgm:cxn modelId="{F299C875-7415-4F9C-AA5E-DC604A55127C}" srcId="{29CF70C8-B0A1-4742-A3DF-A0F4851DE378}" destId="{C705D2D9-4851-457C-B4A1-2BB3DFEB694C}" srcOrd="4" destOrd="0" parTransId="{BF8E0286-8CA6-4F4F-BE47-358D1C1CA7AD}" sibTransId="{3298B6F3-F178-4B5F-A042-732E3E5997EF}"/>
    <dgm:cxn modelId="{23AC0D42-B7CF-4922-9C0C-F5E319949C5F}" type="presOf" srcId="{7ACD40D6-F592-47C6-9019-44D7066AB93B}" destId="{273B454C-045D-4AEE-87F2-3FC47400024B}" srcOrd="0" destOrd="0" presId="urn:microsoft.com/office/officeart/2005/8/layout/hList7"/>
    <dgm:cxn modelId="{569CDEDC-B83B-4AE3-B6E9-063CF258635F}" type="presOf" srcId="{AB1F0467-0708-49EE-B6EA-FD54E338EF7A}" destId="{3B7E8BEA-6397-4171-96A0-4697621DC160}" srcOrd="0" destOrd="0" presId="urn:microsoft.com/office/officeart/2005/8/layout/hList7"/>
    <dgm:cxn modelId="{976E08E2-952D-4C25-A48F-82168954ECCA}" srcId="{29CF70C8-B0A1-4742-A3DF-A0F4851DE378}" destId="{7ACD40D6-F592-47C6-9019-44D7066AB93B}" srcOrd="1" destOrd="0" parTransId="{182AA66B-AA16-41D8-9656-5007D3638078}" sibTransId="{AB1F0467-0708-49EE-B6EA-FD54E338EF7A}"/>
    <dgm:cxn modelId="{6DAE3869-5B8A-44CD-88AA-6D53E6826D46}" type="presOf" srcId="{7ACD40D6-F592-47C6-9019-44D7066AB93B}" destId="{6D3DD0C6-8871-465A-A5F5-CC23E1D56375}" srcOrd="1" destOrd="0" presId="urn:microsoft.com/office/officeart/2005/8/layout/hList7"/>
    <dgm:cxn modelId="{156647F4-2D2A-4D38-A127-CC19EFB2AC04}" type="presOf" srcId="{C1F8B0FD-9180-4DF9-B06A-BAB045B7F226}" destId="{47283623-B555-4B4E-B7E8-09C12377BFDD}" srcOrd="0" destOrd="0" presId="urn:microsoft.com/office/officeart/2005/8/layout/hList7"/>
    <dgm:cxn modelId="{8C1FF21E-803F-4949-8F14-DDF2ED9E2F48}" type="presOf" srcId="{ECEDEFFA-8223-4095-90F5-C766845EC502}" destId="{8AF10051-E1F6-4422-ADDF-09CA414A72F7}" srcOrd="0" destOrd="0" presId="urn:microsoft.com/office/officeart/2005/8/layout/hList7"/>
    <dgm:cxn modelId="{613AEC7E-AFD1-44D4-B05E-4D2624028A09}" srcId="{29CF70C8-B0A1-4742-A3DF-A0F4851DE378}" destId="{C1F8B0FD-9180-4DF9-B06A-BAB045B7F226}" srcOrd="7" destOrd="0" parTransId="{A70A3A70-C0B6-4458-BAC1-2D5DF67F4F6A}" sibTransId="{5C869F68-45DA-4516-AE2F-5FCB47F22FF7}"/>
    <dgm:cxn modelId="{61AFFD46-E881-4C5D-9337-F321D7250EA1}" type="presOf" srcId="{DFBF0D9B-533A-440D-B901-065742477DD0}" destId="{19A36174-1378-4842-87B4-4AA42DD74408}" srcOrd="0" destOrd="0" presId="urn:microsoft.com/office/officeart/2005/8/layout/hList7"/>
    <dgm:cxn modelId="{C8D0FEA6-0A24-444B-969F-DA4E4D03677C}" type="presOf" srcId="{4EA605A9-2409-487D-B0D8-E3C5BDF17285}" destId="{B1320FB6-568E-4DB7-8867-95279630A10E}" srcOrd="0" destOrd="0" presId="urn:microsoft.com/office/officeart/2005/8/layout/hList7"/>
    <dgm:cxn modelId="{7E4D53FB-7DAE-4659-98EC-49C9C01EBD5F}" srcId="{29CF70C8-B0A1-4742-A3DF-A0F4851DE378}" destId="{A34016E8-0CF4-4209-A777-B64E98A51C58}" srcOrd="5" destOrd="0" parTransId="{1AB95B71-8C0C-4AED-8A17-6CD6EF372D15}" sibTransId="{8A32F046-071B-48DB-88B4-99DA2A83EEE7}"/>
    <dgm:cxn modelId="{0F16D2E5-9891-4206-88D6-F7ACB5E7BD72}" type="presOf" srcId="{C705D2D9-4851-457C-B4A1-2BB3DFEB694C}" destId="{5F21C8EF-A6B7-4B8D-B566-93699705AB6F}" srcOrd="0" destOrd="0" presId="urn:microsoft.com/office/officeart/2005/8/layout/hList7"/>
    <dgm:cxn modelId="{E149BCA5-1422-4918-871C-E2C516954371}" type="presOf" srcId="{56997B27-9499-4D7B-AB99-94441410CA7D}" destId="{9D6C3BA5-8177-42D5-802E-932448EC2307}" srcOrd="0" destOrd="0" presId="urn:microsoft.com/office/officeart/2005/8/layout/hList7"/>
    <dgm:cxn modelId="{2E7AEDC9-C14C-48A8-B4FF-DA73801FDAA5}" type="presOf" srcId="{73F777A5-3841-422C-B61D-05FC755F69A5}" destId="{F3D47871-AD16-4182-BD54-58171F16873F}" srcOrd="0" destOrd="0" presId="urn:microsoft.com/office/officeart/2005/8/layout/hList7"/>
    <dgm:cxn modelId="{1274F73F-4833-4A6A-BDE9-8CC4F9756FFF}" srcId="{29CF70C8-B0A1-4742-A3DF-A0F4851DE378}" destId="{F6D112CA-A5B8-4ECD-BD96-ABFB9F86FC82}" srcOrd="8" destOrd="0" parTransId="{693F49F2-8730-40F5-AD96-F96DCCDE4A05}" sibTransId="{90728AEB-5F6D-45BD-933E-2432BB167E8B}"/>
    <dgm:cxn modelId="{8F35FDBD-BF07-4C89-8CB6-3BEA80B2ABBA}" type="presOf" srcId="{4C1F6038-50B8-4DEF-92C0-F425FEDEC4A7}" destId="{99C5806A-0CE4-4D30-8FD1-721B0B45659C}" srcOrd="0" destOrd="0" presId="urn:microsoft.com/office/officeart/2005/8/layout/hList7"/>
    <dgm:cxn modelId="{264960B7-88BC-4A3E-9486-64E3924F652A}" type="presOf" srcId="{B91E154F-9857-4C95-B8EF-AED4008DC16C}" destId="{F792085F-8AD4-4120-AB22-028DBB746903}" srcOrd="0" destOrd="0" presId="urn:microsoft.com/office/officeart/2005/8/layout/hList7"/>
    <dgm:cxn modelId="{C92EAEF9-265A-4511-9144-C68059EF5496}" type="presOf" srcId="{A34016E8-0CF4-4209-A777-B64E98A51C58}" destId="{7192E43D-141E-4422-9B3F-452FC8A2204B}" srcOrd="0" destOrd="0" presId="urn:microsoft.com/office/officeart/2005/8/layout/hList7"/>
    <dgm:cxn modelId="{00ACBD0D-A47F-4E4F-817D-8B59524AE4A2}" srcId="{29CF70C8-B0A1-4742-A3DF-A0F4851DE378}" destId="{FC99754F-E42E-4BE3-AC7A-B2D09F8EE907}" srcOrd="6" destOrd="0" parTransId="{B2CFF550-AC5E-4014-9077-A03498E46886}" sibTransId="{4EA605A9-2409-487D-B0D8-E3C5BDF17285}"/>
    <dgm:cxn modelId="{36F4820C-EF4F-4FF7-8266-52F454E9D23B}" type="presOf" srcId="{FC99754F-E42E-4BE3-AC7A-B2D09F8EE907}" destId="{AB2F2EFE-A64C-4786-860F-5EF45A6E873F}" srcOrd="1" destOrd="0" presId="urn:microsoft.com/office/officeart/2005/8/layout/hList7"/>
    <dgm:cxn modelId="{4DCC2E0F-325C-4523-8761-5AF9079CB131}" type="presOf" srcId="{8A32F046-071B-48DB-88B4-99DA2A83EEE7}" destId="{A92B171F-160B-4677-9C02-8F99705D1E33}" srcOrd="0" destOrd="0" presId="urn:microsoft.com/office/officeart/2005/8/layout/hList7"/>
    <dgm:cxn modelId="{5612266C-89A6-4EEE-9A0A-7FDC25811A30}" srcId="{29CF70C8-B0A1-4742-A3DF-A0F4851DE378}" destId="{73F777A5-3841-422C-B61D-05FC755F69A5}" srcOrd="3" destOrd="0" parTransId="{DE8AFA7F-5440-499F-B041-39FCCBD10082}" sibTransId="{B91E154F-9857-4C95-B8EF-AED4008DC16C}"/>
    <dgm:cxn modelId="{0B277BD2-6286-474F-B8C1-92845CC02859}" type="presParOf" srcId="{0F297C60-FA8D-4504-8BE7-FE9FF0613BF4}" destId="{4EC19307-51D3-4929-8EEB-E951F9574EEA}" srcOrd="0" destOrd="0" presId="urn:microsoft.com/office/officeart/2005/8/layout/hList7"/>
    <dgm:cxn modelId="{D6F26709-C203-49DA-82C8-CB55FC37872A}" type="presParOf" srcId="{0F297C60-FA8D-4504-8BE7-FE9FF0613BF4}" destId="{24AF8AC2-12D9-4975-8550-73AC8BADA7BF}" srcOrd="1" destOrd="0" presId="urn:microsoft.com/office/officeart/2005/8/layout/hList7"/>
    <dgm:cxn modelId="{09C2C128-7824-4990-88DD-BE3ACA72062A}" type="presParOf" srcId="{24AF8AC2-12D9-4975-8550-73AC8BADA7BF}" destId="{545333E5-728A-47A3-A178-57F767572ACF}" srcOrd="0" destOrd="0" presId="urn:microsoft.com/office/officeart/2005/8/layout/hList7"/>
    <dgm:cxn modelId="{81E44298-4587-46A4-A70F-154890F83613}" type="presParOf" srcId="{545333E5-728A-47A3-A178-57F767572ACF}" destId="{9D6C3BA5-8177-42D5-802E-932448EC2307}" srcOrd="0" destOrd="0" presId="urn:microsoft.com/office/officeart/2005/8/layout/hList7"/>
    <dgm:cxn modelId="{17EF9026-A21C-46A0-A1F4-1BD85CD94269}" type="presParOf" srcId="{545333E5-728A-47A3-A178-57F767572ACF}" destId="{2A3D66AE-856C-45B8-83D8-B3C706E64657}" srcOrd="1" destOrd="0" presId="urn:microsoft.com/office/officeart/2005/8/layout/hList7"/>
    <dgm:cxn modelId="{2BC26EA2-80CF-47D7-9EBD-8027BCB08F38}" type="presParOf" srcId="{545333E5-728A-47A3-A178-57F767572ACF}" destId="{A3F781FC-FFD7-4D79-B553-6E5C68FB1D0C}" srcOrd="2" destOrd="0" presId="urn:microsoft.com/office/officeart/2005/8/layout/hList7"/>
    <dgm:cxn modelId="{7B4D1213-CF11-4829-A442-E326BE146F13}" type="presParOf" srcId="{545333E5-728A-47A3-A178-57F767572ACF}" destId="{50306C73-A214-4714-9F79-6A90FB702FCB}" srcOrd="3" destOrd="0" presId="urn:microsoft.com/office/officeart/2005/8/layout/hList7"/>
    <dgm:cxn modelId="{9D811076-4B0F-4142-A6AB-AC65DCEC750D}" type="presParOf" srcId="{24AF8AC2-12D9-4975-8550-73AC8BADA7BF}" destId="{19A36174-1378-4842-87B4-4AA42DD74408}" srcOrd="1" destOrd="0" presId="urn:microsoft.com/office/officeart/2005/8/layout/hList7"/>
    <dgm:cxn modelId="{126ED94F-E8DD-424F-B73C-04B5B4BF93B2}" type="presParOf" srcId="{24AF8AC2-12D9-4975-8550-73AC8BADA7BF}" destId="{F0F2A2C5-22B0-4865-9511-B21E62D03045}" srcOrd="2" destOrd="0" presId="urn:microsoft.com/office/officeart/2005/8/layout/hList7"/>
    <dgm:cxn modelId="{5DB83046-13A8-4FB8-A75A-68498001A60E}" type="presParOf" srcId="{F0F2A2C5-22B0-4865-9511-B21E62D03045}" destId="{273B454C-045D-4AEE-87F2-3FC47400024B}" srcOrd="0" destOrd="0" presId="urn:microsoft.com/office/officeart/2005/8/layout/hList7"/>
    <dgm:cxn modelId="{3D18E2FF-34F7-4ACB-BE73-11F39F45A45D}" type="presParOf" srcId="{F0F2A2C5-22B0-4865-9511-B21E62D03045}" destId="{6D3DD0C6-8871-465A-A5F5-CC23E1D56375}" srcOrd="1" destOrd="0" presId="urn:microsoft.com/office/officeart/2005/8/layout/hList7"/>
    <dgm:cxn modelId="{B13EC19D-1551-4DAC-96A9-E519097E859B}" type="presParOf" srcId="{F0F2A2C5-22B0-4865-9511-B21E62D03045}" destId="{27E6CD53-FDFC-435B-BA0F-97E35ECA2410}" srcOrd="2" destOrd="0" presId="urn:microsoft.com/office/officeart/2005/8/layout/hList7"/>
    <dgm:cxn modelId="{11C3CE43-7F37-47E0-A1D8-96E719824E4C}" type="presParOf" srcId="{F0F2A2C5-22B0-4865-9511-B21E62D03045}" destId="{115FBBD8-917E-4115-BBBB-32329D3825C6}" srcOrd="3" destOrd="0" presId="urn:microsoft.com/office/officeart/2005/8/layout/hList7"/>
    <dgm:cxn modelId="{88B87EBB-1788-494E-94D5-9C20B40B67FA}" type="presParOf" srcId="{24AF8AC2-12D9-4975-8550-73AC8BADA7BF}" destId="{3B7E8BEA-6397-4171-96A0-4697621DC160}" srcOrd="3" destOrd="0" presId="urn:microsoft.com/office/officeart/2005/8/layout/hList7"/>
    <dgm:cxn modelId="{0C18A65E-EF4A-4749-8002-47AE58DD32FA}" type="presParOf" srcId="{24AF8AC2-12D9-4975-8550-73AC8BADA7BF}" destId="{6B0BC7DB-134B-4C26-A059-127C7B8D2C97}" srcOrd="4" destOrd="0" presId="urn:microsoft.com/office/officeart/2005/8/layout/hList7"/>
    <dgm:cxn modelId="{D947D73E-8CEC-422E-B13B-A5A3A8B9D585}" type="presParOf" srcId="{6B0BC7DB-134B-4C26-A059-127C7B8D2C97}" destId="{99C5806A-0CE4-4D30-8FD1-721B0B45659C}" srcOrd="0" destOrd="0" presId="urn:microsoft.com/office/officeart/2005/8/layout/hList7"/>
    <dgm:cxn modelId="{11F0D69C-84CF-47BB-BDCA-8BEC0474E5CE}" type="presParOf" srcId="{6B0BC7DB-134B-4C26-A059-127C7B8D2C97}" destId="{87E71A11-8C01-4AAC-87E8-CA59E8EC9DB4}" srcOrd="1" destOrd="0" presId="urn:microsoft.com/office/officeart/2005/8/layout/hList7"/>
    <dgm:cxn modelId="{4AF6B72E-A85D-4BF0-9E4E-7E97E0C08DD1}" type="presParOf" srcId="{6B0BC7DB-134B-4C26-A059-127C7B8D2C97}" destId="{7EC2BBDC-8755-4FCC-A876-470FFFF9CFF8}" srcOrd="2" destOrd="0" presId="urn:microsoft.com/office/officeart/2005/8/layout/hList7"/>
    <dgm:cxn modelId="{FB11C153-C7FF-4D22-8869-25656A4EEEB7}" type="presParOf" srcId="{6B0BC7DB-134B-4C26-A059-127C7B8D2C97}" destId="{14C3D99D-C27B-473D-9EFF-341D983F185C}" srcOrd="3" destOrd="0" presId="urn:microsoft.com/office/officeart/2005/8/layout/hList7"/>
    <dgm:cxn modelId="{37341D08-4EBD-41FB-A252-63A474591C0D}" type="presParOf" srcId="{24AF8AC2-12D9-4975-8550-73AC8BADA7BF}" destId="{8AF10051-E1F6-4422-ADDF-09CA414A72F7}" srcOrd="5" destOrd="0" presId="urn:microsoft.com/office/officeart/2005/8/layout/hList7"/>
    <dgm:cxn modelId="{B9D2AF5F-D411-4B38-BE5A-4E93A86F635D}" type="presParOf" srcId="{24AF8AC2-12D9-4975-8550-73AC8BADA7BF}" destId="{64469215-F26F-4334-8BD7-B57B8FC4461B}" srcOrd="6" destOrd="0" presId="urn:microsoft.com/office/officeart/2005/8/layout/hList7"/>
    <dgm:cxn modelId="{0241E55E-769B-417D-ACA5-986E6443459C}" type="presParOf" srcId="{64469215-F26F-4334-8BD7-B57B8FC4461B}" destId="{F3D47871-AD16-4182-BD54-58171F16873F}" srcOrd="0" destOrd="0" presId="urn:microsoft.com/office/officeart/2005/8/layout/hList7"/>
    <dgm:cxn modelId="{D85909FB-D488-4070-B476-55B96BA59CB3}" type="presParOf" srcId="{64469215-F26F-4334-8BD7-B57B8FC4461B}" destId="{CDA66590-1151-4C69-8F5C-6B53E4BB9CE5}" srcOrd="1" destOrd="0" presId="urn:microsoft.com/office/officeart/2005/8/layout/hList7"/>
    <dgm:cxn modelId="{1EB8A00E-C06C-4710-9931-89210813E0FA}" type="presParOf" srcId="{64469215-F26F-4334-8BD7-B57B8FC4461B}" destId="{BEAFD729-8E82-4794-A5FD-9C371B06900C}" srcOrd="2" destOrd="0" presId="urn:microsoft.com/office/officeart/2005/8/layout/hList7"/>
    <dgm:cxn modelId="{75A2411A-F8CA-4E7D-8680-1DE1415B727B}" type="presParOf" srcId="{64469215-F26F-4334-8BD7-B57B8FC4461B}" destId="{0CA2E4ED-736F-4556-89B3-6A89000DD2DC}" srcOrd="3" destOrd="0" presId="urn:microsoft.com/office/officeart/2005/8/layout/hList7"/>
    <dgm:cxn modelId="{28A3A1CF-8D38-4DC5-810D-88927F84E47C}" type="presParOf" srcId="{24AF8AC2-12D9-4975-8550-73AC8BADA7BF}" destId="{F792085F-8AD4-4120-AB22-028DBB746903}" srcOrd="7" destOrd="0" presId="urn:microsoft.com/office/officeart/2005/8/layout/hList7"/>
    <dgm:cxn modelId="{2038744D-B216-4C44-AF5E-21F2DEFF5604}" type="presParOf" srcId="{24AF8AC2-12D9-4975-8550-73AC8BADA7BF}" destId="{9920190B-B9A0-4210-A946-E076B15F9C65}" srcOrd="8" destOrd="0" presId="urn:microsoft.com/office/officeart/2005/8/layout/hList7"/>
    <dgm:cxn modelId="{24C36B56-1DD8-4232-AD87-F58CEDA3D9AF}" type="presParOf" srcId="{9920190B-B9A0-4210-A946-E076B15F9C65}" destId="{5F21C8EF-A6B7-4B8D-B566-93699705AB6F}" srcOrd="0" destOrd="0" presId="urn:microsoft.com/office/officeart/2005/8/layout/hList7"/>
    <dgm:cxn modelId="{613189BB-8471-47CA-A707-64480EC0F959}" type="presParOf" srcId="{9920190B-B9A0-4210-A946-E076B15F9C65}" destId="{208A4FFF-0EFE-45CA-A6D0-A3F87DEFFA99}" srcOrd="1" destOrd="0" presId="urn:microsoft.com/office/officeart/2005/8/layout/hList7"/>
    <dgm:cxn modelId="{A0FC8C01-268C-4DA0-BF9E-98E16696B747}" type="presParOf" srcId="{9920190B-B9A0-4210-A946-E076B15F9C65}" destId="{FB50501E-857E-463D-9557-A4CF7295B691}" srcOrd="2" destOrd="0" presId="urn:microsoft.com/office/officeart/2005/8/layout/hList7"/>
    <dgm:cxn modelId="{AC93DC1E-98B7-4261-AAF7-6C4932CB90C6}" type="presParOf" srcId="{9920190B-B9A0-4210-A946-E076B15F9C65}" destId="{D9EB422E-0933-4313-9EE8-A01872284091}" srcOrd="3" destOrd="0" presId="urn:microsoft.com/office/officeart/2005/8/layout/hList7"/>
    <dgm:cxn modelId="{AA79DC6F-9A8F-462B-A993-2C313E03C7B6}" type="presParOf" srcId="{24AF8AC2-12D9-4975-8550-73AC8BADA7BF}" destId="{95FA2D01-8FF5-4C3F-BC53-1807704F77F5}" srcOrd="9" destOrd="0" presId="urn:microsoft.com/office/officeart/2005/8/layout/hList7"/>
    <dgm:cxn modelId="{C0CB4C63-74E9-4845-BB95-A923A1F43FDE}" type="presParOf" srcId="{24AF8AC2-12D9-4975-8550-73AC8BADA7BF}" destId="{7BBCF45D-C3ED-41FF-A2B3-0B7E60B42356}" srcOrd="10" destOrd="0" presId="urn:microsoft.com/office/officeart/2005/8/layout/hList7"/>
    <dgm:cxn modelId="{B37B1558-0881-4503-845B-AE77AE3B239B}" type="presParOf" srcId="{7BBCF45D-C3ED-41FF-A2B3-0B7E60B42356}" destId="{7192E43D-141E-4422-9B3F-452FC8A2204B}" srcOrd="0" destOrd="0" presId="urn:microsoft.com/office/officeart/2005/8/layout/hList7"/>
    <dgm:cxn modelId="{5518FE56-65D6-4C29-8F7E-4821DCA03BA3}" type="presParOf" srcId="{7BBCF45D-C3ED-41FF-A2B3-0B7E60B42356}" destId="{867678A2-79CE-485F-97A6-2831D21D59E1}" srcOrd="1" destOrd="0" presId="urn:microsoft.com/office/officeart/2005/8/layout/hList7"/>
    <dgm:cxn modelId="{34ED9555-5286-4E00-9937-769D7AC21FC8}" type="presParOf" srcId="{7BBCF45D-C3ED-41FF-A2B3-0B7E60B42356}" destId="{368865D8-7175-472C-AA23-2FD7DBC8314F}" srcOrd="2" destOrd="0" presId="urn:microsoft.com/office/officeart/2005/8/layout/hList7"/>
    <dgm:cxn modelId="{491893B3-EE5C-4BC3-B448-2B9632B84430}" type="presParOf" srcId="{7BBCF45D-C3ED-41FF-A2B3-0B7E60B42356}" destId="{5B00E42C-D16E-464E-B2F5-CFEE86E22F2B}" srcOrd="3" destOrd="0" presId="urn:microsoft.com/office/officeart/2005/8/layout/hList7"/>
    <dgm:cxn modelId="{50741B1D-8ABB-4790-B338-992465C5058C}" type="presParOf" srcId="{24AF8AC2-12D9-4975-8550-73AC8BADA7BF}" destId="{A92B171F-160B-4677-9C02-8F99705D1E33}" srcOrd="11" destOrd="0" presId="urn:microsoft.com/office/officeart/2005/8/layout/hList7"/>
    <dgm:cxn modelId="{287DAE09-B5AE-4D5A-A9E8-6CC86036383B}" type="presParOf" srcId="{24AF8AC2-12D9-4975-8550-73AC8BADA7BF}" destId="{6F1AA0B2-F370-402A-ADBF-518B2CF24506}" srcOrd="12" destOrd="0" presId="urn:microsoft.com/office/officeart/2005/8/layout/hList7"/>
    <dgm:cxn modelId="{CDB377CA-DEB3-4214-815D-8D79553B01E8}" type="presParOf" srcId="{6F1AA0B2-F370-402A-ADBF-518B2CF24506}" destId="{C43A5DA7-11E8-4518-BC47-8E53193DEEAE}" srcOrd="0" destOrd="0" presId="urn:microsoft.com/office/officeart/2005/8/layout/hList7"/>
    <dgm:cxn modelId="{2FE6D866-011E-422B-910C-20149D0BBC54}" type="presParOf" srcId="{6F1AA0B2-F370-402A-ADBF-518B2CF24506}" destId="{AB2F2EFE-A64C-4786-860F-5EF45A6E873F}" srcOrd="1" destOrd="0" presId="urn:microsoft.com/office/officeart/2005/8/layout/hList7"/>
    <dgm:cxn modelId="{E60332E6-E35F-460F-99AE-7B6848BF4824}" type="presParOf" srcId="{6F1AA0B2-F370-402A-ADBF-518B2CF24506}" destId="{47BA4595-2586-4BB5-B944-6AB51A9DB8CD}" srcOrd="2" destOrd="0" presId="urn:microsoft.com/office/officeart/2005/8/layout/hList7"/>
    <dgm:cxn modelId="{2791BFFD-BC02-40C5-8644-9293D41029C3}" type="presParOf" srcId="{6F1AA0B2-F370-402A-ADBF-518B2CF24506}" destId="{624A9FB1-671E-499B-9A1D-B226987DDEB6}" srcOrd="3" destOrd="0" presId="urn:microsoft.com/office/officeart/2005/8/layout/hList7"/>
    <dgm:cxn modelId="{B2EB180F-148D-4D77-98CE-805CBF8BAEC1}" type="presParOf" srcId="{24AF8AC2-12D9-4975-8550-73AC8BADA7BF}" destId="{B1320FB6-568E-4DB7-8867-95279630A10E}" srcOrd="13" destOrd="0" presId="urn:microsoft.com/office/officeart/2005/8/layout/hList7"/>
    <dgm:cxn modelId="{D8ADA03A-80FE-4C9A-840D-A92037DF9F03}" type="presParOf" srcId="{24AF8AC2-12D9-4975-8550-73AC8BADA7BF}" destId="{75BB7971-3AD0-4A7E-AEBD-76E302130CFE}" srcOrd="14" destOrd="0" presId="urn:microsoft.com/office/officeart/2005/8/layout/hList7"/>
    <dgm:cxn modelId="{84978655-4FCE-4B6C-9988-2A4EF82878BC}" type="presParOf" srcId="{75BB7971-3AD0-4A7E-AEBD-76E302130CFE}" destId="{47283623-B555-4B4E-B7E8-09C12377BFDD}" srcOrd="0" destOrd="0" presId="urn:microsoft.com/office/officeart/2005/8/layout/hList7"/>
    <dgm:cxn modelId="{6871635E-103E-4A47-B98B-45ACE2054EE3}" type="presParOf" srcId="{75BB7971-3AD0-4A7E-AEBD-76E302130CFE}" destId="{5ABDB41A-FA50-4645-96C0-3D42F9B747B2}" srcOrd="1" destOrd="0" presId="urn:microsoft.com/office/officeart/2005/8/layout/hList7"/>
    <dgm:cxn modelId="{EA9D05C7-7124-482B-8569-411CA1D499CC}" type="presParOf" srcId="{75BB7971-3AD0-4A7E-AEBD-76E302130CFE}" destId="{1BE51344-C484-4B22-A5FE-9751DC13A8F4}" srcOrd="2" destOrd="0" presId="urn:microsoft.com/office/officeart/2005/8/layout/hList7"/>
    <dgm:cxn modelId="{0490FF12-DE47-48E0-8314-852E144DC13D}" type="presParOf" srcId="{75BB7971-3AD0-4A7E-AEBD-76E302130CFE}" destId="{A75EFDC8-83DE-4447-91D3-794751DCA71A}" srcOrd="3" destOrd="0" presId="urn:microsoft.com/office/officeart/2005/8/layout/hList7"/>
    <dgm:cxn modelId="{16DA7979-ECE2-4243-BF6D-816E38163E41}" type="presParOf" srcId="{24AF8AC2-12D9-4975-8550-73AC8BADA7BF}" destId="{2EC64414-5799-41BC-8BBD-526D233F99C2}" srcOrd="15" destOrd="0" presId="urn:microsoft.com/office/officeart/2005/8/layout/hList7"/>
    <dgm:cxn modelId="{4D1AF777-590E-49F4-AEAB-4BA694AEE447}" type="presParOf" srcId="{24AF8AC2-12D9-4975-8550-73AC8BADA7BF}" destId="{ED03D80C-9FA8-496A-8658-9B6C54066A9D}" srcOrd="16" destOrd="0" presId="urn:microsoft.com/office/officeart/2005/8/layout/hList7"/>
    <dgm:cxn modelId="{12A43F45-3A69-4726-A866-B536A88C186F}" type="presParOf" srcId="{ED03D80C-9FA8-496A-8658-9B6C54066A9D}" destId="{B52204FF-0990-4B64-90BD-0EB344A5C390}" srcOrd="0" destOrd="0" presId="urn:microsoft.com/office/officeart/2005/8/layout/hList7"/>
    <dgm:cxn modelId="{68D2A717-1489-40B4-92FB-DD349A391178}" type="presParOf" srcId="{ED03D80C-9FA8-496A-8658-9B6C54066A9D}" destId="{26CE7A3D-3F95-4735-8F60-BFBB7C591328}" srcOrd="1" destOrd="0" presId="urn:microsoft.com/office/officeart/2005/8/layout/hList7"/>
    <dgm:cxn modelId="{75A1C62A-76F9-48AA-957A-94AE2E2FCB5B}" type="presParOf" srcId="{ED03D80C-9FA8-496A-8658-9B6C54066A9D}" destId="{9A590EF7-A546-4683-9A45-4C63DE725963}" srcOrd="2" destOrd="0" presId="urn:microsoft.com/office/officeart/2005/8/layout/hList7"/>
    <dgm:cxn modelId="{C7C66313-D462-443C-8967-D5A024007939}" type="presParOf" srcId="{ED03D80C-9FA8-496A-8658-9B6C54066A9D}" destId="{2F76AF17-9BC3-4FD6-8400-DA4712200F35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6C3BA5-8177-42D5-802E-932448EC2307}">
      <dsp:nvSpPr>
        <dsp:cNvPr id="0" name=""/>
        <dsp:cNvSpPr/>
      </dsp:nvSpPr>
      <dsp:spPr>
        <a:xfrm>
          <a:off x="0" y="0"/>
          <a:ext cx="1066663" cy="27363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 val="36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solidFill>
                <a:schemeClr val="tx1"/>
              </a:solidFill>
              <a:latin typeface="Cambria" panose="02040503050406030204" pitchFamily="18" charset="0"/>
            </a:rPr>
            <a:t>Горюче-смазочные материалы</a:t>
          </a:r>
        </a:p>
      </dsp:txBody>
      <dsp:txXfrm>
        <a:off x="0" y="1094521"/>
        <a:ext cx="1066663" cy="1094521"/>
      </dsp:txXfrm>
    </dsp:sp>
    <dsp:sp modelId="{50306C73-A214-4714-9F79-6A90FB702FCB}">
      <dsp:nvSpPr>
        <dsp:cNvPr id="0" name=""/>
        <dsp:cNvSpPr/>
      </dsp:nvSpPr>
      <dsp:spPr>
        <a:xfrm>
          <a:off x="83157" y="164178"/>
          <a:ext cx="911189" cy="911189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3B454C-045D-4AEE-87F2-3FC47400024B}">
      <dsp:nvSpPr>
        <dsp:cNvPr id="0" name=""/>
        <dsp:cNvSpPr/>
      </dsp:nvSpPr>
      <dsp:spPr>
        <a:xfrm>
          <a:off x="1102330" y="0"/>
          <a:ext cx="1008217" cy="27363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 val="36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solidFill>
                <a:schemeClr val="tx1"/>
              </a:solidFill>
              <a:latin typeface="Cambria" panose="02040503050406030204" pitchFamily="18" charset="0"/>
            </a:rPr>
            <a:t>ОСАГО</a:t>
          </a:r>
        </a:p>
      </dsp:txBody>
      <dsp:txXfrm>
        <a:off x="1102330" y="1094521"/>
        <a:ext cx="1008217" cy="1094521"/>
      </dsp:txXfrm>
    </dsp:sp>
    <dsp:sp modelId="{115FBBD8-917E-4115-BBBB-32329D3825C6}">
      <dsp:nvSpPr>
        <dsp:cNvPr id="0" name=""/>
        <dsp:cNvSpPr/>
      </dsp:nvSpPr>
      <dsp:spPr>
        <a:xfrm>
          <a:off x="1150844" y="164178"/>
          <a:ext cx="911189" cy="911189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C5806A-0CE4-4D30-8FD1-721B0B45659C}">
      <dsp:nvSpPr>
        <dsp:cNvPr id="0" name=""/>
        <dsp:cNvSpPr/>
      </dsp:nvSpPr>
      <dsp:spPr>
        <a:xfrm>
          <a:off x="2140794" y="0"/>
          <a:ext cx="1228029" cy="27363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 val="36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solidFill>
                <a:schemeClr val="tx1"/>
              </a:solidFill>
              <a:latin typeface="Cambria" panose="02040503050406030204" pitchFamily="18" charset="0"/>
            </a:rPr>
            <a:t>Оргтехника</a:t>
          </a:r>
        </a:p>
      </dsp:txBody>
      <dsp:txXfrm>
        <a:off x="2140794" y="1094521"/>
        <a:ext cx="1228029" cy="1094521"/>
      </dsp:txXfrm>
    </dsp:sp>
    <dsp:sp modelId="{14C3D99D-C27B-473D-9EFF-341D983F185C}">
      <dsp:nvSpPr>
        <dsp:cNvPr id="0" name=""/>
        <dsp:cNvSpPr/>
      </dsp:nvSpPr>
      <dsp:spPr>
        <a:xfrm>
          <a:off x="2299214" y="164178"/>
          <a:ext cx="911189" cy="911189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3D47871-AD16-4182-BD54-58171F16873F}">
      <dsp:nvSpPr>
        <dsp:cNvPr id="0" name=""/>
        <dsp:cNvSpPr/>
      </dsp:nvSpPr>
      <dsp:spPr>
        <a:xfrm>
          <a:off x="3399070" y="0"/>
          <a:ext cx="1008217" cy="27363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 val="36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solidFill>
                <a:schemeClr val="tx1"/>
              </a:solidFill>
              <a:latin typeface="Cambria" panose="02040503050406030204" pitchFamily="18" charset="0"/>
            </a:rPr>
            <a:t>Услуги доступа к сети Интернет</a:t>
          </a:r>
        </a:p>
      </dsp:txBody>
      <dsp:txXfrm>
        <a:off x="3399070" y="1094521"/>
        <a:ext cx="1008217" cy="1094521"/>
      </dsp:txXfrm>
    </dsp:sp>
    <dsp:sp modelId="{0CA2E4ED-736F-4556-89B3-6A89000DD2DC}">
      <dsp:nvSpPr>
        <dsp:cNvPr id="0" name=""/>
        <dsp:cNvSpPr/>
      </dsp:nvSpPr>
      <dsp:spPr>
        <a:xfrm>
          <a:off x="3447584" y="164178"/>
          <a:ext cx="911189" cy="911189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21C8EF-A6B7-4B8D-B566-93699705AB6F}">
      <dsp:nvSpPr>
        <dsp:cNvPr id="0" name=""/>
        <dsp:cNvSpPr/>
      </dsp:nvSpPr>
      <dsp:spPr>
        <a:xfrm>
          <a:off x="4437534" y="0"/>
          <a:ext cx="1008217" cy="27363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 val="36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solidFill>
                <a:schemeClr val="tx1"/>
              </a:solidFill>
              <a:latin typeface="Cambria" panose="02040503050406030204" pitchFamily="18" charset="0"/>
            </a:rPr>
            <a:t>Бумага офисная</a:t>
          </a:r>
        </a:p>
      </dsp:txBody>
      <dsp:txXfrm>
        <a:off x="4437534" y="1094521"/>
        <a:ext cx="1008217" cy="1094521"/>
      </dsp:txXfrm>
    </dsp:sp>
    <dsp:sp modelId="{D9EB422E-0933-4313-9EE8-A01872284091}">
      <dsp:nvSpPr>
        <dsp:cNvPr id="0" name=""/>
        <dsp:cNvSpPr/>
      </dsp:nvSpPr>
      <dsp:spPr>
        <a:xfrm>
          <a:off x="4486048" y="164178"/>
          <a:ext cx="911189" cy="911189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92E43D-141E-4422-9B3F-452FC8A2204B}">
      <dsp:nvSpPr>
        <dsp:cNvPr id="0" name=""/>
        <dsp:cNvSpPr/>
      </dsp:nvSpPr>
      <dsp:spPr>
        <a:xfrm>
          <a:off x="5475998" y="0"/>
          <a:ext cx="1245965" cy="27363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 val="36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solidFill>
                <a:schemeClr val="tx1"/>
              </a:solidFill>
              <a:latin typeface="Cambria" panose="02040503050406030204" pitchFamily="18" charset="0"/>
            </a:rPr>
            <a:t>Программное обеспечение</a:t>
          </a:r>
        </a:p>
      </dsp:txBody>
      <dsp:txXfrm>
        <a:off x="5475998" y="1094521"/>
        <a:ext cx="1245965" cy="1094521"/>
      </dsp:txXfrm>
    </dsp:sp>
    <dsp:sp modelId="{5B00E42C-D16E-464E-B2F5-CFEE86E22F2B}">
      <dsp:nvSpPr>
        <dsp:cNvPr id="0" name=""/>
        <dsp:cNvSpPr/>
      </dsp:nvSpPr>
      <dsp:spPr>
        <a:xfrm>
          <a:off x="5643386" y="164178"/>
          <a:ext cx="911189" cy="911189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3A5DA7-11E8-4518-BC47-8E53193DEEAE}">
      <dsp:nvSpPr>
        <dsp:cNvPr id="0" name=""/>
        <dsp:cNvSpPr/>
      </dsp:nvSpPr>
      <dsp:spPr>
        <a:xfrm>
          <a:off x="6752210" y="0"/>
          <a:ext cx="1462449" cy="27363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 val="36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solidFill>
                <a:schemeClr val="tx1"/>
              </a:solidFill>
              <a:latin typeface="Cambria" panose="02040503050406030204" pitchFamily="18" charset="0"/>
            </a:rPr>
            <a:t>Продукты питания (11 наименований)</a:t>
          </a:r>
        </a:p>
      </dsp:txBody>
      <dsp:txXfrm>
        <a:off x="6752210" y="1094521"/>
        <a:ext cx="1462449" cy="1094521"/>
      </dsp:txXfrm>
    </dsp:sp>
    <dsp:sp modelId="{624A9FB1-671E-499B-9A1D-B226987DDEB6}">
      <dsp:nvSpPr>
        <dsp:cNvPr id="0" name=""/>
        <dsp:cNvSpPr/>
      </dsp:nvSpPr>
      <dsp:spPr>
        <a:xfrm>
          <a:off x="7027840" y="164178"/>
          <a:ext cx="911189" cy="911189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283623-B555-4B4E-B7E8-09C12377BFDD}">
      <dsp:nvSpPr>
        <dsp:cNvPr id="0" name=""/>
        <dsp:cNvSpPr/>
      </dsp:nvSpPr>
      <dsp:spPr>
        <a:xfrm>
          <a:off x="8244906" y="0"/>
          <a:ext cx="1368393" cy="27363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 val="36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solidFill>
                <a:schemeClr val="tx1"/>
              </a:solidFill>
              <a:latin typeface="Cambria" panose="02040503050406030204" pitchFamily="18" charset="0"/>
            </a:rPr>
            <a:t>Лекарственные средства</a:t>
          </a:r>
        </a:p>
      </dsp:txBody>
      <dsp:txXfrm>
        <a:off x="8244906" y="1094521"/>
        <a:ext cx="1368393" cy="1094521"/>
      </dsp:txXfrm>
    </dsp:sp>
    <dsp:sp modelId="{A75EFDC8-83DE-4447-91D3-794751DCA71A}">
      <dsp:nvSpPr>
        <dsp:cNvPr id="0" name=""/>
        <dsp:cNvSpPr/>
      </dsp:nvSpPr>
      <dsp:spPr>
        <a:xfrm>
          <a:off x="8473508" y="164178"/>
          <a:ext cx="911189" cy="911189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2204FF-0990-4B64-90BD-0EB344A5C390}">
      <dsp:nvSpPr>
        <dsp:cNvPr id="0" name=""/>
        <dsp:cNvSpPr/>
      </dsp:nvSpPr>
      <dsp:spPr>
        <a:xfrm>
          <a:off x="9643546" y="0"/>
          <a:ext cx="1008217" cy="27363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 val="36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solidFill>
                <a:schemeClr val="tx1"/>
              </a:solidFill>
              <a:latin typeface="Cambria" panose="02040503050406030204" pitchFamily="18" charset="0"/>
            </a:rPr>
            <a:t>Другие виды товаров, работ, услуг</a:t>
          </a:r>
        </a:p>
      </dsp:txBody>
      <dsp:txXfrm>
        <a:off x="9643546" y="1094521"/>
        <a:ext cx="1008217" cy="1094521"/>
      </dsp:txXfrm>
    </dsp:sp>
    <dsp:sp modelId="{2F76AF17-9BC3-4FD6-8400-DA4712200F35}">
      <dsp:nvSpPr>
        <dsp:cNvPr id="0" name=""/>
        <dsp:cNvSpPr/>
      </dsp:nvSpPr>
      <dsp:spPr>
        <a:xfrm>
          <a:off x="9692060" y="164178"/>
          <a:ext cx="911189" cy="911189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EC19307-51D3-4929-8EEB-E951F9574EEA}">
      <dsp:nvSpPr>
        <dsp:cNvPr id="0" name=""/>
        <dsp:cNvSpPr/>
      </dsp:nvSpPr>
      <dsp:spPr>
        <a:xfrm>
          <a:off x="426287" y="2189043"/>
          <a:ext cx="9804609" cy="410445"/>
        </a:xfrm>
        <a:prstGeom prst="leftRightArrow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0.07134</cdr:x>
      <cdr:y>0.79665</cdr:y>
    </cdr:from>
    <cdr:to>
      <cdr:x>0.22759</cdr:x>
      <cdr:y>0.96721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62680" y="3499276"/>
          <a:ext cx="1451411" cy="74919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900" dirty="0"/>
            <a:t>.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0.07134</cdr:x>
      <cdr:y>0.79665</cdr:y>
    </cdr:from>
    <cdr:to>
      <cdr:x>0.22759</cdr:x>
      <cdr:y>0.96721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62680" y="3499276"/>
          <a:ext cx="1451411" cy="74919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900" dirty="0"/>
            <a:t>.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0.07134</cdr:x>
      <cdr:y>0.79665</cdr:y>
    </cdr:from>
    <cdr:to>
      <cdr:x>0.22759</cdr:x>
      <cdr:y>0.96721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62680" y="3499276"/>
          <a:ext cx="1451411" cy="74919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900" dirty="0"/>
            <a:t>.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18420" cy="492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723" tIns="46361" rIns="92723" bIns="46361" numCol="1" anchor="t" anchorCtr="0" compatLnSpc="1">
            <a:prstTxWarp prst="textNoShape">
              <a:avLst/>
            </a:prstTxWarp>
          </a:bodyPr>
          <a:lstStyle>
            <a:lvl1pPr defTabSz="925369" eaLnBrk="0" hangingPunct="0">
              <a:defRPr sz="1200"/>
            </a:lvl1pPr>
          </a:lstStyle>
          <a:p>
            <a:endParaRPr lang="ru-RU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7343" y="1"/>
            <a:ext cx="2918420" cy="492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723" tIns="46361" rIns="92723" bIns="46361" numCol="1" anchor="t" anchorCtr="0" compatLnSpc="1">
            <a:prstTxWarp prst="textNoShape">
              <a:avLst/>
            </a:prstTxWarp>
          </a:bodyPr>
          <a:lstStyle>
            <a:lvl1pPr algn="r" defTabSz="925369" eaLnBrk="0" hangingPunct="0">
              <a:defRPr sz="1200"/>
            </a:lvl1pPr>
          </a:lstStyle>
          <a:p>
            <a:endParaRPr lang="ru-RU"/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373672"/>
            <a:ext cx="2918420" cy="492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723" tIns="46361" rIns="92723" bIns="46361" numCol="1" anchor="b" anchorCtr="0" compatLnSpc="1">
            <a:prstTxWarp prst="textNoShape">
              <a:avLst/>
            </a:prstTxWarp>
          </a:bodyPr>
          <a:lstStyle>
            <a:lvl1pPr defTabSz="925369" eaLnBrk="0" hangingPunct="0">
              <a:defRPr sz="1200"/>
            </a:lvl1pPr>
          </a:lstStyle>
          <a:p>
            <a:endParaRPr lang="ru-RU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7343" y="9373672"/>
            <a:ext cx="2918420" cy="492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723" tIns="46361" rIns="92723" bIns="46361" numCol="1" anchor="b" anchorCtr="0" compatLnSpc="1">
            <a:prstTxWarp prst="textNoShape">
              <a:avLst/>
            </a:prstTxWarp>
          </a:bodyPr>
          <a:lstStyle>
            <a:lvl1pPr algn="r" defTabSz="925369" eaLnBrk="0" hangingPunct="0">
              <a:defRPr sz="1200"/>
            </a:lvl1pPr>
          </a:lstStyle>
          <a:p>
            <a:fld id="{9D5D07F4-A0D6-4646-85A2-CB5C6C53F6B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93026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18420" cy="492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wrap="square" lIns="92723" tIns="46361" rIns="92723" bIns="46361" numCol="1" anchor="t" anchorCtr="0" compatLnSpc="1">
            <a:prstTxWarp prst="textNoShape">
              <a:avLst/>
            </a:prstTxWarp>
          </a:bodyPr>
          <a:lstStyle>
            <a:lvl1pPr defTabSz="925369" eaLnBrk="0" hangingPunct="0">
              <a:defRPr sz="1200"/>
            </a:lvl1pPr>
          </a:lstStyle>
          <a:p>
            <a:endParaRPr lang="ru-RU"/>
          </a:p>
        </p:txBody>
      </p:sp>
      <p:sp>
        <p:nvSpPr>
          <p:cNvPr id="2051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0963" y="741363"/>
            <a:ext cx="6573837" cy="36988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2" name="Rectangle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7385" y="4686838"/>
            <a:ext cx="4940996" cy="4438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wrap="square" lIns="92723" tIns="46361" rIns="92723" bIns="463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17343" y="1"/>
            <a:ext cx="2918420" cy="492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wrap="square" lIns="92723" tIns="46361" rIns="92723" bIns="46361" numCol="1" anchor="t" anchorCtr="0" compatLnSpc="1">
            <a:prstTxWarp prst="textNoShape">
              <a:avLst/>
            </a:prstTxWarp>
          </a:bodyPr>
          <a:lstStyle>
            <a:lvl1pPr algn="r" defTabSz="925369" eaLnBrk="0" hangingPunct="0">
              <a:defRPr sz="1200"/>
            </a:lvl1pPr>
          </a:lstStyle>
          <a:p>
            <a:endParaRPr lang="ru-RU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373672"/>
            <a:ext cx="2918420" cy="492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wrap="square" lIns="92723" tIns="46361" rIns="92723" bIns="46361" numCol="1" anchor="b" anchorCtr="0" compatLnSpc="1">
            <a:prstTxWarp prst="textNoShape">
              <a:avLst/>
            </a:prstTxWarp>
          </a:bodyPr>
          <a:lstStyle>
            <a:lvl1pPr defTabSz="925369" eaLnBrk="0" hangingPunct="0">
              <a:defRPr sz="1200"/>
            </a:lvl1pPr>
          </a:lstStyle>
          <a:p>
            <a:endParaRPr lang="ru-RU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7343" y="9373672"/>
            <a:ext cx="2918420" cy="492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wrap="square" lIns="92723" tIns="46361" rIns="92723" bIns="46361" numCol="1" anchor="b" anchorCtr="0" compatLnSpc="1">
            <a:prstTxWarp prst="textNoShape">
              <a:avLst/>
            </a:prstTxWarp>
          </a:bodyPr>
          <a:lstStyle>
            <a:lvl1pPr algn="r" defTabSz="925369" eaLnBrk="0" hangingPunct="0">
              <a:defRPr sz="1200"/>
            </a:lvl1pPr>
          </a:lstStyle>
          <a:p>
            <a:fld id="{387C0412-E878-466F-8664-C1777185BD6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52519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108AC-E5D3-4D85-BDB6-677165DA2D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8274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108AC-E5D3-4D85-BDB6-677165DA2D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1032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0362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0364"/>
            <a:ext cx="7734300" cy="581183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108AC-E5D3-4D85-BDB6-677165DA2D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51030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108AC-E5D3-4D85-BDB6-677165DA2D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108AC-E5D3-4D85-BDB6-677165DA2D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108AC-E5D3-4D85-BDB6-677165DA2D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108AC-E5D3-4D85-BDB6-677165DA2D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108AC-E5D3-4D85-BDB6-677165DA2D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108AC-E5D3-4D85-BDB6-677165DA2D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108AC-E5D3-4D85-BDB6-677165DA2D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108AC-E5D3-4D85-BDB6-677165DA2D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108AC-E5D3-4D85-BDB6-677165DA2D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77872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/>
          <a:p>
            <a:fld id="{23E108AC-E5D3-4D85-BDB6-677165DA2D0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108AC-E5D3-4D85-BDB6-677165DA2D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914401"/>
            <a:ext cx="2743200" cy="5211763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914401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108AC-E5D3-4D85-BDB6-677165DA2D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12423"/>
            <a:ext cx="105156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52635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108AC-E5D3-4D85-BDB6-677165DA2D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49930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2"/>
            <a:ext cx="5181600" cy="435133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2"/>
            <a:ext cx="5181600" cy="435133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108AC-E5D3-4D85-BDB6-677165DA2D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57311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2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2"/>
            <a:ext cx="5156200" cy="3680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7552"/>
            <a:ext cx="5181601" cy="3680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108AC-E5D3-4D85-BDB6-677165DA2D0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0742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108AC-E5D3-4D85-BDB6-677165DA2D0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9828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108AC-E5D3-4D85-BDB6-677165DA2D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0601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2"/>
            <a:ext cx="393192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108AC-E5D3-4D85-BDB6-677165DA2D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93256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108AC-E5D3-4D85-BDB6-677165DA2D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51661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2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E108AC-E5D3-4D85-BDB6-677165DA2D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7605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2700" y="-7144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842000" y="-7143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3E108AC-E5D3-4D85-BDB6-677165DA2D0F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25356" y="202408"/>
            <a:ext cx="12240731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53" r:id="rId1"/>
    <p:sldLayoutId id="2147484854" r:id="rId2"/>
    <p:sldLayoutId id="2147484855" r:id="rId3"/>
    <p:sldLayoutId id="2147484856" r:id="rId4"/>
    <p:sldLayoutId id="2147484857" r:id="rId5"/>
    <p:sldLayoutId id="2147484858" r:id="rId6"/>
    <p:sldLayoutId id="2147484859" r:id="rId7"/>
    <p:sldLayoutId id="2147484860" r:id="rId8"/>
    <p:sldLayoutId id="2147484861" r:id="rId9"/>
    <p:sldLayoutId id="2147484862" r:id="rId10"/>
    <p:sldLayoutId id="2147484863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3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127448" y="1484784"/>
            <a:ext cx="9865096" cy="2520280"/>
          </a:xfrm>
        </p:spPr>
        <p:txBody>
          <a:bodyPr>
            <a:noAutofit/>
          </a:bodyPr>
          <a:lstStyle/>
          <a:p>
            <a:pPr algn="ctr"/>
            <a:r>
              <a:rPr lang="ru-RU" sz="4000" i="1" dirty="0">
                <a:solidFill>
                  <a:schemeClr val="tx1"/>
                </a:solidFill>
                <a:latin typeface="Cambria" panose="02040503050406030204" pitchFamily="18" charset="0"/>
              </a:rPr>
              <a:t> Система управления общественными финансами в сфере закупок Волгоградской области</a:t>
            </a:r>
            <a:endParaRPr lang="ru-RU" sz="40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5951984" y="4869160"/>
            <a:ext cx="5855554" cy="1368152"/>
          </a:xfrm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2000" spc="-130" dirty="0">
                <a:latin typeface="Arial" panose="020B0604020202020204" pitchFamily="34" charset="0"/>
                <a:cs typeface="Arial" panose="020B0604020202020204" pitchFamily="34" charset="0"/>
              </a:rPr>
              <a:t>Чупахина Анна Дмитриевна</a:t>
            </a:r>
          </a:p>
          <a:p>
            <a:pPr algn="ctr">
              <a:lnSpc>
                <a:spcPct val="80000"/>
              </a:lnSpc>
              <a:defRPr/>
            </a:pPr>
            <a:r>
              <a:rPr lang="ru-RU" sz="1600" spc="-130" dirty="0">
                <a:latin typeface="Arial" panose="020B0604020202020204" pitchFamily="34" charset="0"/>
                <a:cs typeface="Arial" panose="020B0604020202020204" pitchFamily="34" charset="0"/>
              </a:rPr>
              <a:t>председатель</a:t>
            </a:r>
          </a:p>
          <a:p>
            <a:pPr algn="ctr">
              <a:lnSpc>
                <a:spcPct val="80000"/>
              </a:lnSpc>
              <a:defRPr/>
            </a:pPr>
            <a:r>
              <a:rPr lang="ru-RU" sz="1600" spc="-130" dirty="0">
                <a:latin typeface="Arial" panose="020B0604020202020204" pitchFamily="34" charset="0"/>
                <a:cs typeface="Arial" panose="020B0604020202020204" pitchFamily="34" charset="0"/>
              </a:rPr>
              <a:t>комитета по регулированию контрактной системы в сфере закупок Волгоградской области</a:t>
            </a:r>
          </a:p>
          <a:p>
            <a:pPr>
              <a:lnSpc>
                <a:spcPct val="80000"/>
              </a:lnSpc>
              <a:spcAft>
                <a:spcPts val="0"/>
              </a:spcAft>
            </a:pPr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  <a:latin typeface="Gabriola" panose="04040605051002020D02" pitchFamily="82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7171" y="46344"/>
            <a:ext cx="1100558" cy="82753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607" y="116632"/>
            <a:ext cx="982327" cy="738637"/>
          </a:xfrm>
          <a:prstGeom prst="rect">
            <a:avLst/>
          </a:prstGeom>
        </p:spPr>
      </p:pic>
      <p:sp>
        <p:nvSpPr>
          <p:cNvPr id="19" name="TextBox 74"/>
          <p:cNvSpPr txBox="1">
            <a:spLocks noChangeArrowheads="1"/>
          </p:cNvSpPr>
          <p:nvPr/>
        </p:nvSpPr>
        <p:spPr bwMode="auto">
          <a:xfrm>
            <a:off x="4261486" y="-27384"/>
            <a:ext cx="460851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altLang="ru-RU" b="1" dirty="0">
                <a:solidFill>
                  <a:srgbClr val="C00000"/>
                </a:solidFill>
                <a:latin typeface="Cambria" panose="02040503050406030204" pitchFamily="18" charset="0"/>
              </a:rPr>
              <a:t>2015 год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415480" y="303039"/>
            <a:ext cx="10441160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600" dirty="0">
                <a:latin typeface="Cambria" panose="02040503050406030204" pitchFamily="18" charset="0"/>
              </a:rPr>
              <a:t>Заключены соглашения между Волгоградской областью и всеми </a:t>
            </a:r>
            <a:r>
              <a:rPr lang="ru-RU" sz="1600" b="1" dirty="0">
                <a:latin typeface="Cambria" panose="02040503050406030204" pitchFamily="18" charset="0"/>
              </a:rPr>
              <a:t>38</a:t>
            </a:r>
            <a:r>
              <a:rPr lang="ru-RU" sz="1600" dirty="0">
                <a:latin typeface="Cambria" panose="02040503050406030204" pitchFamily="18" charset="0"/>
              </a:rPr>
              <a:t> муниципальными районами и городскими округами  Волгоградской области  о передаче Волгоградской области полномочий на определение поставщиков (подрядчиков, исполнителей) для обеспечения муниципальных нужд Волгоградской области.</a:t>
            </a:r>
          </a:p>
        </p:txBody>
      </p:sp>
      <p:sp>
        <p:nvSpPr>
          <p:cNvPr id="21" name="TextBox 74"/>
          <p:cNvSpPr txBox="1">
            <a:spLocks noChangeArrowheads="1"/>
          </p:cNvSpPr>
          <p:nvPr/>
        </p:nvSpPr>
        <p:spPr bwMode="auto">
          <a:xfrm>
            <a:off x="4261486" y="1412776"/>
            <a:ext cx="460851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altLang="ru-RU" b="1" dirty="0">
                <a:solidFill>
                  <a:srgbClr val="C00000"/>
                </a:solidFill>
                <a:latin typeface="Cambria" panose="02040503050406030204" pitchFamily="18" charset="0"/>
              </a:rPr>
              <a:t>2016 год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415480" y="1743199"/>
            <a:ext cx="10441160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600" dirty="0">
                <a:latin typeface="Cambria" panose="02040503050406030204" pitchFamily="18" charset="0"/>
              </a:rPr>
              <a:t>Заключены соглашения со всеми </a:t>
            </a:r>
            <a:r>
              <a:rPr lang="ru-RU" sz="1600" b="1" dirty="0">
                <a:latin typeface="Cambria" panose="02040503050406030204" pitchFamily="18" charset="0"/>
              </a:rPr>
              <a:t>437 городскими и сельскими </a:t>
            </a:r>
            <a:r>
              <a:rPr lang="ru-RU" sz="1600" dirty="0">
                <a:latin typeface="Cambria" panose="02040503050406030204" pitchFamily="18" charset="0"/>
              </a:rPr>
              <a:t> поселениями о передаче Волгоградской области полномочий на определение поставщиков (подрядчиков, исполнителей) для муниципальных заказчиков.</a:t>
            </a:r>
          </a:p>
        </p:txBody>
      </p:sp>
      <p:sp>
        <p:nvSpPr>
          <p:cNvPr id="17" name="Номер слайда 38">
            <a:extLst>
              <a:ext uri="{FF2B5EF4-FFF2-40B4-BE49-F238E27FC236}">
                <a16:creationId xmlns:a16="http://schemas.microsoft.com/office/drawing/2014/main" xmlns="" id="{2FCD7E79-F986-4F2B-9658-4E9EF04975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96600" y="6237312"/>
            <a:ext cx="417516" cy="377825"/>
          </a:xfrm>
        </p:spPr>
        <p:txBody>
          <a:bodyPr>
            <a:normAutofit/>
          </a:bodyPr>
          <a:lstStyle/>
          <a:p>
            <a:fld id="{BC1BF900-AE8A-4093-8E7A-8E4659360A6F}" type="slidenum">
              <a:rPr lang="ru-RU" sz="2000"/>
              <a:pPr/>
              <a:t>10</a:t>
            </a:fld>
            <a:endParaRPr lang="ru-RU" sz="2000" dirty="0"/>
          </a:p>
        </p:txBody>
      </p:sp>
      <p:graphicFrame>
        <p:nvGraphicFramePr>
          <p:cNvPr id="23" name="Таблица 22">
            <a:extLst>
              <a:ext uri="{FF2B5EF4-FFF2-40B4-BE49-F238E27FC236}">
                <a16:creationId xmlns:a16="http://schemas.microsoft.com/office/drawing/2014/main" xmlns="" id="{8E173FC6-BBC1-494F-8F85-1B062EE849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3607675"/>
              </p:ext>
            </p:extLst>
          </p:nvPr>
        </p:nvGraphicFramePr>
        <p:xfrm>
          <a:off x="479376" y="3140968"/>
          <a:ext cx="11506748" cy="32123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48">
                  <a:extLst>
                    <a:ext uri="{9D8B030D-6E8A-4147-A177-3AD203B41FA5}">
                      <a16:colId xmlns:a16="http://schemas.microsoft.com/office/drawing/2014/main" xmlns="" val="813470640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xmlns="" val="1744945793"/>
                    </a:ext>
                  </a:extLst>
                </a:gridCol>
                <a:gridCol w="1800200">
                  <a:extLst>
                    <a:ext uri="{9D8B030D-6E8A-4147-A177-3AD203B41FA5}">
                      <a16:colId xmlns:a16="http://schemas.microsoft.com/office/drawing/2014/main" xmlns="" val="3503457648"/>
                    </a:ext>
                  </a:extLst>
                </a:gridCol>
                <a:gridCol w="2145708">
                  <a:extLst>
                    <a:ext uri="{9D8B030D-6E8A-4147-A177-3AD203B41FA5}">
                      <a16:colId xmlns:a16="http://schemas.microsoft.com/office/drawing/2014/main" xmlns="" val="638268970"/>
                    </a:ext>
                  </a:extLst>
                </a:gridCol>
              </a:tblGrid>
              <a:tr h="392798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>
                        <a:solidFill>
                          <a:schemeClr val="bg1"/>
                        </a:solidFill>
                        <a:latin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latin typeface="Cambria" panose="02040503050406030204" pitchFamily="18" charset="0"/>
                        </a:rPr>
                        <a:t>2015 год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bg1"/>
                          </a:solidFill>
                          <a:latin typeface="Cambria" panose="02040503050406030204" pitchFamily="18" charset="0"/>
                        </a:rPr>
                        <a:t>2016 год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bg1"/>
                          </a:solidFill>
                          <a:latin typeface="Cambria" panose="02040503050406030204" pitchFamily="18" charset="0"/>
                        </a:rPr>
                        <a:t>8 месяцев 2017</a:t>
                      </a:r>
                      <a:r>
                        <a:rPr lang="ru-RU" sz="1800" baseline="0" dirty="0">
                          <a:solidFill>
                            <a:schemeClr val="bg1"/>
                          </a:solidFill>
                          <a:latin typeface="Cambria" panose="02040503050406030204" pitchFamily="18" charset="0"/>
                        </a:rPr>
                        <a:t> года</a:t>
                      </a:r>
                      <a:endParaRPr lang="ru-RU" sz="1800" dirty="0">
                        <a:solidFill>
                          <a:schemeClr val="bg1"/>
                        </a:solidFill>
                        <a:latin typeface="Cambria" panose="0204050305040603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1909469"/>
                  </a:ext>
                </a:extLst>
              </a:tr>
              <a:tr h="514457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>
                          <a:solidFill>
                            <a:schemeClr val="dk1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Количество проведенных закупок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>
                          <a:solidFill>
                            <a:schemeClr val="dk1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103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Cambria" panose="02040503050406030204" pitchFamily="18" charset="0"/>
                        </a:rPr>
                        <a:t>370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Cambria" panose="02040503050406030204" pitchFamily="18" charset="0"/>
                        </a:rPr>
                        <a:t>489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14457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>
                          <a:solidFill>
                            <a:schemeClr val="dk1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Общая сумма НМЦК, млн. рублей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>
                          <a:solidFill>
                            <a:schemeClr val="dk1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7633,1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Cambria" panose="02040503050406030204" pitchFamily="18" charset="0"/>
                        </a:rPr>
                        <a:t>11380,4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Cambria" panose="02040503050406030204" pitchFamily="18" charset="0"/>
                        </a:rPr>
                        <a:t>9641,9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726584132"/>
                  </a:ext>
                </a:extLst>
              </a:tr>
              <a:tr h="514457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>
                          <a:solidFill>
                            <a:schemeClr val="dk1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Сумма заключенных контрактов, млн. рублей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>
                          <a:solidFill>
                            <a:schemeClr val="dk1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5921,4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Cambria" panose="02040503050406030204" pitchFamily="18" charset="0"/>
                        </a:rPr>
                        <a:t>9468,6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Cambria" panose="02040503050406030204" pitchFamily="18" charset="0"/>
                        </a:rPr>
                        <a:t>8258,0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405355622"/>
                  </a:ext>
                </a:extLst>
              </a:tr>
              <a:tr h="514457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>
                          <a:solidFill>
                            <a:schemeClr val="dk1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Экономия, млн. рублей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>
                          <a:solidFill>
                            <a:schemeClr val="dk1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153,2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Cambria" panose="02040503050406030204" pitchFamily="18" charset="0"/>
                        </a:rPr>
                        <a:t>326,1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Cambria" panose="02040503050406030204" pitchFamily="18" charset="0"/>
                        </a:rPr>
                        <a:t>361,8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121065314"/>
                  </a:ext>
                </a:extLst>
              </a:tr>
              <a:tr h="514457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>
                          <a:solidFill>
                            <a:schemeClr val="dk1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Экономия, 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>
                          <a:solidFill>
                            <a:schemeClr val="dk1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3,9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Cambria" panose="02040503050406030204" pitchFamily="18" charset="0"/>
                        </a:rPr>
                        <a:t>6,1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Cambria" panose="02040503050406030204" pitchFamily="18" charset="0"/>
                        </a:rPr>
                        <a:t>8,8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274791208"/>
                  </a:ext>
                </a:extLst>
              </a:tr>
            </a:tbl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9D0A05C5-4984-4C91-8EDD-0A1538B22E13}"/>
              </a:ext>
            </a:extLst>
          </p:cNvPr>
          <p:cNvSpPr txBox="1"/>
          <p:nvPr/>
        </p:nvSpPr>
        <p:spPr>
          <a:xfrm>
            <a:off x="2567608" y="2843644"/>
            <a:ext cx="7014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Cambria" panose="02040503050406030204" pitchFamily="18" charset="0"/>
              </a:rPr>
              <a:t>РЕЗУЛЬТАТЫ  ЦЕНТРАЛИЗАЦИИ МУНИЦИПАЛЬНЫХ ЗАКУПОК</a:t>
            </a:r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xmlns="" id="{CAF07251-4F7C-4020-A781-9EC6774DB4D4}"/>
              </a:ext>
            </a:extLst>
          </p:cNvPr>
          <p:cNvCxnSpPr/>
          <p:nvPr/>
        </p:nvCxnSpPr>
        <p:spPr>
          <a:xfrm>
            <a:off x="407368" y="2780928"/>
            <a:ext cx="11578756" cy="0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4473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119034"/>
            <a:ext cx="858688" cy="64567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423592" y="764704"/>
            <a:ext cx="77584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Cambria" panose="02040503050406030204" pitchFamily="18" charset="0"/>
              </a:rPr>
              <a:t>РЕЗУЛЬТАТЫ  ЦЕНТРАЛИЗАЦИИ МУНИЦИПАЛЬНЫХ ЗАКУПОК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67408" y="1413937"/>
            <a:ext cx="10945216" cy="43088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chemeClr val="bg1"/>
                </a:solidFill>
                <a:latin typeface="Cambria" panose="02040503050406030204" pitchFamily="18" charset="0"/>
              </a:rPr>
              <a:t>Минимизация затрат на проведение закупок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67408" y="2132856"/>
            <a:ext cx="10945216" cy="110799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chemeClr val="bg1"/>
                </a:solidFill>
                <a:latin typeface="Cambria" panose="02040503050406030204" pitchFamily="18" charset="0"/>
              </a:rPr>
              <a:t>Улучшение качества размещенных закупок.</a:t>
            </a:r>
          </a:p>
          <a:p>
            <a:pPr algn="ctr"/>
            <a:r>
              <a:rPr lang="ru-RU" sz="2200" dirty="0">
                <a:solidFill>
                  <a:schemeClr val="bg1"/>
                </a:solidFill>
                <a:latin typeface="Cambria" panose="02040503050406030204" pitchFamily="18" charset="0"/>
              </a:rPr>
              <a:t>Разработка типовых документаций обеспечила единообразие применения законодательства о закупках.</a:t>
            </a:r>
          </a:p>
        </p:txBody>
      </p:sp>
      <p:sp>
        <p:nvSpPr>
          <p:cNvPr id="10" name="Номер слайда 38">
            <a:extLst>
              <a:ext uri="{FF2B5EF4-FFF2-40B4-BE49-F238E27FC236}">
                <a16:creationId xmlns:a16="http://schemas.microsoft.com/office/drawing/2014/main" xmlns="" id="{A8A07922-F744-4341-80FA-5A7210998C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24592" y="6213321"/>
            <a:ext cx="417516" cy="377825"/>
          </a:xfrm>
        </p:spPr>
        <p:txBody>
          <a:bodyPr>
            <a:normAutofit/>
          </a:bodyPr>
          <a:lstStyle/>
          <a:p>
            <a:fld id="{BC1BF900-AE8A-4093-8E7A-8E4659360A6F}" type="slidenum">
              <a:rPr lang="ru-RU" sz="2000"/>
              <a:pPr/>
              <a:t>11</a:t>
            </a:fld>
            <a:endParaRPr lang="ru-RU" sz="2000" dirty="0"/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xmlns="" id="{2FC1BE3B-D31D-4739-95FF-9A90B136B0A3}"/>
              </a:ext>
            </a:extLst>
          </p:cNvPr>
          <p:cNvCxnSpPr/>
          <p:nvPr/>
        </p:nvCxnSpPr>
        <p:spPr>
          <a:xfrm>
            <a:off x="479376" y="3933056"/>
            <a:ext cx="113627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6B3D7E95-5849-47C2-8BF8-7CD30BB3F7C6}"/>
              </a:ext>
            </a:extLst>
          </p:cNvPr>
          <p:cNvSpPr/>
          <p:nvPr/>
        </p:nvSpPr>
        <p:spPr>
          <a:xfrm>
            <a:off x="769368" y="4775086"/>
            <a:ext cx="10945216" cy="43088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chemeClr val="bg1"/>
                </a:solidFill>
                <a:latin typeface="Cambria" panose="02040503050406030204" pitchFamily="18" charset="0"/>
              </a:rPr>
              <a:t>Автоматизация документооборота </a:t>
            </a:r>
            <a:endParaRPr lang="ru-RU" sz="2200" dirty="0">
              <a:solidFill>
                <a:schemeClr val="bg1"/>
              </a:solidFill>
              <a:latin typeface="Cambria" panose="020405030504060302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A26EEF53-4399-492F-A35E-7CC2D6C6503A}"/>
              </a:ext>
            </a:extLst>
          </p:cNvPr>
          <p:cNvSpPr txBox="1"/>
          <p:nvPr/>
        </p:nvSpPr>
        <p:spPr>
          <a:xfrm>
            <a:off x="1703512" y="4042570"/>
            <a:ext cx="94573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Cambria" panose="02040503050406030204" pitchFamily="18" charset="0"/>
              </a:rPr>
              <a:t>ПЕРСПЕКТИВЫ РАЗВИТИЯ  ЦЕНТРАЛИЗАЦИИ МУНИЦИПАЛЬНЫХ ЗАКУПОК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6DD6E4C6-6136-4D2C-9D38-0E203E9A03E5}"/>
              </a:ext>
            </a:extLst>
          </p:cNvPr>
          <p:cNvSpPr/>
          <p:nvPr/>
        </p:nvSpPr>
        <p:spPr>
          <a:xfrm>
            <a:off x="767408" y="5450028"/>
            <a:ext cx="10945216" cy="769441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chemeClr val="bg1"/>
                </a:solidFill>
                <a:latin typeface="Cambria" panose="02040503050406030204" pitchFamily="18" charset="0"/>
              </a:rPr>
              <a:t>Включение муниципальных районов, городских округов, городских и сельских поселений в ГИС «Электронный бюджет»</a:t>
            </a:r>
            <a:endParaRPr lang="ru-RU" sz="2200" dirty="0">
              <a:solidFill>
                <a:schemeClr val="bg1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93023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127448" y="1988840"/>
            <a:ext cx="9865096" cy="1872208"/>
          </a:xfrm>
        </p:spPr>
        <p:txBody>
          <a:bodyPr>
            <a:noAutofit/>
          </a:bodyPr>
          <a:lstStyle/>
          <a:p>
            <a:pPr algn="ctr"/>
            <a:r>
              <a:rPr lang="ru-RU" sz="3200" i="1" dirty="0">
                <a:solidFill>
                  <a:schemeClr val="tx1"/>
                </a:solidFill>
                <a:latin typeface="Cambria" panose="02040503050406030204" pitchFamily="18" charset="0"/>
              </a:rPr>
              <a:t>Автоматизация закупок «малого» объема</a:t>
            </a:r>
            <a:br>
              <a:rPr lang="ru-RU" sz="3200" i="1" dirty="0">
                <a:solidFill>
                  <a:schemeClr val="tx1"/>
                </a:solidFill>
                <a:latin typeface="Cambria" panose="02040503050406030204" pitchFamily="18" charset="0"/>
              </a:rPr>
            </a:br>
            <a:endParaRPr lang="ru-RU" sz="3200" i="1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7171" y="46344"/>
            <a:ext cx="1100558" cy="827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6995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Заголовок 1"/>
          <p:cNvSpPr>
            <a:spLocks noGrp="1"/>
          </p:cNvSpPr>
          <p:nvPr>
            <p:ph type="title"/>
          </p:nvPr>
        </p:nvSpPr>
        <p:spPr>
          <a:xfrm>
            <a:off x="695400" y="44624"/>
            <a:ext cx="10945216" cy="1154162"/>
          </a:xfrm>
          <a:solidFill>
            <a:schemeClr val="accent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n>
                  <a:solidFill>
                    <a:schemeClr val="bg1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Georgia" panose="02040502050405020303" pitchFamily="18" charset="0"/>
                <a:ea typeface="+mn-ea"/>
                <a:cs typeface="+mn-cs"/>
              </a:rPr>
              <a:t>Разработанная и внедренная схема взаимодействия ГИС «Электронный бюджет Волгоградской области» и «Электронного магазина»</a:t>
            </a:r>
          </a:p>
        </p:txBody>
      </p:sp>
      <p:grpSp>
        <p:nvGrpSpPr>
          <p:cNvPr id="19" name="Группа 18"/>
          <p:cNvGrpSpPr/>
          <p:nvPr/>
        </p:nvGrpSpPr>
        <p:grpSpPr>
          <a:xfrm>
            <a:off x="1199456" y="1331393"/>
            <a:ext cx="3769744" cy="1275456"/>
            <a:chOff x="502681" y="1289448"/>
            <a:chExt cx="2845183" cy="1275456"/>
          </a:xfrm>
        </p:grpSpPr>
        <p:grpSp>
          <p:nvGrpSpPr>
            <p:cNvPr id="18" name="Группа 17"/>
            <p:cNvGrpSpPr/>
            <p:nvPr/>
          </p:nvGrpSpPr>
          <p:grpSpPr>
            <a:xfrm>
              <a:off x="502681" y="1289448"/>
              <a:ext cx="2845183" cy="1275456"/>
              <a:chOff x="502681" y="1289448"/>
              <a:chExt cx="2845183" cy="1275456"/>
            </a:xfrm>
          </p:grpSpPr>
          <p:sp>
            <p:nvSpPr>
              <p:cNvPr id="6" name="Прямоугольник: скругленные углы 5"/>
              <p:cNvSpPr/>
              <p:nvPr/>
            </p:nvSpPr>
            <p:spPr>
              <a:xfrm>
                <a:off x="502681" y="1340768"/>
                <a:ext cx="2845183" cy="1224136"/>
              </a:xfrm>
              <a:prstGeom prst="roundRect">
                <a:avLst/>
              </a:prstGeom>
              <a:solidFill>
                <a:schemeClr val="tx2">
                  <a:lumMod val="10000"/>
                  <a:lumOff val="9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629128" y="1289448"/>
                <a:ext cx="2655768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dirty="0"/>
                  <a:t>ГИС «Электронный бюджет Волгоградской области»</a:t>
                </a:r>
              </a:p>
            </p:txBody>
          </p:sp>
        </p:grpSp>
        <p:grpSp>
          <p:nvGrpSpPr>
            <p:cNvPr id="16" name="Группа 15"/>
            <p:cNvGrpSpPr/>
            <p:nvPr/>
          </p:nvGrpSpPr>
          <p:grpSpPr>
            <a:xfrm>
              <a:off x="881156" y="1987099"/>
              <a:ext cx="2178676" cy="576064"/>
              <a:chOff x="881156" y="1987099"/>
              <a:chExt cx="2178676" cy="576064"/>
            </a:xfrm>
          </p:grpSpPr>
          <p:sp>
            <p:nvSpPr>
              <p:cNvPr id="8" name="Прямоугольник: скругленные углы 7"/>
              <p:cNvSpPr/>
              <p:nvPr/>
            </p:nvSpPr>
            <p:spPr>
              <a:xfrm>
                <a:off x="881156" y="1987099"/>
                <a:ext cx="2088232" cy="576064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897858" y="2007787"/>
                <a:ext cx="216197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>
                    <a:solidFill>
                      <a:schemeClr val="bg1"/>
                    </a:solidFill>
                  </a:rPr>
                  <a:t>АИС «Закупки Волгоградской области»</a:t>
                </a:r>
              </a:p>
            </p:txBody>
          </p:sp>
        </p:grpSp>
      </p:grpSp>
      <p:sp>
        <p:nvSpPr>
          <p:cNvPr id="20" name="Стрелка: вниз 19"/>
          <p:cNvSpPr/>
          <p:nvPr/>
        </p:nvSpPr>
        <p:spPr>
          <a:xfrm>
            <a:off x="2747830" y="2634432"/>
            <a:ext cx="226220" cy="60121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4" name="Группа 23"/>
          <p:cNvGrpSpPr/>
          <p:nvPr/>
        </p:nvGrpSpPr>
        <p:grpSpPr>
          <a:xfrm>
            <a:off x="1199456" y="3356992"/>
            <a:ext cx="3769744" cy="623619"/>
            <a:chOff x="502681" y="1340768"/>
            <a:chExt cx="2845183" cy="1224136"/>
          </a:xfrm>
        </p:grpSpPr>
        <p:sp>
          <p:nvSpPr>
            <p:cNvPr id="28" name="Прямоугольник: скругленные углы 27"/>
            <p:cNvSpPr/>
            <p:nvPr/>
          </p:nvSpPr>
          <p:spPr>
            <a:xfrm>
              <a:off x="502681" y="1340768"/>
              <a:ext cx="2845183" cy="1224136"/>
            </a:xfrm>
            <a:prstGeom prst="roundRect">
              <a:avLst/>
            </a:prstGeom>
            <a:solidFill>
              <a:schemeClr val="tx2">
                <a:lumMod val="10000"/>
                <a:lumOff val="9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629128" y="1590344"/>
              <a:ext cx="2592288" cy="7249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/>
                <a:t>Заявка на закупку</a:t>
              </a:r>
            </a:p>
          </p:txBody>
        </p:sp>
      </p:grpSp>
      <p:sp>
        <p:nvSpPr>
          <p:cNvPr id="22" name="Стрелка: вправо 21"/>
          <p:cNvSpPr/>
          <p:nvPr/>
        </p:nvSpPr>
        <p:spPr>
          <a:xfrm rot="19439136">
            <a:off x="4853790" y="2930131"/>
            <a:ext cx="1077006" cy="2079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3" name="Группа 32"/>
          <p:cNvGrpSpPr/>
          <p:nvPr/>
        </p:nvGrpSpPr>
        <p:grpSpPr>
          <a:xfrm>
            <a:off x="5637599" y="1382713"/>
            <a:ext cx="2845183" cy="1251719"/>
            <a:chOff x="502681" y="1340768"/>
            <a:chExt cx="2845183" cy="1224136"/>
          </a:xfrm>
        </p:grpSpPr>
        <p:sp>
          <p:nvSpPr>
            <p:cNvPr id="37" name="Прямоугольник: скругленные углы 36"/>
            <p:cNvSpPr/>
            <p:nvPr/>
          </p:nvSpPr>
          <p:spPr>
            <a:xfrm>
              <a:off x="502681" y="1340768"/>
              <a:ext cx="2845183" cy="1224136"/>
            </a:xfrm>
            <a:prstGeom prst="roundRect">
              <a:avLst/>
            </a:prstGeom>
            <a:solidFill>
              <a:schemeClr val="tx2">
                <a:lumMod val="10000"/>
                <a:lumOff val="9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629129" y="1735464"/>
              <a:ext cx="2592288" cy="4282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/>
                <a:t>«Электронный магазин»</a:t>
              </a:r>
            </a:p>
          </p:txBody>
        </p:sp>
      </p:grpSp>
      <p:sp>
        <p:nvSpPr>
          <p:cNvPr id="39" name="Прямоугольник: скругленные углы 38"/>
          <p:cNvSpPr/>
          <p:nvPr/>
        </p:nvSpPr>
        <p:spPr>
          <a:xfrm>
            <a:off x="8743594" y="1268760"/>
            <a:ext cx="1636016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Поставщик 1</a:t>
            </a:r>
          </a:p>
        </p:txBody>
      </p:sp>
      <p:sp>
        <p:nvSpPr>
          <p:cNvPr id="40" name="Прямоугольник: скругленные углы 39"/>
          <p:cNvSpPr/>
          <p:nvPr/>
        </p:nvSpPr>
        <p:spPr>
          <a:xfrm>
            <a:off x="8743593" y="1905989"/>
            <a:ext cx="1636017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Поставщик 2</a:t>
            </a:r>
          </a:p>
        </p:txBody>
      </p:sp>
      <p:sp>
        <p:nvSpPr>
          <p:cNvPr id="41" name="Прямоугольник: скругленные углы 40"/>
          <p:cNvSpPr/>
          <p:nvPr/>
        </p:nvSpPr>
        <p:spPr>
          <a:xfrm>
            <a:off x="8743593" y="2546693"/>
            <a:ext cx="1636017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Поставщик 3</a:t>
            </a:r>
          </a:p>
        </p:txBody>
      </p:sp>
      <p:cxnSp>
        <p:nvCxnSpPr>
          <p:cNvPr id="31" name="Прямая со стрелкой 30"/>
          <p:cNvCxnSpPr>
            <a:cxnSpLocks/>
            <a:endCxn id="39" idx="1"/>
          </p:cNvCxnSpPr>
          <p:nvPr/>
        </p:nvCxnSpPr>
        <p:spPr>
          <a:xfrm>
            <a:off x="8482782" y="1556792"/>
            <a:ext cx="260813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>
            <a:cxnSpLocks/>
            <a:stCxn id="37" idx="3"/>
          </p:cNvCxnSpPr>
          <p:nvPr/>
        </p:nvCxnSpPr>
        <p:spPr>
          <a:xfrm>
            <a:off x="8482782" y="2008573"/>
            <a:ext cx="257223" cy="18328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>
            <a:cxnSpLocks/>
            <a:endCxn id="41" idx="1"/>
          </p:cNvCxnSpPr>
          <p:nvPr/>
        </p:nvCxnSpPr>
        <p:spPr>
          <a:xfrm>
            <a:off x="8482782" y="2482053"/>
            <a:ext cx="260811" cy="35267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Стрелка: вниз 45"/>
          <p:cNvSpPr/>
          <p:nvPr/>
        </p:nvSpPr>
        <p:spPr>
          <a:xfrm>
            <a:off x="6813461" y="2646570"/>
            <a:ext cx="493458" cy="56074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Овал 41"/>
          <p:cNvSpPr/>
          <p:nvPr/>
        </p:nvSpPr>
        <p:spPr>
          <a:xfrm>
            <a:off x="6082464" y="3219450"/>
            <a:ext cx="2054702" cy="668772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Контракт</a:t>
            </a:r>
          </a:p>
        </p:txBody>
      </p:sp>
      <p:cxnSp>
        <p:nvCxnSpPr>
          <p:cNvPr id="47" name="Прямая со стрелкой 46"/>
          <p:cNvCxnSpPr>
            <a:cxnSpLocks/>
            <a:stCxn id="42" idx="1"/>
          </p:cNvCxnSpPr>
          <p:nvPr/>
        </p:nvCxnSpPr>
        <p:spPr>
          <a:xfrm flipH="1" flipV="1">
            <a:off x="4895576" y="2605108"/>
            <a:ext cx="1487792" cy="712281"/>
          </a:xfrm>
          <a:prstGeom prst="straightConnector1">
            <a:avLst/>
          </a:prstGeom>
          <a:ln w="8255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Прямоугольник с одним вырезанным скругленным углом 5"/>
          <p:cNvSpPr/>
          <p:nvPr/>
        </p:nvSpPr>
        <p:spPr>
          <a:xfrm>
            <a:off x="163062" y="6033648"/>
            <a:ext cx="7805146" cy="779728"/>
          </a:xfrm>
          <a:prstGeom prst="snip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>
                <a:solidFill>
                  <a:sysClr val="windowText" lastClr="000000"/>
                </a:solidFill>
              </a:rPr>
              <a:t>Пользование Электронным магазином для заказчиков Волгоградской области – </a:t>
            </a:r>
            <a:r>
              <a:rPr lang="ru-RU" sz="2200" b="1" u="sng" dirty="0">
                <a:solidFill>
                  <a:srgbClr val="C00000"/>
                </a:solidFill>
              </a:rPr>
              <a:t>бесплатно</a:t>
            </a:r>
            <a:r>
              <a:rPr lang="ru-RU" sz="2200" b="1" dirty="0">
                <a:solidFill>
                  <a:sysClr val="windowText" lastClr="000000"/>
                </a:solidFill>
              </a:rPr>
              <a:t>!</a:t>
            </a:r>
          </a:p>
        </p:txBody>
      </p:sp>
      <p:sp>
        <p:nvSpPr>
          <p:cNvPr id="43" name="Прямоугольник с одним вырезанным скругленным углом 5">
            <a:extLst>
              <a:ext uri="{FF2B5EF4-FFF2-40B4-BE49-F238E27FC236}">
                <a16:creationId xmlns:a16="http://schemas.microsoft.com/office/drawing/2014/main" xmlns="" id="{410ED889-2BF9-4942-87E8-2C45D5E637EE}"/>
              </a:ext>
            </a:extLst>
          </p:cNvPr>
          <p:cNvSpPr/>
          <p:nvPr/>
        </p:nvSpPr>
        <p:spPr>
          <a:xfrm>
            <a:off x="5383186" y="5320119"/>
            <a:ext cx="6545462" cy="845185"/>
          </a:xfrm>
          <a:prstGeom prst="snip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>
                <a:solidFill>
                  <a:sysClr val="windowText" lastClr="000000"/>
                </a:solidFill>
              </a:rPr>
              <a:t>Оплата контрактов, заключенных не через</a:t>
            </a:r>
          </a:p>
          <a:p>
            <a:pPr algn="ctr"/>
            <a:r>
              <a:rPr lang="ru-RU" sz="2200" b="1" dirty="0">
                <a:solidFill>
                  <a:sysClr val="windowText" lastClr="000000"/>
                </a:solidFill>
              </a:rPr>
              <a:t>Электронный магазин – </a:t>
            </a:r>
            <a:r>
              <a:rPr lang="ru-RU" sz="2200" b="1" u="sng" dirty="0">
                <a:solidFill>
                  <a:srgbClr val="FF0000"/>
                </a:solidFill>
              </a:rPr>
              <a:t>не осуществляется </a:t>
            </a:r>
          </a:p>
        </p:txBody>
      </p:sp>
      <p:sp>
        <p:nvSpPr>
          <p:cNvPr id="48" name="Номер слайда 38">
            <a:extLst>
              <a:ext uri="{FF2B5EF4-FFF2-40B4-BE49-F238E27FC236}">
                <a16:creationId xmlns:a16="http://schemas.microsoft.com/office/drawing/2014/main" xmlns="" id="{972FA85B-32EA-4D52-9E99-F4F0623B70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1858" y="6219527"/>
            <a:ext cx="417516" cy="377825"/>
          </a:xfrm>
        </p:spPr>
        <p:txBody>
          <a:bodyPr>
            <a:normAutofit/>
          </a:bodyPr>
          <a:lstStyle/>
          <a:p>
            <a:fld id="{BC1BF900-AE8A-4093-8E7A-8E4659360A6F}" type="slidenum">
              <a:rPr lang="ru-RU" sz="2000"/>
              <a:pPr/>
              <a:t>13</a:t>
            </a:fld>
            <a:endParaRPr lang="ru-RU" sz="2000" dirty="0"/>
          </a:p>
        </p:txBody>
      </p:sp>
      <p:sp>
        <p:nvSpPr>
          <p:cNvPr id="49" name="Прямоугольник с одним вырезанным скругленным углом 5">
            <a:extLst>
              <a:ext uri="{FF2B5EF4-FFF2-40B4-BE49-F238E27FC236}">
                <a16:creationId xmlns:a16="http://schemas.microsoft.com/office/drawing/2014/main" xmlns="" id="{B2FD833D-CBDA-460E-A57B-CD11D3B7A371}"/>
              </a:ext>
            </a:extLst>
          </p:cNvPr>
          <p:cNvSpPr/>
          <p:nvPr/>
        </p:nvSpPr>
        <p:spPr>
          <a:xfrm>
            <a:off x="163063" y="4134007"/>
            <a:ext cx="11718474" cy="371461"/>
          </a:xfrm>
          <a:prstGeom prst="snip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100" b="1" u="sng" dirty="0">
                <a:solidFill>
                  <a:srgbClr val="FF0000"/>
                </a:solidFill>
              </a:rPr>
              <a:t>Особенности встраивания в систему электронного бюджета Волгоградской области</a:t>
            </a:r>
            <a:r>
              <a:rPr lang="ru-RU" sz="2200" b="1" u="sng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51" name="Прямоугольник с одним вырезанным скругленным углом 5">
            <a:extLst>
              <a:ext uri="{FF2B5EF4-FFF2-40B4-BE49-F238E27FC236}">
                <a16:creationId xmlns:a16="http://schemas.microsoft.com/office/drawing/2014/main" xmlns="" id="{6C687D8A-7DF8-4E88-ABC1-850F29F5E04C}"/>
              </a:ext>
            </a:extLst>
          </p:cNvPr>
          <p:cNvSpPr/>
          <p:nvPr/>
        </p:nvSpPr>
        <p:spPr>
          <a:xfrm>
            <a:off x="163062" y="4600039"/>
            <a:ext cx="7805146" cy="845185"/>
          </a:xfrm>
          <a:prstGeom prst="snip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>
                <a:solidFill>
                  <a:sysClr val="windowText" lastClr="000000"/>
                </a:solidFill>
              </a:rPr>
              <a:t>Осуществление закупок всех предметов контрактов (договоров) по пунктам 4, 5 части 1 ст.93 Закона 44-ФЗ</a:t>
            </a:r>
            <a:endParaRPr lang="ru-RU" sz="2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857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Рисунок 6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175681"/>
            <a:ext cx="790354" cy="59225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127448" y="1124745"/>
            <a:ext cx="9862976" cy="101566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200" dirty="0"/>
              <a:t>Закупки в соответствии с пунктам 4, 5 ч. 1 ст. 93 Федерального закона от 05.04.2013 № 44-ФЗ  «О контрактной системе в сфере закупок товаров, работ, услуг для обеспечения государственных и муниципальных нужд» (далее - закупки малого объема) </a:t>
            </a:r>
            <a:r>
              <a:rPr lang="ru-RU" sz="1200" dirty="0">
                <a:solidFill>
                  <a:srgbClr val="FF0000"/>
                </a:solidFill>
              </a:rPr>
              <a:t>не зависимо от предмета контракта (договора)</a:t>
            </a:r>
            <a:r>
              <a:rPr lang="ru-RU" sz="1200" dirty="0"/>
              <a:t> осуществляются в электронной торговой системе (далее - Электронный магазин), интегрированной с региональной системой «Электронный бюджет Волгоградской области», частью которой является подсистема АИС «Закупки Волгоградской области» (далее - АИС ЗВО)</a:t>
            </a: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1559496" y="164384"/>
            <a:ext cx="9541927" cy="784830"/>
          </a:xfrm>
          <a:prstGeom prst="rect">
            <a:avLst/>
          </a:prstGeom>
          <a:solidFill>
            <a:schemeClr val="accent1"/>
          </a:solidFill>
        </p:spPr>
        <p:txBody>
          <a:bodyPr vert="horz" wrap="square" lIns="0" rIns="0" bIns="0" anchor="b">
            <a:spAutoFit/>
          </a:bodyPr>
          <a:lstStyle>
            <a:lvl1pPr algn="ctr">
              <a:spcBef>
                <a:spcPct val="0"/>
              </a:spcBef>
              <a:buNone/>
              <a:defRPr kumimoji="0" sz="2400" b="1">
                <a:ln>
                  <a:solidFill>
                    <a:schemeClr val="bg1">
                      <a:lumMod val="50000"/>
                    </a:schemeClr>
                  </a:solidFill>
                </a:ln>
                <a:solidFill>
                  <a:schemeClr val="bg1"/>
                </a:solidFill>
                <a:effectLst/>
                <a:latin typeface="Georgia" panose="02040502050405020303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dirty="0"/>
              <a:t>Описание механизма автоматизации закупок «малого объема»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127448" y="2276872"/>
            <a:ext cx="9862976" cy="794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endParaRPr lang="ru-RU" sz="1200" b="1" dirty="0"/>
          </a:p>
          <a:p>
            <a:pPr algn="just"/>
            <a:r>
              <a:rPr lang="ru-RU" sz="1200" dirty="0"/>
              <a:t>Заказчики в  АИС ЗВО от плана-графика закупок формируют электронный документ «Заявка на закупку» (далее - ЭД </a:t>
            </a:r>
            <a:r>
              <a:rPr lang="ru-RU" sz="1200" dirty="0" err="1"/>
              <a:t>ЗнЗ</a:t>
            </a:r>
            <a:r>
              <a:rPr lang="ru-RU" sz="1200" dirty="0"/>
              <a:t>) в котором указываются основные параметры закупки такие как: объект закупки, описание характеристик закупаемых товара (работы, услуги), сроках проведения закупки и исполнения контракта, прикладывается проект контракта и т.д.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27448" y="3205425"/>
            <a:ext cx="9862976" cy="101566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ru-RU" sz="1200" b="1" dirty="0"/>
          </a:p>
          <a:p>
            <a:pPr algn="just"/>
            <a:r>
              <a:rPr lang="ru-RU" sz="1200" dirty="0"/>
              <a:t>На этапе формирования ЭД </a:t>
            </a:r>
            <a:r>
              <a:rPr lang="ru-RU" sz="1200" dirty="0" err="1"/>
              <a:t>ЗнЗ</a:t>
            </a:r>
            <a:r>
              <a:rPr lang="ru-RU" sz="1200" dirty="0"/>
              <a:t> осуществляется автоматизированный контроль лимитов бюджетных обязательств, соответствие закупки плану-графику закупок. После прохождения контроля закупка выгружается в Электронный магазин. </a:t>
            </a:r>
          </a:p>
          <a:p>
            <a:pPr algn="just"/>
            <a:r>
              <a:rPr lang="ru-RU" sz="1200" dirty="0"/>
              <a:t>Заказчик в электронном магазине  определяет срок и время подачи оферт поставщиками (от одного дня  - срочная закупка, от трех календарных дней - обычная закупка) и публикует извещение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127448" y="4348261"/>
            <a:ext cx="9862976" cy="138499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ru-RU" sz="1200" b="1" dirty="0"/>
          </a:p>
          <a:p>
            <a:pPr algn="just"/>
            <a:r>
              <a:rPr lang="ru-RU" sz="1200" dirty="0"/>
              <a:t>Участник закупки, после ознакомления с извещением, формирует и направляет предложение о продаже по закупке малого объема (оферта) в соответствии с заявкой заказчика с указанием срока действия оферты. Поданные оферты являются общедоступными для всех пользователей, зарегистрированных в Электронном магазине, до момента окончания срока подачи оферт. Таким образом потенциальные поставщики могут видеть поступившие  ценовые предложения и редактировать (изменять) свои.</a:t>
            </a:r>
          </a:p>
          <a:p>
            <a:pPr algn="just"/>
            <a:r>
              <a:rPr lang="ru-RU" sz="1200" dirty="0"/>
              <a:t>Заказчик рассматривает поступившие оферты и выбирает предложение наиболее соответствующее требованиям, изложенным в извещении. При этом Заказчик не ограничен в выборе оферты с наименьшим  ценовым  предложением.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129568" y="5970515"/>
            <a:ext cx="9862976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ru-RU" sz="1200" b="1" dirty="0"/>
          </a:p>
          <a:p>
            <a:pPr algn="just"/>
            <a:r>
              <a:rPr lang="ru-RU" sz="1200" dirty="0"/>
              <a:t>Заключение контракта может осуществляться как в электронном виде так и на бумажном носителе.</a:t>
            </a:r>
          </a:p>
          <a:p>
            <a:pPr algn="just"/>
            <a:r>
              <a:rPr lang="ru-RU" sz="1200" dirty="0"/>
              <a:t>Информация о сумме заключенного контракта, поставщике (подрядчике, исполнителе), контракт и пр. из Электронного магазина передаётся обратно в  АИС ЗВО</a:t>
            </a:r>
          </a:p>
        </p:txBody>
      </p:sp>
      <p:sp>
        <p:nvSpPr>
          <p:cNvPr id="9" name="Номер слайда 38">
            <a:extLst>
              <a:ext uri="{FF2B5EF4-FFF2-40B4-BE49-F238E27FC236}">
                <a16:creationId xmlns:a16="http://schemas.microsoft.com/office/drawing/2014/main" xmlns="" id="{ED1DEFAC-8624-4E55-A5E1-D03B420BDB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24592" y="6197100"/>
            <a:ext cx="417516" cy="377825"/>
          </a:xfrm>
        </p:spPr>
        <p:txBody>
          <a:bodyPr>
            <a:normAutofit/>
          </a:bodyPr>
          <a:lstStyle/>
          <a:p>
            <a:fld id="{BC1BF900-AE8A-4093-8E7A-8E4659360A6F}" type="slidenum">
              <a:rPr lang="ru-RU" sz="2000"/>
              <a:pPr/>
              <a:t>14</a:t>
            </a:fld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2232800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116633"/>
            <a:ext cx="792088" cy="59355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343472" y="116633"/>
            <a:ext cx="9865096" cy="830997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n>
                  <a:solidFill>
                    <a:schemeClr val="bg1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Georgia" panose="02040502050405020303" pitchFamily="18" charset="0"/>
              </a:rPr>
              <a:t>Мероприятия по привлечению поставщиков Волгоградской области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EE40C5CA-8A1F-4281-B3C2-EF51CF96ED77}"/>
              </a:ext>
            </a:extLst>
          </p:cNvPr>
          <p:cNvSpPr/>
          <p:nvPr/>
        </p:nvSpPr>
        <p:spPr>
          <a:xfrm>
            <a:off x="1847528" y="1052737"/>
            <a:ext cx="856895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b="1" dirty="0"/>
              <a:t>в рамках интеграции «Электронного магазина» и региональной системы «Электронный бюджет Волгоградской области» была проведена выгрузка данных о поставщиках (подрядчиках, исполнителях) Волгоградской области, ранее заключавших контракты (договоры) с Заказчиками Волгоградской области, в том числе и «малого объема»;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ru-RU" sz="2000" b="1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b="1" dirty="0"/>
              <a:t>проведение информационной работы с поставщиками (подрядчиками, исполнителями) Волгоградской области о внедрении «Электронного магазина» через: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ru-RU" sz="2000" b="1" dirty="0"/>
              <a:t>Заказчиков Волгоградской области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ru-RU" sz="2000" b="1" dirty="0"/>
              <a:t>электронную почту поставщиков (функционал магазина);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ru-RU" sz="2000" b="1" dirty="0"/>
              <a:t>органы исполнительной власти Волгоградской области ответственные за развитие предпринимательства и торговли;</a:t>
            </a:r>
          </a:p>
        </p:txBody>
      </p:sp>
      <p:sp>
        <p:nvSpPr>
          <p:cNvPr id="12" name="Прямоугольник с одним вырезанным скругленным углом 5">
            <a:extLst>
              <a:ext uri="{FF2B5EF4-FFF2-40B4-BE49-F238E27FC236}">
                <a16:creationId xmlns:a16="http://schemas.microsoft.com/office/drawing/2014/main" xmlns="" id="{21D2444F-0E39-4A12-8AD0-28F7B941E62D}"/>
              </a:ext>
            </a:extLst>
          </p:cNvPr>
          <p:cNvSpPr/>
          <p:nvPr/>
        </p:nvSpPr>
        <p:spPr>
          <a:xfrm>
            <a:off x="1833786" y="5136318"/>
            <a:ext cx="8784976" cy="1677058"/>
          </a:xfrm>
          <a:prstGeom prst="snip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u="sng" dirty="0">
              <a:solidFill>
                <a:srgbClr val="FF0000"/>
              </a:solidFill>
            </a:endParaRPr>
          </a:p>
        </p:txBody>
      </p:sp>
      <p:sp>
        <p:nvSpPr>
          <p:cNvPr id="14" name="object 8">
            <a:extLst>
              <a:ext uri="{FF2B5EF4-FFF2-40B4-BE49-F238E27FC236}">
                <a16:creationId xmlns:a16="http://schemas.microsoft.com/office/drawing/2014/main" xmlns="" id="{C3646180-719B-49B6-820D-82FEF6E2C3E3}"/>
              </a:ext>
            </a:extLst>
          </p:cNvPr>
          <p:cNvSpPr txBox="1"/>
          <p:nvPr/>
        </p:nvSpPr>
        <p:spPr>
          <a:xfrm>
            <a:off x="2063552" y="5323032"/>
            <a:ext cx="3888432" cy="141833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200" b="1" spc="-5" dirty="0">
                <a:solidFill>
                  <a:srgbClr val="C00000"/>
                </a:solidFill>
                <a:latin typeface="Georgia" panose="02040502050405020303" pitchFamily="18" charset="0"/>
                <a:cs typeface="Segoe UI Semibold"/>
              </a:rPr>
              <a:t>более 288</a:t>
            </a:r>
            <a:r>
              <a:rPr sz="2200" b="1" spc="-155" dirty="0">
                <a:solidFill>
                  <a:srgbClr val="C00000"/>
                </a:solidFill>
                <a:latin typeface="Georgia" panose="02040502050405020303" pitchFamily="18" charset="0"/>
                <a:cs typeface="Segoe UI Semibold"/>
              </a:rPr>
              <a:t> </a:t>
            </a:r>
            <a:r>
              <a:rPr sz="2200" b="1" spc="-5" dirty="0">
                <a:solidFill>
                  <a:srgbClr val="C00000"/>
                </a:solidFill>
                <a:latin typeface="Georgia" panose="02040502050405020303" pitchFamily="18" charset="0"/>
                <a:cs typeface="Segoe UI Semibold"/>
              </a:rPr>
              <a:t>000</a:t>
            </a:r>
            <a:endParaRPr sz="2200" b="1" dirty="0">
              <a:solidFill>
                <a:srgbClr val="C00000"/>
              </a:solidFill>
              <a:latin typeface="Georgia" panose="02040502050405020303" pitchFamily="18" charset="0"/>
              <a:cs typeface="Segoe UI Semibold"/>
            </a:endParaRPr>
          </a:p>
          <a:p>
            <a:pPr algn="ctr">
              <a:spcBef>
                <a:spcPts val="480"/>
              </a:spcBef>
            </a:pPr>
            <a:r>
              <a:rPr sz="2200" dirty="0">
                <a:latin typeface="Georgia" panose="02040502050405020303" pitchFamily="18" charset="0"/>
                <a:cs typeface="Segoe UI"/>
              </a:rPr>
              <a:t>зарегистрированных</a:t>
            </a:r>
            <a:r>
              <a:rPr sz="2200" spc="-100" dirty="0">
                <a:latin typeface="Georgia" panose="02040502050405020303" pitchFamily="18" charset="0"/>
                <a:cs typeface="Segoe UI"/>
              </a:rPr>
              <a:t> </a:t>
            </a:r>
            <a:r>
              <a:rPr sz="2200" dirty="0">
                <a:latin typeface="Georgia" panose="02040502050405020303" pitchFamily="18" charset="0"/>
                <a:cs typeface="Segoe UI"/>
              </a:rPr>
              <a:t>уникальных  </a:t>
            </a:r>
            <a:r>
              <a:rPr sz="2200" spc="-5" dirty="0">
                <a:latin typeface="Georgia" panose="02040502050405020303" pitchFamily="18" charset="0"/>
                <a:cs typeface="Segoe UI"/>
              </a:rPr>
              <a:t>поставщиков </a:t>
            </a:r>
            <a:r>
              <a:rPr sz="2200" dirty="0">
                <a:latin typeface="Georgia" panose="02040502050405020303" pitchFamily="18" charset="0"/>
                <a:cs typeface="Segoe UI"/>
              </a:rPr>
              <a:t>по всей</a:t>
            </a:r>
            <a:r>
              <a:rPr sz="2200" spc="-70" dirty="0">
                <a:latin typeface="Georgia" panose="02040502050405020303" pitchFamily="18" charset="0"/>
                <a:cs typeface="Segoe UI"/>
              </a:rPr>
              <a:t> </a:t>
            </a:r>
            <a:r>
              <a:rPr sz="2200" spc="-15" dirty="0">
                <a:latin typeface="Georgia" panose="02040502050405020303" pitchFamily="18" charset="0"/>
                <a:cs typeface="Segoe UI"/>
              </a:rPr>
              <a:t>России</a:t>
            </a:r>
            <a:endParaRPr sz="2200" dirty="0">
              <a:latin typeface="Georgia" panose="02040502050405020303" pitchFamily="18" charset="0"/>
              <a:cs typeface="Segoe UI"/>
            </a:endParaRPr>
          </a:p>
        </p:txBody>
      </p:sp>
      <p:sp>
        <p:nvSpPr>
          <p:cNvPr id="15" name="object 8">
            <a:extLst>
              <a:ext uri="{FF2B5EF4-FFF2-40B4-BE49-F238E27FC236}">
                <a16:creationId xmlns:a16="http://schemas.microsoft.com/office/drawing/2014/main" xmlns="" id="{D2AD8456-1592-4586-AA74-1EA0926C8512}"/>
              </a:ext>
            </a:extLst>
          </p:cNvPr>
          <p:cNvSpPr txBox="1"/>
          <p:nvPr/>
        </p:nvSpPr>
        <p:spPr>
          <a:xfrm>
            <a:off x="6384032" y="5229200"/>
            <a:ext cx="4104457" cy="14798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300" b="1" spc="-5" dirty="0">
                <a:solidFill>
                  <a:srgbClr val="C00000"/>
                </a:solidFill>
                <a:latin typeface="Georgia" panose="02040502050405020303" pitchFamily="18" charset="0"/>
                <a:cs typeface="Segoe UI Semibold"/>
              </a:rPr>
              <a:t>более 9333</a:t>
            </a:r>
            <a:endParaRPr sz="2300" dirty="0">
              <a:solidFill>
                <a:srgbClr val="C00000"/>
              </a:solidFill>
              <a:latin typeface="Georgia" panose="02040502050405020303" pitchFamily="18" charset="0"/>
              <a:cs typeface="Segoe UI Semibold"/>
            </a:endParaRPr>
          </a:p>
          <a:p>
            <a:pPr algn="ctr">
              <a:spcBef>
                <a:spcPts val="480"/>
              </a:spcBef>
            </a:pPr>
            <a:r>
              <a:rPr lang="ru-RU" sz="2300" dirty="0">
                <a:latin typeface="Georgia" panose="02040502050405020303" pitchFamily="18" charset="0"/>
                <a:cs typeface="Segoe UI"/>
              </a:rPr>
              <a:t>зарегистрированных</a:t>
            </a:r>
            <a:r>
              <a:rPr sz="2300" spc="-100" dirty="0">
                <a:latin typeface="Georgia" panose="02040502050405020303" pitchFamily="18" charset="0"/>
                <a:cs typeface="Segoe UI"/>
              </a:rPr>
              <a:t> </a:t>
            </a:r>
            <a:r>
              <a:rPr sz="2300" spc="-5" dirty="0">
                <a:latin typeface="Georgia" panose="02040502050405020303" pitchFamily="18" charset="0"/>
                <a:cs typeface="Segoe UI"/>
              </a:rPr>
              <a:t>поставщиков </a:t>
            </a:r>
            <a:r>
              <a:rPr lang="ru-RU" sz="2300" dirty="0">
                <a:latin typeface="Georgia" panose="02040502050405020303" pitchFamily="18" charset="0"/>
                <a:cs typeface="Segoe UI"/>
              </a:rPr>
              <a:t>Волгоградской области</a:t>
            </a:r>
            <a:endParaRPr sz="2300" dirty="0">
              <a:latin typeface="Georgia" panose="02040502050405020303" pitchFamily="18" charset="0"/>
              <a:cs typeface="Segoe UI"/>
            </a:endParaRPr>
          </a:p>
        </p:txBody>
      </p:sp>
      <p:sp>
        <p:nvSpPr>
          <p:cNvPr id="8" name="Номер слайда 38">
            <a:extLst>
              <a:ext uri="{FF2B5EF4-FFF2-40B4-BE49-F238E27FC236}">
                <a16:creationId xmlns:a16="http://schemas.microsoft.com/office/drawing/2014/main" xmlns="" id="{D693F7ED-C07A-434D-B81F-A7983AEF6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96600" y="6237312"/>
            <a:ext cx="417516" cy="377825"/>
          </a:xfrm>
        </p:spPr>
        <p:txBody>
          <a:bodyPr>
            <a:normAutofit/>
          </a:bodyPr>
          <a:lstStyle/>
          <a:p>
            <a:fld id="{BC1BF900-AE8A-4093-8E7A-8E4659360A6F}" type="slidenum">
              <a:rPr lang="ru-RU" sz="2000"/>
              <a:pPr/>
              <a:t>15</a:t>
            </a:fld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9388163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7508" y="61496"/>
            <a:ext cx="792088" cy="59355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459596" y="1"/>
            <a:ext cx="7380820" cy="461665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n>
                  <a:solidFill>
                    <a:schemeClr val="bg1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Georgia" panose="02040502050405020303" pitchFamily="18" charset="0"/>
              </a:rPr>
              <a:t>Достигнутые результаты</a:t>
            </a:r>
          </a:p>
        </p:txBody>
      </p:sp>
      <p:sp>
        <p:nvSpPr>
          <p:cNvPr id="9" name="Прямоугольник с одним вырезанным скругленным углом 5"/>
          <p:cNvSpPr/>
          <p:nvPr/>
        </p:nvSpPr>
        <p:spPr>
          <a:xfrm>
            <a:off x="1971811" y="692696"/>
            <a:ext cx="8189610" cy="1728192"/>
          </a:xfrm>
          <a:prstGeom prst="snip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За 2016 год </a:t>
            </a:r>
          </a:p>
          <a:p>
            <a:pPr algn="ctr"/>
            <a:r>
              <a:rPr lang="ru-RU" b="1" dirty="0"/>
              <a:t>заказчиками Волгоградской области в электронном магазине проведено 19524 закупки, на сумму 658,9 млн. рублей, по результатам которых получена </a:t>
            </a:r>
            <a:r>
              <a:rPr lang="ru-RU" sz="2000" b="1" dirty="0">
                <a:solidFill>
                  <a:srgbClr val="FF0000"/>
                </a:solidFill>
              </a:rPr>
              <a:t>экономия бюджетных средств в размере 26,6 млн. рублей или 4%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0A9248D0-7B5E-46E9-BA03-E0F578F9EC44}"/>
              </a:ext>
            </a:extLst>
          </p:cNvPr>
          <p:cNvSpPr txBox="1"/>
          <p:nvPr/>
        </p:nvSpPr>
        <p:spPr>
          <a:xfrm>
            <a:off x="1991545" y="3878466"/>
            <a:ext cx="8246499" cy="256993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171450" indent="-171450">
              <a:spcBef>
                <a:spcPts val="300"/>
              </a:spcBef>
              <a:spcAft>
                <a:spcPts val="300"/>
              </a:spcAft>
              <a:buFontTx/>
              <a:buChar char="-"/>
            </a:pPr>
            <a:r>
              <a:rPr lang="ru-RU" sz="1700" b="1" dirty="0"/>
              <a:t>проведено 17 538 закупок;</a:t>
            </a:r>
          </a:p>
          <a:p>
            <a:pPr marL="171450" indent="-171450">
              <a:spcBef>
                <a:spcPts val="300"/>
              </a:spcBef>
              <a:spcAft>
                <a:spcPts val="300"/>
              </a:spcAft>
              <a:buFontTx/>
              <a:buChar char="-"/>
            </a:pPr>
            <a:r>
              <a:rPr lang="ru-RU" sz="1700" b="1" dirty="0"/>
              <a:t>общая сумма цен контрактов составила 610,3 млн. рублей;</a:t>
            </a:r>
          </a:p>
          <a:p>
            <a:pPr marL="171450" indent="-171450">
              <a:spcBef>
                <a:spcPts val="300"/>
              </a:spcBef>
              <a:spcAft>
                <a:spcPts val="300"/>
              </a:spcAft>
              <a:buFontTx/>
              <a:buChar char="-"/>
            </a:pPr>
            <a:r>
              <a:rPr lang="ru-RU" sz="2800" b="1" dirty="0">
                <a:solidFill>
                  <a:schemeClr val="tx1"/>
                </a:solidFill>
              </a:rPr>
              <a:t>сумма </a:t>
            </a:r>
            <a:r>
              <a:rPr lang="ru-RU" sz="2800" b="1" dirty="0">
                <a:solidFill>
                  <a:srgbClr val="FF0000"/>
                </a:solidFill>
              </a:rPr>
              <a:t>экономии бюджетных средств </a:t>
            </a:r>
            <a:r>
              <a:rPr lang="ru-RU" sz="2800" b="1" dirty="0">
                <a:solidFill>
                  <a:schemeClr val="tx1"/>
                </a:solidFill>
              </a:rPr>
              <a:t>в размере </a:t>
            </a:r>
            <a:r>
              <a:rPr lang="ru-RU" sz="2800" b="1" dirty="0">
                <a:solidFill>
                  <a:srgbClr val="FF0000"/>
                </a:solidFill>
              </a:rPr>
              <a:t>40,7 млн. рублей </a:t>
            </a:r>
            <a:r>
              <a:rPr lang="ru-RU" sz="2800" b="1" dirty="0">
                <a:solidFill>
                  <a:schemeClr val="tx1"/>
                </a:solidFill>
              </a:rPr>
              <a:t>или</a:t>
            </a:r>
            <a:r>
              <a:rPr lang="ru-RU" sz="2800" b="1" dirty="0">
                <a:solidFill>
                  <a:srgbClr val="FF0000"/>
                </a:solidFill>
              </a:rPr>
              <a:t> 6,7 %, </a:t>
            </a:r>
          </a:p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ru-RU" sz="2400" b="1" dirty="0"/>
              <a:t>что на </a:t>
            </a:r>
            <a:r>
              <a:rPr lang="ru-RU" sz="2800" b="1" dirty="0">
                <a:solidFill>
                  <a:srgbClr val="FF0000"/>
                </a:solidFill>
              </a:rPr>
              <a:t>53,0 % больше экономии </a:t>
            </a:r>
            <a:r>
              <a:rPr lang="ru-RU" sz="2400" b="1" dirty="0"/>
              <a:t>по результатам закупок малого объема</a:t>
            </a:r>
            <a:r>
              <a:rPr lang="ru-RU" sz="2800" b="1" dirty="0"/>
              <a:t> </a:t>
            </a:r>
            <a:r>
              <a:rPr lang="ru-RU" sz="2800" b="1" dirty="0">
                <a:solidFill>
                  <a:srgbClr val="FF0000"/>
                </a:solidFill>
              </a:rPr>
              <a:t>за весь 2016 год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C50302A8-B117-4CCF-8260-58E203D2E42C}"/>
              </a:ext>
            </a:extLst>
          </p:cNvPr>
          <p:cNvSpPr txBox="1"/>
          <p:nvPr/>
        </p:nvSpPr>
        <p:spPr>
          <a:xfrm>
            <a:off x="1976797" y="3068961"/>
            <a:ext cx="8261246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/>
              <a:t>РЕЗУЛЬТАТЫ АВТОМАТИЗАЦИИ ЗАКУПОК МАЛОГО ОБЪЕМА </a:t>
            </a:r>
            <a:r>
              <a:rPr lang="ru-RU" sz="2800" b="1" dirty="0">
                <a:solidFill>
                  <a:srgbClr val="FF0000"/>
                </a:solidFill>
              </a:rPr>
              <a:t>за 8 месяцев 2017 года: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7" name="Номер слайда 38">
            <a:extLst>
              <a:ext uri="{FF2B5EF4-FFF2-40B4-BE49-F238E27FC236}">
                <a16:creationId xmlns:a16="http://schemas.microsoft.com/office/drawing/2014/main" xmlns="" id="{E75AC0EA-AABF-45F4-8B0F-D6F3182D8B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24592" y="6165304"/>
            <a:ext cx="417516" cy="377825"/>
          </a:xfrm>
        </p:spPr>
        <p:txBody>
          <a:bodyPr>
            <a:normAutofit/>
          </a:bodyPr>
          <a:lstStyle/>
          <a:p>
            <a:fld id="{BC1BF900-AE8A-4093-8E7A-8E4659360A6F}" type="slidenum">
              <a:rPr lang="ru-RU" sz="2000"/>
              <a:pPr/>
              <a:t>16</a:t>
            </a:fld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6677120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188640"/>
            <a:ext cx="792088" cy="59355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919536" y="105020"/>
            <a:ext cx="9361040" cy="830997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n>
                  <a:solidFill>
                    <a:schemeClr val="bg1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Georgia" panose="02040502050405020303" pitchFamily="18" charset="0"/>
              </a:rPr>
              <a:t>Достигнутый экономический эффект в управлении общественными финансами (в сфере закупок)</a:t>
            </a:r>
          </a:p>
        </p:txBody>
      </p:sp>
      <p:sp>
        <p:nvSpPr>
          <p:cNvPr id="9" name="Прямоугольник с одним вырезанным скругленным углом 5"/>
          <p:cNvSpPr/>
          <p:nvPr/>
        </p:nvSpPr>
        <p:spPr>
          <a:xfrm>
            <a:off x="1938384" y="4797152"/>
            <a:ext cx="8189610" cy="1944216"/>
          </a:xfrm>
          <a:prstGeom prst="snip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За период с 2014 по 2017 год </a:t>
            </a:r>
          </a:p>
          <a:p>
            <a:pPr algn="ctr"/>
            <a:r>
              <a:rPr lang="ru-RU" sz="4000" b="1" dirty="0">
                <a:solidFill>
                  <a:srgbClr val="FF0000"/>
                </a:solidFill>
              </a:rPr>
              <a:t>экономия бюджетных средств в размере 5,7 млрд. рублей</a:t>
            </a:r>
          </a:p>
        </p:txBody>
      </p:sp>
      <p:sp>
        <p:nvSpPr>
          <p:cNvPr id="7" name="Прямоугольник с одним вырезанным скругленным углом 5">
            <a:extLst>
              <a:ext uri="{FF2B5EF4-FFF2-40B4-BE49-F238E27FC236}">
                <a16:creationId xmlns:a16="http://schemas.microsoft.com/office/drawing/2014/main" xmlns="" id="{A085D43B-89B4-464E-BC7F-AC356408A938}"/>
              </a:ext>
            </a:extLst>
          </p:cNvPr>
          <p:cNvSpPr/>
          <p:nvPr/>
        </p:nvSpPr>
        <p:spPr>
          <a:xfrm>
            <a:off x="407368" y="1124744"/>
            <a:ext cx="3168352" cy="1899505"/>
          </a:xfrm>
          <a:prstGeom prst="snip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2014 год </a:t>
            </a:r>
          </a:p>
          <a:p>
            <a:pPr algn="ctr"/>
            <a:r>
              <a:rPr lang="ru-RU" sz="2000" b="1" dirty="0">
                <a:solidFill>
                  <a:srgbClr val="FF0000"/>
                </a:solidFill>
              </a:rPr>
              <a:t>экономия бюджетных средств в размере 0,9 млрд. рублей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с одним вырезанным скругленным углом 5">
            <a:extLst>
              <a:ext uri="{FF2B5EF4-FFF2-40B4-BE49-F238E27FC236}">
                <a16:creationId xmlns:a16="http://schemas.microsoft.com/office/drawing/2014/main" xmlns="" id="{F42A0D19-FDDE-4C82-AE0A-FCE8E264BA80}"/>
              </a:ext>
            </a:extLst>
          </p:cNvPr>
          <p:cNvSpPr/>
          <p:nvPr/>
        </p:nvSpPr>
        <p:spPr>
          <a:xfrm>
            <a:off x="3935760" y="1124744"/>
            <a:ext cx="3456384" cy="1899505"/>
          </a:xfrm>
          <a:prstGeom prst="snip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2015 год </a:t>
            </a:r>
          </a:p>
          <a:p>
            <a:pPr algn="ctr"/>
            <a:r>
              <a:rPr lang="ru-RU" sz="2000" b="1" dirty="0">
                <a:solidFill>
                  <a:srgbClr val="FF0000"/>
                </a:solidFill>
              </a:rPr>
              <a:t>экономия бюджетных средств в размере 1,4 млрд. рублей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с одним вырезанным скругленным углом 5">
            <a:extLst>
              <a:ext uri="{FF2B5EF4-FFF2-40B4-BE49-F238E27FC236}">
                <a16:creationId xmlns:a16="http://schemas.microsoft.com/office/drawing/2014/main" xmlns="" id="{C81B0CF7-2CB1-4EE9-A442-2CD5D7469699}"/>
              </a:ext>
            </a:extLst>
          </p:cNvPr>
          <p:cNvSpPr/>
          <p:nvPr/>
        </p:nvSpPr>
        <p:spPr>
          <a:xfrm>
            <a:off x="7896200" y="1124744"/>
            <a:ext cx="3528392" cy="1899505"/>
          </a:xfrm>
          <a:prstGeom prst="snip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2016 год </a:t>
            </a:r>
          </a:p>
          <a:p>
            <a:pPr algn="ctr"/>
            <a:r>
              <a:rPr lang="ru-RU" sz="2000" b="1" dirty="0">
                <a:solidFill>
                  <a:srgbClr val="FF0000"/>
                </a:solidFill>
              </a:rPr>
              <a:t>экономия бюджетных средств в размере 2,0 млрд. рублей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с одним вырезанным скругленным углом 5">
            <a:extLst>
              <a:ext uri="{FF2B5EF4-FFF2-40B4-BE49-F238E27FC236}">
                <a16:creationId xmlns:a16="http://schemas.microsoft.com/office/drawing/2014/main" xmlns="" id="{8B46A693-A52A-4B54-8924-DFE94069E779}"/>
              </a:ext>
            </a:extLst>
          </p:cNvPr>
          <p:cNvSpPr/>
          <p:nvPr/>
        </p:nvSpPr>
        <p:spPr>
          <a:xfrm>
            <a:off x="1271464" y="3212976"/>
            <a:ext cx="9577064" cy="1440160"/>
          </a:xfrm>
          <a:prstGeom prst="snip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За 8 месяцев 2017 года </a:t>
            </a:r>
          </a:p>
          <a:p>
            <a:pPr algn="ctr"/>
            <a:r>
              <a:rPr lang="ru-RU" sz="2000" b="1" dirty="0">
                <a:solidFill>
                  <a:srgbClr val="FF0000"/>
                </a:solidFill>
              </a:rPr>
              <a:t>экономия бюджетных средств в размере 1,4 млрд. рублей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0" name="Номер слайда 38">
            <a:extLst>
              <a:ext uri="{FF2B5EF4-FFF2-40B4-BE49-F238E27FC236}">
                <a16:creationId xmlns:a16="http://schemas.microsoft.com/office/drawing/2014/main" xmlns="" id="{21C81805-89A4-4E19-B312-716EA09CBA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0334" y="6165304"/>
            <a:ext cx="417516" cy="377825"/>
          </a:xfrm>
        </p:spPr>
        <p:txBody>
          <a:bodyPr>
            <a:normAutofit/>
          </a:bodyPr>
          <a:lstStyle/>
          <a:p>
            <a:fld id="{BC1BF900-AE8A-4093-8E7A-8E4659360A6F}" type="slidenum">
              <a:rPr lang="ru-RU" sz="2000"/>
              <a:pPr/>
              <a:t>17</a:t>
            </a:fld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059204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164891"/>
            <a:ext cx="792088" cy="59355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459596" y="231031"/>
            <a:ext cx="7380820" cy="461665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n>
                  <a:solidFill>
                    <a:schemeClr val="bg1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Georgia" panose="02040502050405020303" pitchFamily="18" charset="0"/>
              </a:rPr>
              <a:t>Решенные цели и задачи</a:t>
            </a:r>
          </a:p>
        </p:txBody>
      </p:sp>
      <p:sp>
        <p:nvSpPr>
          <p:cNvPr id="21" name="Прямоугольник с одним вырезанным скругленным углом 5"/>
          <p:cNvSpPr/>
          <p:nvPr/>
        </p:nvSpPr>
        <p:spPr>
          <a:xfrm>
            <a:off x="839416" y="2627211"/>
            <a:ext cx="10081120" cy="396044"/>
          </a:xfrm>
          <a:prstGeom prst="snip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Повышение открытости, прозрачности и конкурентности закупок</a:t>
            </a:r>
            <a:endParaRPr lang="ru-RU" sz="2000" b="1" dirty="0">
              <a:solidFill>
                <a:sysClr val="windowText" lastClr="000000"/>
              </a:solidFill>
            </a:endParaRPr>
          </a:p>
        </p:txBody>
      </p:sp>
      <p:sp>
        <p:nvSpPr>
          <p:cNvPr id="6" name="Прямоугольник с одним вырезанным скругленным углом 5"/>
          <p:cNvSpPr/>
          <p:nvPr/>
        </p:nvSpPr>
        <p:spPr>
          <a:xfrm>
            <a:off x="839416" y="3140968"/>
            <a:ext cx="10081120" cy="1008112"/>
          </a:xfrm>
          <a:prstGeom prst="snip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Обеспечение свободного доступа к закупкам всех потенциальных участников, в том числе открытие дополнительных возможностей для малого и среднего бизнеса, особенно для региональных поставщиков</a:t>
            </a:r>
            <a:endParaRPr lang="ru-RU" sz="2000" b="1" dirty="0">
              <a:solidFill>
                <a:sysClr val="windowText" lastClr="000000"/>
              </a:solidFill>
            </a:endParaRPr>
          </a:p>
        </p:txBody>
      </p:sp>
      <p:sp>
        <p:nvSpPr>
          <p:cNvPr id="7" name="Прямоугольник с одним вырезанным скругленным углом 5"/>
          <p:cNvSpPr/>
          <p:nvPr/>
        </p:nvSpPr>
        <p:spPr>
          <a:xfrm>
            <a:off x="824029" y="4797152"/>
            <a:ext cx="10081120" cy="648072"/>
          </a:xfrm>
          <a:prstGeom prst="snip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Снижение уровня коррупции и развитие конкуренции в закупках малого объема</a:t>
            </a:r>
            <a:endParaRPr lang="ru-RU" sz="2000" b="1" dirty="0">
              <a:solidFill>
                <a:sysClr val="windowText" lastClr="000000"/>
              </a:solidFill>
            </a:endParaRPr>
          </a:p>
        </p:txBody>
      </p:sp>
      <p:sp>
        <p:nvSpPr>
          <p:cNvPr id="11" name="Прямоугольник с одним вырезанным скругленным углом 5">
            <a:extLst>
              <a:ext uri="{FF2B5EF4-FFF2-40B4-BE49-F238E27FC236}">
                <a16:creationId xmlns:a16="http://schemas.microsoft.com/office/drawing/2014/main" xmlns="" id="{BEC70FBC-9C39-4E08-9A1E-44F364927E22}"/>
              </a:ext>
            </a:extLst>
          </p:cNvPr>
          <p:cNvSpPr/>
          <p:nvPr/>
        </p:nvSpPr>
        <p:spPr>
          <a:xfrm>
            <a:off x="839416" y="902457"/>
            <a:ext cx="10081120" cy="942367"/>
          </a:xfrm>
          <a:prstGeom prst="snip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ysClr val="windowText" lastClr="000000"/>
                </a:solidFill>
              </a:rPr>
              <a:t>Осуществление автоматизированного контроля лимитов бюджетных обязательств Заказчика до объявления закупки с обязательным резервированием после ее объявления</a:t>
            </a:r>
          </a:p>
        </p:txBody>
      </p:sp>
      <p:sp>
        <p:nvSpPr>
          <p:cNvPr id="8" name="Номер слайда 38">
            <a:extLst>
              <a:ext uri="{FF2B5EF4-FFF2-40B4-BE49-F238E27FC236}">
                <a16:creationId xmlns:a16="http://schemas.microsoft.com/office/drawing/2014/main" xmlns="" id="{692EC710-0E8B-45E3-88DB-86F839A286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24592" y="6165304"/>
            <a:ext cx="417516" cy="377825"/>
          </a:xfrm>
        </p:spPr>
        <p:txBody>
          <a:bodyPr>
            <a:normAutofit/>
          </a:bodyPr>
          <a:lstStyle/>
          <a:p>
            <a:fld id="{BC1BF900-AE8A-4093-8E7A-8E4659360A6F}" type="slidenum">
              <a:rPr lang="ru-RU" sz="2000"/>
              <a:pPr/>
              <a:t>18</a:t>
            </a:fld>
            <a:endParaRPr lang="ru-RU" sz="2000" dirty="0"/>
          </a:p>
        </p:txBody>
      </p:sp>
      <p:sp>
        <p:nvSpPr>
          <p:cNvPr id="9" name="Прямоугольник с одним вырезанным скругленным углом 5"/>
          <p:cNvSpPr/>
          <p:nvPr/>
        </p:nvSpPr>
        <p:spPr>
          <a:xfrm>
            <a:off x="824029" y="1916832"/>
            <a:ext cx="10081120" cy="648072"/>
          </a:xfrm>
          <a:prstGeom prst="snip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Исключение практики заключения контрактов при отсутствии лимитов бюджетных обязательств</a:t>
            </a:r>
            <a:endParaRPr lang="ru-RU" sz="2000" b="1" dirty="0">
              <a:solidFill>
                <a:sysClr val="windowText" lastClr="000000"/>
              </a:solidFill>
            </a:endParaRPr>
          </a:p>
        </p:txBody>
      </p:sp>
      <p:sp>
        <p:nvSpPr>
          <p:cNvPr id="10" name="Прямоугольник с одним вырезанным скругленным углом 5"/>
          <p:cNvSpPr/>
          <p:nvPr/>
        </p:nvSpPr>
        <p:spPr>
          <a:xfrm>
            <a:off x="824029" y="5589240"/>
            <a:ext cx="10081120" cy="518120"/>
          </a:xfrm>
          <a:prstGeom prst="snip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Создание единого компетентного центра в сфере закупок</a:t>
            </a:r>
            <a:endParaRPr lang="ru-RU" sz="2000" b="1" dirty="0">
              <a:solidFill>
                <a:sysClr val="windowText" lastClr="000000"/>
              </a:solidFill>
            </a:endParaRPr>
          </a:p>
        </p:txBody>
      </p:sp>
      <p:sp>
        <p:nvSpPr>
          <p:cNvPr id="12" name="Прямоугольник с одним вырезанным скругленным углом 5"/>
          <p:cNvSpPr/>
          <p:nvPr/>
        </p:nvSpPr>
        <p:spPr>
          <a:xfrm>
            <a:off x="788650" y="6237312"/>
            <a:ext cx="10081120" cy="504056"/>
          </a:xfrm>
          <a:prstGeom prst="snip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Экономия бюджетных средств</a:t>
            </a:r>
            <a:endParaRPr lang="ru-RU" sz="2000" b="1" dirty="0">
              <a:solidFill>
                <a:sysClr val="windowText" lastClr="000000"/>
              </a:solidFill>
            </a:endParaRPr>
          </a:p>
        </p:txBody>
      </p:sp>
      <p:sp>
        <p:nvSpPr>
          <p:cNvPr id="13" name="Прямоугольник с одним вырезанным скругленным углом 5"/>
          <p:cNvSpPr/>
          <p:nvPr/>
        </p:nvSpPr>
        <p:spPr>
          <a:xfrm>
            <a:off x="839416" y="4302317"/>
            <a:ext cx="10081120" cy="389455"/>
          </a:xfrm>
          <a:prstGeom prst="snip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Централизация и автоматизация процесса закупок </a:t>
            </a:r>
            <a:endParaRPr lang="ru-RU" sz="2000" b="1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6432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7171" y="46344"/>
            <a:ext cx="1100558" cy="82753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C7751A8-8001-4D51-A955-CD273BEC4094}"/>
              </a:ext>
            </a:extLst>
          </p:cNvPr>
          <p:cNvSpPr txBox="1"/>
          <p:nvPr/>
        </p:nvSpPr>
        <p:spPr>
          <a:xfrm>
            <a:off x="1991544" y="551002"/>
            <a:ext cx="8109849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000" b="1" dirty="0">
                <a:solidFill>
                  <a:srgbClr val="FF0000"/>
                </a:solidFill>
                <a:latin typeface="Cambria" panose="02040503050406030204" pitchFamily="18" charset="0"/>
              </a:rPr>
              <a:t>ОСОБЕННОСТИ СИСТЕМЫ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D5E2604-241D-4BE3-83BA-36538307A9C2}"/>
              </a:ext>
            </a:extLst>
          </p:cNvPr>
          <p:cNvSpPr txBox="1"/>
          <p:nvPr/>
        </p:nvSpPr>
        <p:spPr>
          <a:xfrm>
            <a:off x="983432" y="1510913"/>
            <a:ext cx="9937104" cy="20621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Cambria" panose="02040503050406030204" pitchFamily="18" charset="0"/>
              </a:rPr>
              <a:t>Все 3 блока объединены в единую систему управления общественными финансами, реализованы параллельно, встроены в бюджетный процесс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068ACC31-1DDF-4739-90F3-509A25F55279}"/>
              </a:ext>
            </a:extLst>
          </p:cNvPr>
          <p:cNvSpPr txBox="1"/>
          <p:nvPr/>
        </p:nvSpPr>
        <p:spPr>
          <a:xfrm>
            <a:off x="983432" y="3845366"/>
            <a:ext cx="9937104" cy="18158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Cambria" panose="02040503050406030204" pitchFamily="18" charset="0"/>
              </a:rPr>
              <a:t>Нормативно-правовые акты региона позволяют полностью достичь централизации и контроля за общественными финансами через Единый компетентный центр в сфере закупок </a:t>
            </a:r>
          </a:p>
        </p:txBody>
      </p:sp>
      <p:sp>
        <p:nvSpPr>
          <p:cNvPr id="10" name="Номер слайда 38">
            <a:extLst>
              <a:ext uri="{FF2B5EF4-FFF2-40B4-BE49-F238E27FC236}">
                <a16:creationId xmlns:a16="http://schemas.microsoft.com/office/drawing/2014/main" xmlns="" id="{EE982296-B495-4CF9-A38F-9A2B270A5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0334" y="6165304"/>
            <a:ext cx="417516" cy="377825"/>
          </a:xfrm>
        </p:spPr>
        <p:txBody>
          <a:bodyPr>
            <a:normAutofit/>
          </a:bodyPr>
          <a:lstStyle/>
          <a:p>
            <a:fld id="{BC1BF900-AE8A-4093-8E7A-8E4659360A6F}" type="slidenum">
              <a:rPr lang="ru-RU" sz="2000"/>
              <a:pPr/>
              <a:t>19</a:t>
            </a:fld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2689965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0536" y="188640"/>
            <a:ext cx="1100558" cy="827538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5F8AFED0-88AB-4DB0-94FA-089843858E2C}"/>
              </a:ext>
            </a:extLst>
          </p:cNvPr>
          <p:cNvSpPr/>
          <p:nvPr/>
        </p:nvSpPr>
        <p:spPr>
          <a:xfrm>
            <a:off x="755576" y="188640"/>
            <a:ext cx="10020943" cy="52322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n>
                  <a:solidFill>
                    <a:schemeClr val="bg1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Georgia" panose="02040502050405020303" pitchFamily="18" charset="0"/>
              </a:rPr>
              <a:t>Основные цели и задачи 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1B362010-E5F7-4E38-A502-9C4EF7BB246D}"/>
              </a:ext>
            </a:extLst>
          </p:cNvPr>
          <p:cNvSpPr/>
          <p:nvPr/>
        </p:nvSpPr>
        <p:spPr>
          <a:xfrm>
            <a:off x="839416" y="908720"/>
            <a:ext cx="10380983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3200" b="1" dirty="0"/>
              <a:t>Централизация закупок для заказчиков Волгоградской области и муниципальных заказчиков Волгоградской области;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32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3200" b="1" dirty="0"/>
              <a:t>Внедрение совместных закупок для нужд заказчиков Волгоградской области;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32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3200" b="1" dirty="0"/>
              <a:t>Внедрение автоматизированного контроля за расходованием бюджетных средств при проведении закупок и автоматизация закупок «малого» </a:t>
            </a:r>
            <a:r>
              <a:rPr lang="ru-RU" sz="3200" b="1" dirty="0" smtClean="0"/>
              <a:t>объема.</a:t>
            </a:r>
            <a:endParaRPr lang="ru-RU" sz="3200" b="1" dirty="0"/>
          </a:p>
        </p:txBody>
      </p:sp>
      <p:sp>
        <p:nvSpPr>
          <p:cNvPr id="7" name="Номер слайда 38">
            <a:extLst>
              <a:ext uri="{FF2B5EF4-FFF2-40B4-BE49-F238E27FC236}">
                <a16:creationId xmlns:a16="http://schemas.microsoft.com/office/drawing/2014/main" xmlns="" id="{B0A23231-AAF1-4F72-9C17-E763B9BC5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59779" y="6309320"/>
            <a:ext cx="417516" cy="377825"/>
          </a:xfrm>
        </p:spPr>
        <p:txBody>
          <a:bodyPr>
            <a:normAutofit/>
          </a:bodyPr>
          <a:lstStyle/>
          <a:p>
            <a:fld id="{BC1BF900-AE8A-4093-8E7A-8E4659360A6F}" type="slidenum">
              <a:rPr lang="ru-RU" sz="2000"/>
              <a:pPr/>
              <a:t>2</a:t>
            </a:fld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1002171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7171" y="46344"/>
            <a:ext cx="1100558" cy="82753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C7751A8-8001-4D51-A955-CD273BEC4094}"/>
              </a:ext>
            </a:extLst>
          </p:cNvPr>
          <p:cNvSpPr txBox="1"/>
          <p:nvPr/>
        </p:nvSpPr>
        <p:spPr>
          <a:xfrm>
            <a:off x="2495600" y="2924944"/>
            <a:ext cx="695575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000" b="1" dirty="0">
                <a:solidFill>
                  <a:srgbClr val="FF0000"/>
                </a:solidFill>
                <a:latin typeface="Cambria" panose="020405030504060302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4121874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0536" y="217089"/>
            <a:ext cx="1100558" cy="827538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5F8AFED0-88AB-4DB0-94FA-089843858E2C}"/>
              </a:ext>
            </a:extLst>
          </p:cNvPr>
          <p:cNvSpPr/>
          <p:nvPr/>
        </p:nvSpPr>
        <p:spPr>
          <a:xfrm>
            <a:off x="695400" y="198811"/>
            <a:ext cx="10020943" cy="1384995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n>
                  <a:solidFill>
                    <a:schemeClr val="bg1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Georgia" panose="02040502050405020303" pitchFamily="18" charset="0"/>
              </a:rPr>
              <a:t>Основные инструменты системы управления общественными финансами Волгоградской области</a:t>
            </a:r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xmlns="" id="{F5BADE83-9446-4E80-8494-ED6E7224F7C0}"/>
              </a:ext>
            </a:extLst>
          </p:cNvPr>
          <p:cNvSpPr/>
          <p:nvPr/>
        </p:nvSpPr>
        <p:spPr>
          <a:xfrm>
            <a:off x="4367808" y="2033834"/>
            <a:ext cx="3312368" cy="39154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xmlns="" id="{7B9E80C4-17A6-4536-B6EF-7DB9E9E7AD44}"/>
              </a:ext>
            </a:extLst>
          </p:cNvPr>
          <p:cNvSpPr/>
          <p:nvPr/>
        </p:nvSpPr>
        <p:spPr>
          <a:xfrm>
            <a:off x="767408" y="4482106"/>
            <a:ext cx="2952328" cy="146717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Автоматизация закупок «малого» объема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xmlns="" id="{50DB8B61-E647-47D5-B062-E7CEBB481725}"/>
              </a:ext>
            </a:extLst>
          </p:cNvPr>
          <p:cNvSpPr/>
          <p:nvPr/>
        </p:nvSpPr>
        <p:spPr>
          <a:xfrm>
            <a:off x="767408" y="2033834"/>
            <a:ext cx="2952328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Внедрение совместных закупок для нужд заказчиков Волгоградской области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xmlns="" id="{CD07100B-6F92-491D-9DC5-0785CD12914F}"/>
              </a:ext>
            </a:extLst>
          </p:cNvPr>
          <p:cNvSpPr/>
          <p:nvPr/>
        </p:nvSpPr>
        <p:spPr>
          <a:xfrm>
            <a:off x="4475820" y="3978050"/>
            <a:ext cx="3096344" cy="136815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Подсистема </a:t>
            </a:r>
          </a:p>
          <a:p>
            <a:pPr algn="ctr"/>
            <a:r>
              <a:rPr lang="ru-RU" dirty="0"/>
              <a:t>АИС «Закупки Волгоградской области»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6539B9B-56FC-43FB-9C85-8ED19817C46C}"/>
              </a:ext>
            </a:extLst>
          </p:cNvPr>
          <p:cNvSpPr txBox="1"/>
          <p:nvPr/>
        </p:nvSpPr>
        <p:spPr>
          <a:xfrm>
            <a:off x="4511824" y="2321075"/>
            <a:ext cx="290315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</a:rPr>
              <a:t>ГИС «Электронный бюджет»</a:t>
            </a:r>
          </a:p>
        </p:txBody>
      </p:sp>
      <p:sp>
        <p:nvSpPr>
          <p:cNvPr id="11" name="Номер слайда 38">
            <a:extLst>
              <a:ext uri="{FF2B5EF4-FFF2-40B4-BE49-F238E27FC236}">
                <a16:creationId xmlns:a16="http://schemas.microsoft.com/office/drawing/2014/main" xmlns="" id="{7150E53E-DCE5-486D-8229-2342B0E627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0931" y="6309320"/>
            <a:ext cx="417516" cy="377825"/>
          </a:xfrm>
        </p:spPr>
        <p:txBody>
          <a:bodyPr>
            <a:normAutofit/>
          </a:bodyPr>
          <a:lstStyle/>
          <a:p>
            <a:fld id="{BC1BF900-AE8A-4093-8E7A-8E4659360A6F}" type="slidenum">
              <a:rPr lang="ru-RU" sz="2000"/>
              <a:pPr/>
              <a:t>3</a:t>
            </a:fld>
            <a:endParaRPr lang="ru-RU" sz="2000" dirty="0"/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44FD1A25-162F-453D-9523-E71AD939F6CD}"/>
              </a:ext>
            </a:extLst>
          </p:cNvPr>
          <p:cNvSpPr/>
          <p:nvPr/>
        </p:nvSpPr>
        <p:spPr>
          <a:xfrm>
            <a:off x="8616280" y="2376631"/>
            <a:ext cx="2952328" cy="32298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Централизация закупок для заказчиков Волгоградской области и муниципальных заказчиков Волгоградской области</a:t>
            </a:r>
          </a:p>
        </p:txBody>
      </p:sp>
      <p:cxnSp>
        <p:nvCxnSpPr>
          <p:cNvPr id="12" name="Соединитель: уступ 11">
            <a:extLst>
              <a:ext uri="{FF2B5EF4-FFF2-40B4-BE49-F238E27FC236}">
                <a16:creationId xmlns:a16="http://schemas.microsoft.com/office/drawing/2014/main" xmlns="" id="{5E801F3A-DADF-4372-B236-D674670C2415}"/>
              </a:ext>
            </a:extLst>
          </p:cNvPr>
          <p:cNvCxnSpPr>
            <a:cxnSpLocks/>
            <a:stCxn id="3" idx="0"/>
            <a:endCxn id="2" idx="1"/>
          </p:cNvCxnSpPr>
          <p:nvPr/>
        </p:nvCxnSpPr>
        <p:spPr>
          <a:xfrm rot="5400000" flipH="1" flipV="1">
            <a:off x="3060416" y="3174714"/>
            <a:ext cx="490549" cy="2124236"/>
          </a:xfrm>
          <a:prstGeom prst="bentConnector2">
            <a:avLst/>
          </a:prstGeom>
          <a:ln w="444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Соединитель: уступ 14">
            <a:extLst>
              <a:ext uri="{FF2B5EF4-FFF2-40B4-BE49-F238E27FC236}">
                <a16:creationId xmlns:a16="http://schemas.microsoft.com/office/drawing/2014/main" xmlns="" id="{E7AF760A-4AC6-414D-ACEE-89E636AF79E6}"/>
              </a:ext>
            </a:extLst>
          </p:cNvPr>
          <p:cNvCxnSpPr>
            <a:cxnSpLocks/>
            <a:stCxn id="9" idx="2"/>
            <a:endCxn id="2" idx="1"/>
          </p:cNvCxnSpPr>
          <p:nvPr/>
        </p:nvCxnSpPr>
        <p:spPr>
          <a:xfrm rot="16200000" flipH="1">
            <a:off x="3010905" y="2634653"/>
            <a:ext cx="589571" cy="2124236"/>
          </a:xfrm>
          <a:prstGeom prst="bentConnector2">
            <a:avLst/>
          </a:prstGeom>
          <a:ln w="444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>
            <a:extLst>
              <a:ext uri="{FF2B5EF4-FFF2-40B4-BE49-F238E27FC236}">
                <a16:creationId xmlns:a16="http://schemas.microsoft.com/office/drawing/2014/main" xmlns="" id="{58E83498-8C58-4EA6-90ED-BC9686A4E87E}"/>
              </a:ext>
            </a:extLst>
          </p:cNvPr>
          <p:cNvCxnSpPr>
            <a:cxnSpLocks/>
            <a:stCxn id="4" idx="1"/>
            <a:endCxn id="2" idx="3"/>
          </p:cNvCxnSpPr>
          <p:nvPr/>
        </p:nvCxnSpPr>
        <p:spPr>
          <a:xfrm flipH="1">
            <a:off x="7680176" y="3991557"/>
            <a:ext cx="936104" cy="0"/>
          </a:xfrm>
          <a:prstGeom prst="straightConnector1">
            <a:avLst/>
          </a:prstGeom>
          <a:ln w="444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71862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127448" y="1988840"/>
            <a:ext cx="9865096" cy="1872208"/>
          </a:xfrm>
        </p:spPr>
        <p:txBody>
          <a:bodyPr>
            <a:noAutofit/>
          </a:bodyPr>
          <a:lstStyle/>
          <a:p>
            <a:pPr algn="ctr"/>
            <a:r>
              <a:rPr lang="ru-RU" sz="3200" i="1" dirty="0">
                <a:solidFill>
                  <a:schemeClr val="tx1"/>
                </a:solidFill>
                <a:latin typeface="Cambria" panose="02040503050406030204" pitchFamily="18" charset="0"/>
              </a:rPr>
              <a:t>Внедрение совместных закупок для нужд заказчиков Волгоградской области</a:t>
            </a:r>
            <a:endParaRPr lang="ru-RU" sz="32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7171" y="46344"/>
            <a:ext cx="1100558" cy="827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4623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83432" y="404664"/>
            <a:ext cx="10009112" cy="282232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80000"/>
              </a:lnSpc>
            </a:pPr>
            <a:r>
              <a:rPr lang="ru-RU" sz="2400" dirty="0">
                <a:solidFill>
                  <a:schemeClr val="tx1"/>
                </a:solidFill>
                <a:latin typeface="Cambria" panose="02040503050406030204" pitchFamily="18" charset="0"/>
              </a:rPr>
              <a:t>Распоряжение  Губернатора Волгоградской области от 01 июля 2014 г. № 529-р «О закупке товаров, работ, услуг для обеспечения государственных нужд Волгоградской области путем проведения совместных конкурсов и (или) совместных аукционов в электронной форме» - </a:t>
            </a:r>
            <a:r>
              <a:rPr lang="ru-RU" sz="2400" b="1" dirty="0">
                <a:solidFill>
                  <a:schemeClr val="tx1"/>
                </a:solidFill>
                <a:latin typeface="Cambria" panose="02040503050406030204" pitchFamily="18" charset="0"/>
              </a:rPr>
              <a:t>определен перечень</a:t>
            </a:r>
            <a:r>
              <a:rPr lang="ru-RU" sz="2400" dirty="0">
                <a:solidFill>
                  <a:schemeClr val="tx1"/>
                </a:solidFill>
                <a:latin typeface="Cambria" panose="02040503050406030204" pitchFamily="18" charset="0"/>
              </a:rPr>
              <a:t> товаров, работ, услуг, закупка которых осуществляется  путем проведения совместных конкурсов и (или) совместных аукционов в электронной форме: </a:t>
            </a:r>
            <a:r>
              <a:rPr lang="ru-RU" sz="2400" b="1" dirty="0">
                <a:solidFill>
                  <a:schemeClr val="tx1"/>
                </a:solidFill>
                <a:latin typeface="Cambria" panose="02040503050406030204" pitchFamily="18" charset="0"/>
              </a:rPr>
              <a:t>22 позиции</a:t>
            </a:r>
            <a:r>
              <a:rPr lang="ru-RU" sz="2400" dirty="0">
                <a:solidFill>
                  <a:schemeClr val="tx1"/>
                </a:solidFill>
                <a:latin typeface="Cambria" panose="02040503050406030204" pitchFamily="18" charset="0"/>
              </a:rPr>
              <a:t>.</a:t>
            </a:r>
            <a:endParaRPr lang="ru-RU" sz="2400" dirty="0">
              <a:solidFill>
                <a:schemeClr val="bg1"/>
              </a:solidFill>
              <a:latin typeface="Cambria" panose="020405030504060302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2544" y="54181"/>
            <a:ext cx="1100558" cy="827538"/>
          </a:xfrm>
          <a:prstGeom prst="rect">
            <a:avLst/>
          </a:prstGeom>
        </p:spPr>
      </p:pic>
      <p:sp>
        <p:nvSpPr>
          <p:cNvPr id="9" name="Номер слайда 38"/>
          <p:cNvSpPr>
            <a:spLocks noGrp="1"/>
          </p:cNvSpPr>
          <p:nvPr>
            <p:ph type="sldNum" sz="quarter" idx="12"/>
          </p:nvPr>
        </p:nvSpPr>
        <p:spPr>
          <a:xfrm>
            <a:off x="11496600" y="6237312"/>
            <a:ext cx="417516" cy="377825"/>
          </a:xfrm>
        </p:spPr>
        <p:txBody>
          <a:bodyPr>
            <a:normAutofit/>
          </a:bodyPr>
          <a:lstStyle/>
          <a:p>
            <a:fld id="{BC1BF900-AE8A-4093-8E7A-8E4659360A6F}" type="slidenum">
              <a:rPr lang="ru-RU" sz="2000"/>
              <a:pPr/>
              <a:t>5</a:t>
            </a:fld>
            <a:endParaRPr lang="ru-RU" sz="2000" dirty="0"/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477012025"/>
              </p:ext>
            </p:extLst>
          </p:nvPr>
        </p:nvGraphicFramePr>
        <p:xfrm>
          <a:off x="695400" y="3356992"/>
          <a:ext cx="10657184" cy="2736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0084731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: скругленные углы 5"/>
          <p:cNvSpPr/>
          <p:nvPr/>
        </p:nvSpPr>
        <p:spPr>
          <a:xfrm>
            <a:off x="5136378" y="3070913"/>
            <a:ext cx="3191870" cy="1512168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578210" y="102788"/>
            <a:ext cx="81307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СХЕМА РАБОТЫ ПОСЛЕ ВНЕДРЕНИЯ ПРАКТИКИ СОВМЕСТНЫХ ЗАКУПОК</a:t>
            </a:r>
          </a:p>
        </p:txBody>
      </p:sp>
      <p:sp>
        <p:nvSpPr>
          <p:cNvPr id="10" name="Стрелка: вправо 9"/>
          <p:cNvSpPr/>
          <p:nvPr/>
        </p:nvSpPr>
        <p:spPr>
          <a:xfrm rot="9243248">
            <a:off x="8278967" y="2963150"/>
            <a:ext cx="1316361" cy="432048"/>
          </a:xfrm>
          <a:prstGeom prst="rightArrow">
            <a:avLst/>
          </a:prstGeom>
          <a:solidFill>
            <a:schemeClr val="accent6"/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1" name="Группа 10"/>
          <p:cNvGrpSpPr/>
          <p:nvPr/>
        </p:nvGrpSpPr>
        <p:grpSpPr>
          <a:xfrm>
            <a:off x="9597964" y="2456723"/>
            <a:ext cx="1577911" cy="684245"/>
            <a:chOff x="2472785" y="264272"/>
            <a:chExt cx="1577911" cy="684245"/>
          </a:xfrm>
          <a:solidFill>
            <a:schemeClr val="accent6"/>
          </a:solidFill>
        </p:grpSpPr>
        <p:sp>
          <p:nvSpPr>
            <p:cNvPr id="12" name="Прямоугольник: скругленные углы 11"/>
            <p:cNvSpPr/>
            <p:nvPr/>
          </p:nvSpPr>
          <p:spPr>
            <a:xfrm>
              <a:off x="2472785" y="264272"/>
              <a:ext cx="1577911" cy="684245"/>
            </a:xfrm>
            <a:prstGeom prst="roundRect">
              <a:avLst>
                <a:gd name="adj" fmla="val 10000"/>
              </a:avLst>
            </a:prstGeom>
            <a:grpFill/>
            <a:ln>
              <a:solidFill>
                <a:schemeClr val="tx1"/>
              </a:solidFill>
              <a:prstDash val="solid"/>
            </a:ln>
          </p:spPr>
          <p:style>
            <a:lnRef idx="2">
              <a:scrgbClr r="0" g="0" b="0"/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Прямоугольник: скругленные углы 4"/>
            <p:cNvSpPr txBox="1"/>
            <p:nvPr/>
          </p:nvSpPr>
          <p:spPr>
            <a:xfrm>
              <a:off x="2492826" y="284313"/>
              <a:ext cx="1537829" cy="644163"/>
            </a:xfrm>
            <a:prstGeom prst="rect">
              <a:avLst/>
            </a:prstGeom>
            <a:grpFill/>
            <a:ln>
              <a:noFill/>
              <a:prstDash val="soli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9530" tIns="49530" rIns="49530" bIns="49530" numCol="1" spcCol="1270" anchor="ctr" anchorCtr="0">
              <a:noAutofit/>
            </a:bodyPr>
            <a:lstStyle/>
            <a:p>
              <a:pPr marL="0" lvl="0" indent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1300" b="1" kern="1200" dirty="0">
                  <a:solidFill>
                    <a:schemeClr val="tx1"/>
                  </a:solidFill>
                </a:rPr>
                <a:t>Поставщик А</a:t>
              </a:r>
            </a:p>
          </p:txBody>
        </p:sp>
      </p:grpSp>
      <p:sp>
        <p:nvSpPr>
          <p:cNvPr id="15" name="Стрелка: вправо 14"/>
          <p:cNvSpPr/>
          <p:nvPr/>
        </p:nvSpPr>
        <p:spPr>
          <a:xfrm rot="10800000">
            <a:off x="8412818" y="3613932"/>
            <a:ext cx="1296144" cy="432048"/>
          </a:xfrm>
          <a:prstGeom prst="rightArrow">
            <a:avLst/>
          </a:prstGeom>
          <a:solidFill>
            <a:schemeClr val="accent6"/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6" name="Группа 15"/>
          <p:cNvGrpSpPr/>
          <p:nvPr/>
        </p:nvGrpSpPr>
        <p:grpSpPr>
          <a:xfrm>
            <a:off x="9846681" y="3449030"/>
            <a:ext cx="1577911" cy="684245"/>
            <a:chOff x="2472785" y="264272"/>
            <a:chExt cx="1577911" cy="684245"/>
          </a:xfrm>
          <a:solidFill>
            <a:schemeClr val="accent6"/>
          </a:solidFill>
        </p:grpSpPr>
        <p:sp>
          <p:nvSpPr>
            <p:cNvPr id="17" name="Прямоугольник: скругленные углы 16"/>
            <p:cNvSpPr/>
            <p:nvPr/>
          </p:nvSpPr>
          <p:spPr>
            <a:xfrm>
              <a:off x="2472785" y="264272"/>
              <a:ext cx="1577911" cy="684245"/>
            </a:xfrm>
            <a:prstGeom prst="roundRect">
              <a:avLst>
                <a:gd name="adj" fmla="val 10000"/>
              </a:avLst>
            </a:prstGeom>
            <a:grpFill/>
            <a:ln>
              <a:solidFill>
                <a:schemeClr val="tx1"/>
              </a:solidFill>
              <a:prstDash val="solid"/>
            </a:ln>
          </p:spPr>
          <p:style>
            <a:lnRef idx="2">
              <a:scrgbClr r="0" g="0" b="0"/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Прямоугольник: скругленные углы 4"/>
            <p:cNvSpPr txBox="1"/>
            <p:nvPr/>
          </p:nvSpPr>
          <p:spPr>
            <a:xfrm>
              <a:off x="2492826" y="284313"/>
              <a:ext cx="1537829" cy="644163"/>
            </a:xfrm>
            <a:prstGeom prst="rect">
              <a:avLst/>
            </a:prstGeom>
            <a:grpFill/>
            <a:ln>
              <a:noFill/>
              <a:prstDash val="soli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9530" tIns="49530" rIns="49530" bIns="49530" numCol="1" spcCol="1270" anchor="ctr" anchorCtr="0">
              <a:noAutofit/>
            </a:bodyPr>
            <a:lstStyle/>
            <a:p>
              <a:pPr marL="0" lvl="0" indent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1300" b="1" kern="1200" dirty="0">
                  <a:solidFill>
                    <a:schemeClr val="tx1"/>
                  </a:solidFill>
                </a:rPr>
                <a:t>Поставщик В</a:t>
              </a:r>
            </a:p>
          </p:txBody>
        </p:sp>
      </p:grpSp>
      <p:sp>
        <p:nvSpPr>
          <p:cNvPr id="20" name="Стрелка: вправо 19"/>
          <p:cNvSpPr/>
          <p:nvPr/>
        </p:nvSpPr>
        <p:spPr>
          <a:xfrm rot="12505891">
            <a:off x="8338546" y="4236399"/>
            <a:ext cx="1296144" cy="432048"/>
          </a:xfrm>
          <a:prstGeom prst="rightArrow">
            <a:avLst/>
          </a:prstGeom>
          <a:solidFill>
            <a:schemeClr val="accent6"/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1" name="Группа 20"/>
          <p:cNvGrpSpPr/>
          <p:nvPr/>
        </p:nvGrpSpPr>
        <p:grpSpPr>
          <a:xfrm>
            <a:off x="9607161" y="4762932"/>
            <a:ext cx="1577911" cy="684245"/>
            <a:chOff x="2472785" y="264272"/>
            <a:chExt cx="1577911" cy="684245"/>
          </a:xfrm>
          <a:solidFill>
            <a:schemeClr val="accent6"/>
          </a:solidFill>
        </p:grpSpPr>
        <p:sp>
          <p:nvSpPr>
            <p:cNvPr id="22" name="Прямоугольник: скругленные углы 21"/>
            <p:cNvSpPr/>
            <p:nvPr/>
          </p:nvSpPr>
          <p:spPr>
            <a:xfrm>
              <a:off x="2472785" y="264272"/>
              <a:ext cx="1577911" cy="684245"/>
            </a:xfrm>
            <a:prstGeom prst="roundRect">
              <a:avLst>
                <a:gd name="adj" fmla="val 10000"/>
              </a:avLst>
            </a:prstGeom>
            <a:grpFill/>
            <a:ln>
              <a:solidFill>
                <a:schemeClr val="tx1"/>
              </a:solidFill>
              <a:prstDash val="solid"/>
            </a:ln>
          </p:spPr>
          <p:style>
            <a:lnRef idx="2">
              <a:scrgbClr r="0" g="0" b="0"/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Прямоугольник: скругленные углы 4"/>
            <p:cNvSpPr txBox="1"/>
            <p:nvPr/>
          </p:nvSpPr>
          <p:spPr>
            <a:xfrm>
              <a:off x="2492826" y="284313"/>
              <a:ext cx="1537829" cy="644163"/>
            </a:xfrm>
            <a:prstGeom prst="rect">
              <a:avLst/>
            </a:prstGeom>
            <a:grpFill/>
            <a:ln>
              <a:noFill/>
              <a:prstDash val="soli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9530" tIns="49530" rIns="49530" bIns="49530" numCol="1" spcCol="1270" anchor="ctr" anchorCtr="0">
              <a:noAutofit/>
            </a:bodyPr>
            <a:lstStyle/>
            <a:p>
              <a:pPr marL="0" lvl="0" indent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1300" b="1" kern="1200" dirty="0">
                  <a:solidFill>
                    <a:schemeClr val="tx1"/>
                  </a:solidFill>
                </a:rPr>
                <a:t>Поставщик С</a:t>
              </a:r>
            </a:p>
          </p:txBody>
        </p:sp>
      </p:grpSp>
      <p:pic>
        <p:nvPicPr>
          <p:cNvPr id="24" name="Рисунок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9312" y="102788"/>
            <a:ext cx="1100558" cy="827538"/>
          </a:xfrm>
          <a:prstGeom prst="rect">
            <a:avLst/>
          </a:prstGeom>
        </p:spPr>
      </p:pic>
      <p:grpSp>
        <p:nvGrpSpPr>
          <p:cNvPr id="25" name="Группа 24"/>
          <p:cNvGrpSpPr/>
          <p:nvPr/>
        </p:nvGrpSpPr>
        <p:grpSpPr>
          <a:xfrm>
            <a:off x="483380" y="2579439"/>
            <a:ext cx="1429636" cy="672220"/>
            <a:chOff x="608" y="270285"/>
            <a:chExt cx="1429636" cy="672220"/>
          </a:xfrm>
          <a:solidFill>
            <a:schemeClr val="accent3"/>
          </a:solidFill>
        </p:grpSpPr>
        <p:sp>
          <p:nvSpPr>
            <p:cNvPr id="26" name="Прямоугольник: скругленные углы 25"/>
            <p:cNvSpPr/>
            <p:nvPr/>
          </p:nvSpPr>
          <p:spPr>
            <a:xfrm>
              <a:off x="608" y="270285"/>
              <a:ext cx="1429636" cy="672220"/>
            </a:xfrm>
            <a:prstGeom prst="roundRect">
              <a:avLst>
                <a:gd name="adj" fmla="val 10000"/>
              </a:avLst>
            </a:prstGeom>
            <a:grpFill/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Прямоугольник: скругленные углы 4"/>
            <p:cNvSpPr txBox="1"/>
            <p:nvPr/>
          </p:nvSpPr>
          <p:spPr>
            <a:xfrm>
              <a:off x="20297" y="289974"/>
              <a:ext cx="1390258" cy="632842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9530" tIns="49530" rIns="49530" bIns="49530" numCol="1" spcCol="1270" anchor="ctr" anchorCtr="0">
              <a:noAutofit/>
            </a:bodyPr>
            <a:lstStyle/>
            <a:p>
              <a:pPr marL="0" lvl="0" indent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1300" b="1" kern="1200" dirty="0"/>
                <a:t>Заказчик 1</a:t>
              </a:r>
            </a:p>
          </p:txBody>
        </p:sp>
      </p:grpSp>
      <p:grpSp>
        <p:nvGrpSpPr>
          <p:cNvPr id="28" name="Группа 27"/>
          <p:cNvGrpSpPr/>
          <p:nvPr/>
        </p:nvGrpSpPr>
        <p:grpSpPr>
          <a:xfrm rot="2402930">
            <a:off x="1971139" y="2900611"/>
            <a:ext cx="915387" cy="461420"/>
            <a:chOff x="1509459" y="283207"/>
            <a:chExt cx="915387" cy="646375"/>
          </a:xfrm>
        </p:grpSpPr>
        <p:sp>
          <p:nvSpPr>
            <p:cNvPr id="29" name="Стрелка: вправо 28"/>
            <p:cNvSpPr/>
            <p:nvPr/>
          </p:nvSpPr>
          <p:spPr>
            <a:xfrm>
              <a:off x="1509459" y="283207"/>
              <a:ext cx="915387" cy="646375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0" name="Стрелка: вправо 4"/>
            <p:cNvSpPr txBox="1"/>
            <p:nvPr/>
          </p:nvSpPr>
          <p:spPr>
            <a:xfrm>
              <a:off x="1509459" y="412482"/>
              <a:ext cx="721475" cy="38782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900" b="1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2953117" y="3231971"/>
            <a:ext cx="1577911" cy="1169768"/>
            <a:chOff x="2472785" y="264272"/>
            <a:chExt cx="1577911" cy="684245"/>
          </a:xfrm>
          <a:solidFill>
            <a:schemeClr val="accent3"/>
          </a:solidFill>
        </p:grpSpPr>
        <p:sp>
          <p:nvSpPr>
            <p:cNvPr id="32" name="Прямоугольник: скругленные углы 31"/>
            <p:cNvSpPr/>
            <p:nvPr/>
          </p:nvSpPr>
          <p:spPr>
            <a:xfrm>
              <a:off x="2472785" y="264272"/>
              <a:ext cx="1577911" cy="684245"/>
            </a:xfrm>
            <a:prstGeom prst="roundRect">
              <a:avLst>
                <a:gd name="adj" fmla="val 10000"/>
              </a:avLst>
            </a:prstGeom>
            <a:grpFill/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3" name="Прямоугольник: скругленные углы 4"/>
            <p:cNvSpPr txBox="1"/>
            <p:nvPr/>
          </p:nvSpPr>
          <p:spPr>
            <a:xfrm>
              <a:off x="2492826" y="284313"/>
              <a:ext cx="1537829" cy="64416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9530" tIns="49530" rIns="49530" bIns="49530" numCol="1" spcCol="1270" anchor="ctr" anchorCtr="0">
              <a:noAutofit/>
            </a:bodyPr>
            <a:lstStyle/>
            <a:p>
              <a:pPr marL="0" lvl="0" indent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1300" b="1" kern="1200" dirty="0"/>
                <a:t>Заказчик (координатор)</a:t>
              </a:r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5155522" y="3504965"/>
            <a:ext cx="1732566" cy="653610"/>
            <a:chOff x="5093238" y="279590"/>
            <a:chExt cx="874733" cy="653610"/>
          </a:xfrm>
        </p:grpSpPr>
        <p:sp>
          <p:nvSpPr>
            <p:cNvPr id="38" name="Прямоугольник: скругленные углы 37"/>
            <p:cNvSpPr/>
            <p:nvPr/>
          </p:nvSpPr>
          <p:spPr>
            <a:xfrm>
              <a:off x="5093238" y="279590"/>
              <a:ext cx="810810" cy="653610"/>
            </a:xfrm>
            <a:prstGeom prst="roundRect">
              <a:avLst>
                <a:gd name="adj" fmla="val 10000"/>
              </a:avLst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9" name="Прямоугольник: скругленные углы 4"/>
            <p:cNvSpPr txBox="1"/>
            <p:nvPr/>
          </p:nvSpPr>
          <p:spPr>
            <a:xfrm>
              <a:off x="5112382" y="298734"/>
              <a:ext cx="855589" cy="61532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9530" tIns="49530" rIns="49530" bIns="49530" numCol="1" spcCol="1270" anchor="ctr" anchorCtr="0">
              <a:noAutofit/>
            </a:bodyPr>
            <a:lstStyle/>
            <a:p>
              <a:pPr marL="0" lvl="0" indent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1300" b="1" kern="1200" dirty="0"/>
                <a:t>Уполномоченный орган</a:t>
              </a:r>
            </a:p>
          </p:txBody>
        </p:sp>
      </p:grpSp>
      <p:grpSp>
        <p:nvGrpSpPr>
          <p:cNvPr id="40" name="Группа 39"/>
          <p:cNvGrpSpPr/>
          <p:nvPr/>
        </p:nvGrpSpPr>
        <p:grpSpPr>
          <a:xfrm>
            <a:off x="463691" y="3480744"/>
            <a:ext cx="1429636" cy="672220"/>
            <a:chOff x="608" y="270285"/>
            <a:chExt cx="1429636" cy="672220"/>
          </a:xfrm>
          <a:solidFill>
            <a:schemeClr val="accent3"/>
          </a:solidFill>
        </p:grpSpPr>
        <p:sp>
          <p:nvSpPr>
            <p:cNvPr id="41" name="Прямоугольник: скругленные углы 40"/>
            <p:cNvSpPr/>
            <p:nvPr/>
          </p:nvSpPr>
          <p:spPr>
            <a:xfrm>
              <a:off x="608" y="270285"/>
              <a:ext cx="1429636" cy="672220"/>
            </a:xfrm>
            <a:prstGeom prst="roundRect">
              <a:avLst>
                <a:gd name="adj" fmla="val 10000"/>
              </a:avLst>
            </a:prstGeom>
            <a:grpFill/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2" name="Прямоугольник: скругленные углы 4"/>
            <p:cNvSpPr txBox="1"/>
            <p:nvPr/>
          </p:nvSpPr>
          <p:spPr>
            <a:xfrm>
              <a:off x="20297" y="289974"/>
              <a:ext cx="1390258" cy="632842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9530" tIns="49530" rIns="49530" bIns="49530" numCol="1" spcCol="1270" anchor="ctr" anchorCtr="0">
              <a:noAutofit/>
            </a:bodyPr>
            <a:lstStyle/>
            <a:p>
              <a:pPr marL="0" lvl="0" indent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1300" b="1" kern="1200" dirty="0"/>
                <a:t>Заказчик 2</a:t>
              </a:r>
            </a:p>
          </p:txBody>
        </p:sp>
      </p:grpSp>
      <p:grpSp>
        <p:nvGrpSpPr>
          <p:cNvPr id="43" name="Группа 42"/>
          <p:cNvGrpSpPr/>
          <p:nvPr/>
        </p:nvGrpSpPr>
        <p:grpSpPr>
          <a:xfrm>
            <a:off x="483380" y="4382050"/>
            <a:ext cx="1429636" cy="672220"/>
            <a:chOff x="608" y="270285"/>
            <a:chExt cx="1429636" cy="672220"/>
          </a:xfrm>
          <a:solidFill>
            <a:schemeClr val="accent3"/>
          </a:solidFill>
        </p:grpSpPr>
        <p:sp>
          <p:nvSpPr>
            <p:cNvPr id="44" name="Прямоугольник: скругленные углы 43"/>
            <p:cNvSpPr/>
            <p:nvPr/>
          </p:nvSpPr>
          <p:spPr>
            <a:xfrm>
              <a:off x="608" y="270285"/>
              <a:ext cx="1429636" cy="672220"/>
            </a:xfrm>
            <a:prstGeom prst="roundRect">
              <a:avLst>
                <a:gd name="adj" fmla="val 10000"/>
              </a:avLst>
            </a:prstGeom>
            <a:grpFill/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5" name="Прямоугольник: скругленные углы 4"/>
            <p:cNvSpPr txBox="1"/>
            <p:nvPr/>
          </p:nvSpPr>
          <p:spPr>
            <a:xfrm>
              <a:off x="20297" y="289974"/>
              <a:ext cx="1390258" cy="632842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9530" tIns="49530" rIns="49530" bIns="49530" numCol="1" spcCol="1270" anchor="ctr" anchorCtr="0">
              <a:noAutofit/>
            </a:bodyPr>
            <a:lstStyle/>
            <a:p>
              <a:pPr marL="0" lvl="0" indent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1300" b="1" kern="1200" dirty="0"/>
                <a:t>Заказчик 3</a:t>
              </a:r>
            </a:p>
          </p:txBody>
        </p:sp>
      </p:grpSp>
      <p:grpSp>
        <p:nvGrpSpPr>
          <p:cNvPr id="46" name="Группа 45"/>
          <p:cNvGrpSpPr/>
          <p:nvPr/>
        </p:nvGrpSpPr>
        <p:grpSpPr>
          <a:xfrm>
            <a:off x="1988076" y="3600613"/>
            <a:ext cx="915387" cy="420327"/>
            <a:chOff x="1509459" y="283207"/>
            <a:chExt cx="915387" cy="646375"/>
          </a:xfrm>
        </p:grpSpPr>
        <p:sp>
          <p:nvSpPr>
            <p:cNvPr id="47" name="Стрелка: вправо 46"/>
            <p:cNvSpPr/>
            <p:nvPr/>
          </p:nvSpPr>
          <p:spPr>
            <a:xfrm>
              <a:off x="1509459" y="283207"/>
              <a:ext cx="915387" cy="646375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8" name="Стрелка: вправо 4"/>
            <p:cNvSpPr txBox="1"/>
            <p:nvPr/>
          </p:nvSpPr>
          <p:spPr>
            <a:xfrm>
              <a:off x="1509459" y="412482"/>
              <a:ext cx="721475" cy="38782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900" b="1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9" name="Группа 48"/>
          <p:cNvGrpSpPr/>
          <p:nvPr/>
        </p:nvGrpSpPr>
        <p:grpSpPr>
          <a:xfrm rot="19096647">
            <a:off x="1916874" y="4389091"/>
            <a:ext cx="915387" cy="432401"/>
            <a:chOff x="1509459" y="283207"/>
            <a:chExt cx="915387" cy="646375"/>
          </a:xfrm>
        </p:grpSpPr>
        <p:sp>
          <p:nvSpPr>
            <p:cNvPr id="50" name="Стрелка: вправо 49"/>
            <p:cNvSpPr/>
            <p:nvPr/>
          </p:nvSpPr>
          <p:spPr>
            <a:xfrm>
              <a:off x="1509459" y="283207"/>
              <a:ext cx="915387" cy="646375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1" name="Стрелка: вправо 4"/>
            <p:cNvSpPr txBox="1"/>
            <p:nvPr/>
          </p:nvSpPr>
          <p:spPr>
            <a:xfrm>
              <a:off x="1509459" y="412482"/>
              <a:ext cx="721475" cy="38782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900" b="1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5" name="Группа 54"/>
          <p:cNvGrpSpPr/>
          <p:nvPr/>
        </p:nvGrpSpPr>
        <p:grpSpPr>
          <a:xfrm>
            <a:off x="6888088" y="3475133"/>
            <a:ext cx="552546" cy="646375"/>
            <a:chOff x="4311332" y="283207"/>
            <a:chExt cx="552546" cy="646375"/>
          </a:xfrm>
        </p:grpSpPr>
        <p:sp>
          <p:nvSpPr>
            <p:cNvPr id="57" name="Стрелка: вправо 4"/>
            <p:cNvSpPr txBox="1"/>
            <p:nvPr/>
          </p:nvSpPr>
          <p:spPr>
            <a:xfrm>
              <a:off x="4311332" y="412482"/>
              <a:ext cx="386782" cy="38782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1100" kern="1200"/>
            </a:p>
          </p:txBody>
        </p:sp>
        <p:sp>
          <p:nvSpPr>
            <p:cNvPr id="56" name="Стрелка: вправо 55"/>
            <p:cNvSpPr/>
            <p:nvPr/>
          </p:nvSpPr>
          <p:spPr>
            <a:xfrm>
              <a:off x="4311332" y="283207"/>
              <a:ext cx="552546" cy="646375"/>
            </a:xfrm>
            <a:prstGeom prst="rightArrow">
              <a:avLst>
                <a:gd name="adj1" fmla="val 60000"/>
                <a:gd name="adj2" fmla="val 50000"/>
              </a:avLst>
            </a:prstGeom>
            <a:ln>
              <a:solidFill>
                <a:schemeClr val="tx1"/>
              </a:solidFill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grpSp>
        <p:nvGrpSpPr>
          <p:cNvPr id="58" name="Группа 57"/>
          <p:cNvGrpSpPr/>
          <p:nvPr/>
        </p:nvGrpSpPr>
        <p:grpSpPr>
          <a:xfrm>
            <a:off x="7517438" y="3479665"/>
            <a:ext cx="810810" cy="653610"/>
            <a:chOff x="5093238" y="279590"/>
            <a:chExt cx="810810" cy="653610"/>
          </a:xfrm>
          <a:solidFill>
            <a:schemeClr val="accent2">
              <a:lumMod val="75000"/>
            </a:schemeClr>
          </a:solidFill>
        </p:grpSpPr>
        <p:sp>
          <p:nvSpPr>
            <p:cNvPr id="59" name="Прямоугольник: скругленные углы 58"/>
            <p:cNvSpPr/>
            <p:nvPr/>
          </p:nvSpPr>
          <p:spPr>
            <a:xfrm>
              <a:off x="5093238" y="279590"/>
              <a:ext cx="810810" cy="653610"/>
            </a:xfrm>
            <a:prstGeom prst="roundRect">
              <a:avLst>
                <a:gd name="adj" fmla="val 10000"/>
              </a:avLst>
            </a:prstGeom>
            <a:grpFill/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0" name="Прямоугольник: скругленные углы 4"/>
            <p:cNvSpPr txBox="1"/>
            <p:nvPr/>
          </p:nvSpPr>
          <p:spPr>
            <a:xfrm>
              <a:off x="5112382" y="298734"/>
              <a:ext cx="772522" cy="615322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9530" tIns="49530" rIns="49530" bIns="49530" numCol="1" spcCol="1270" anchor="ctr" anchorCtr="0">
              <a:noAutofit/>
            </a:bodyPr>
            <a:lstStyle/>
            <a:p>
              <a:pPr marL="0" lvl="0" indent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1300" b="1" kern="1200" dirty="0"/>
                <a:t>ЕИС</a:t>
              </a:r>
            </a:p>
          </p:txBody>
        </p:sp>
      </p:grpSp>
      <p:cxnSp>
        <p:nvCxnSpPr>
          <p:cNvPr id="8" name="Прямая со стрелкой 7"/>
          <p:cNvCxnSpPr>
            <a:stCxn id="6" idx="2"/>
          </p:cNvCxnSpPr>
          <p:nvPr/>
        </p:nvCxnSpPr>
        <p:spPr>
          <a:xfrm flipH="1">
            <a:off x="6723559" y="4583081"/>
            <a:ext cx="8754" cy="1152128"/>
          </a:xfrm>
          <a:prstGeom prst="straightConnector1">
            <a:avLst/>
          </a:prstGeom>
          <a:ln w="3810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: скругленные углы 8"/>
          <p:cNvSpPr/>
          <p:nvPr/>
        </p:nvSpPr>
        <p:spPr>
          <a:xfrm>
            <a:off x="5787455" y="5589240"/>
            <a:ext cx="1872208" cy="1152128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Победитель</a:t>
            </a:r>
          </a:p>
        </p:txBody>
      </p:sp>
      <p:cxnSp>
        <p:nvCxnSpPr>
          <p:cNvPr id="19" name="Соединитель: уступ 18"/>
          <p:cNvCxnSpPr>
            <a:cxnSpLocks/>
            <a:stCxn id="45" idx="2"/>
          </p:cNvCxnSpPr>
          <p:nvPr/>
        </p:nvCxnSpPr>
        <p:spPr>
          <a:xfrm rot="16200000" flipH="1">
            <a:off x="2854480" y="3378298"/>
            <a:ext cx="1276692" cy="4589257"/>
          </a:xfrm>
          <a:prstGeom prst="bentConnector2">
            <a:avLst/>
          </a:prstGeom>
          <a:ln w="38100"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>
            <a:stCxn id="32" idx="2"/>
          </p:cNvCxnSpPr>
          <p:nvPr/>
        </p:nvCxnSpPr>
        <p:spPr>
          <a:xfrm flipH="1">
            <a:off x="3719736" y="4401739"/>
            <a:ext cx="22337" cy="1477486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 стрелкой 70"/>
          <p:cNvCxnSpPr/>
          <p:nvPr/>
        </p:nvCxnSpPr>
        <p:spPr>
          <a:xfrm>
            <a:off x="3719736" y="5833891"/>
            <a:ext cx="2067719" cy="0"/>
          </a:xfrm>
          <a:prstGeom prst="straightConnector1">
            <a:avLst/>
          </a:prstGeom>
          <a:ln w="38100"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>
            <a:stCxn id="41" idx="1"/>
          </p:cNvCxnSpPr>
          <p:nvPr/>
        </p:nvCxnSpPr>
        <p:spPr>
          <a:xfrm flipH="1" flipV="1">
            <a:off x="335360" y="3804872"/>
            <a:ext cx="128331" cy="11982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>
            <a:off x="335360" y="3790993"/>
            <a:ext cx="0" cy="2761463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 стрелкой 76"/>
          <p:cNvCxnSpPr/>
          <p:nvPr/>
        </p:nvCxnSpPr>
        <p:spPr>
          <a:xfrm>
            <a:off x="335360" y="6552456"/>
            <a:ext cx="5452095" cy="0"/>
          </a:xfrm>
          <a:prstGeom prst="straightConnector1">
            <a:avLst/>
          </a:prstGeom>
          <a:ln w="38100"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>
            <a:stCxn id="26" idx="1"/>
          </p:cNvCxnSpPr>
          <p:nvPr/>
        </p:nvCxnSpPr>
        <p:spPr>
          <a:xfrm flipH="1">
            <a:off x="191344" y="2915549"/>
            <a:ext cx="292036" cy="11348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единительная линия 82"/>
          <p:cNvCxnSpPr/>
          <p:nvPr/>
        </p:nvCxnSpPr>
        <p:spPr>
          <a:xfrm>
            <a:off x="191344" y="2902936"/>
            <a:ext cx="0" cy="3811286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 стрелкой 84"/>
          <p:cNvCxnSpPr/>
          <p:nvPr/>
        </p:nvCxnSpPr>
        <p:spPr>
          <a:xfrm>
            <a:off x="191344" y="6714222"/>
            <a:ext cx="5596111" cy="0"/>
          </a:xfrm>
          <a:prstGeom prst="straightConnector1">
            <a:avLst/>
          </a:prstGeom>
          <a:ln w="38100"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2196938" y="5951233"/>
            <a:ext cx="2058577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1400" dirty="0"/>
              <a:t>заключение контракта</a:t>
            </a:r>
          </a:p>
        </p:txBody>
      </p:sp>
      <p:sp>
        <p:nvSpPr>
          <p:cNvPr id="90" name="Прямоугольник: скругленные углы 89"/>
          <p:cNvSpPr/>
          <p:nvPr/>
        </p:nvSpPr>
        <p:spPr>
          <a:xfrm>
            <a:off x="399525" y="2278825"/>
            <a:ext cx="4184307" cy="3168352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TextBox 90"/>
          <p:cNvSpPr txBox="1"/>
          <p:nvPr/>
        </p:nvSpPr>
        <p:spPr>
          <a:xfrm>
            <a:off x="758249" y="2204864"/>
            <a:ext cx="34964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Формирование сводной заявки</a:t>
            </a:r>
          </a:p>
        </p:txBody>
      </p:sp>
      <p:sp>
        <p:nvSpPr>
          <p:cNvPr id="92" name="Прямоугольник: скругленные углы 91"/>
          <p:cNvSpPr/>
          <p:nvPr/>
        </p:nvSpPr>
        <p:spPr>
          <a:xfrm>
            <a:off x="5090499" y="2251439"/>
            <a:ext cx="3237749" cy="3175698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TextBox 92"/>
          <p:cNvSpPr txBox="1"/>
          <p:nvPr/>
        </p:nvSpPr>
        <p:spPr>
          <a:xfrm>
            <a:off x="5016878" y="2348880"/>
            <a:ext cx="3455386" cy="762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dirty="0"/>
              <a:t>Разработка документации и определение победителя закупки</a:t>
            </a:r>
          </a:p>
        </p:txBody>
      </p:sp>
      <p:sp>
        <p:nvSpPr>
          <p:cNvPr id="94" name="Стрелка: влево-вправо 93"/>
          <p:cNvSpPr/>
          <p:nvPr/>
        </p:nvSpPr>
        <p:spPr>
          <a:xfrm>
            <a:off x="4532199" y="3684678"/>
            <a:ext cx="609608" cy="252196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Номер слайда 38">
            <a:extLst>
              <a:ext uri="{FF2B5EF4-FFF2-40B4-BE49-F238E27FC236}">
                <a16:creationId xmlns:a16="http://schemas.microsoft.com/office/drawing/2014/main" xmlns="" id="{6DBC7D53-2EB3-4E5C-93B9-C4EF77C53D83}"/>
              </a:ext>
            </a:extLst>
          </p:cNvPr>
          <p:cNvSpPr txBox="1">
            <a:spLocks/>
          </p:cNvSpPr>
          <p:nvPr/>
        </p:nvSpPr>
        <p:spPr>
          <a:xfrm>
            <a:off x="11496600" y="6165304"/>
            <a:ext cx="417516" cy="377825"/>
          </a:xfrm>
          <a:prstGeom prst="rect">
            <a:avLst/>
          </a:prstGeom>
        </p:spPr>
        <p:txBody>
          <a:bodyPr vert="horz" lIns="0" tIns="0" rIns="0" bIns="0" anchor="b">
            <a:normAutofit/>
          </a:bodyPr>
          <a:lstStyle>
            <a:defPPr>
              <a:defRPr lang="en-US"/>
            </a:defPPr>
            <a:lvl1pPr marL="0" algn="r" defTabSz="914400" rtl="0" eaLnBrk="1" latinLnBrk="0" hangingPunct="1">
              <a:defRPr kumimoji="0" sz="1200" kern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1BF900-AE8A-4093-8E7A-8E4659360A6F}" type="slidenum">
              <a:rPr lang="ru-RU" sz="2000" smtClean="0"/>
              <a:pPr/>
              <a:t>6</a:t>
            </a:fld>
            <a:endParaRPr lang="ru-RU" sz="2000" dirty="0"/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xmlns="" id="{B252144E-3AA0-4562-8E0E-DEC5FEE788B3}"/>
              </a:ext>
            </a:extLst>
          </p:cNvPr>
          <p:cNvSpPr/>
          <p:nvPr/>
        </p:nvSpPr>
        <p:spPr>
          <a:xfrm>
            <a:off x="191344" y="487207"/>
            <a:ext cx="10727968" cy="161916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xmlns="" id="{E10D0410-1A9A-458F-BB0C-78FD05CEB3B9}"/>
              </a:ext>
            </a:extLst>
          </p:cNvPr>
          <p:cNvSpPr/>
          <p:nvPr/>
        </p:nvSpPr>
        <p:spPr>
          <a:xfrm>
            <a:off x="758249" y="1196752"/>
            <a:ext cx="3033495" cy="42172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/>
              <a:t>МЕСТОНАХОЖДЕНИЕ ЗАКАЗЧИКА</a:t>
            </a:r>
          </a:p>
        </p:txBody>
      </p:sp>
      <p:sp>
        <p:nvSpPr>
          <p:cNvPr id="68" name="Прямоугольник: скругленные углы 67">
            <a:extLst>
              <a:ext uri="{FF2B5EF4-FFF2-40B4-BE49-F238E27FC236}">
                <a16:creationId xmlns:a16="http://schemas.microsoft.com/office/drawing/2014/main" xmlns="" id="{834EED34-793E-4CC5-800F-E9CA2DE1CEB2}"/>
              </a:ext>
            </a:extLst>
          </p:cNvPr>
          <p:cNvSpPr/>
          <p:nvPr/>
        </p:nvSpPr>
        <p:spPr>
          <a:xfrm>
            <a:off x="4070617" y="1196752"/>
            <a:ext cx="3033495" cy="42172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/>
              <a:t>ОБЪЕМ ПОТРЕБНОСТЕЙ ЗАКАЗЧИКА</a:t>
            </a:r>
          </a:p>
        </p:txBody>
      </p:sp>
      <p:sp>
        <p:nvSpPr>
          <p:cNvPr id="69" name="Прямоугольник: скругленные углы 68">
            <a:extLst>
              <a:ext uri="{FF2B5EF4-FFF2-40B4-BE49-F238E27FC236}">
                <a16:creationId xmlns:a16="http://schemas.microsoft.com/office/drawing/2014/main" xmlns="" id="{2E873B23-6367-4D8A-8BCE-CEFC44EE10A8}"/>
              </a:ext>
            </a:extLst>
          </p:cNvPr>
          <p:cNvSpPr/>
          <p:nvPr/>
        </p:nvSpPr>
        <p:spPr>
          <a:xfrm>
            <a:off x="7353424" y="1196752"/>
            <a:ext cx="3033495" cy="42172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/>
              <a:t>ПЕРИОДИЧНОСТЬ ПОСТАВОК 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7F643A5F-DA43-4985-8D91-284FEC36358C}"/>
              </a:ext>
            </a:extLst>
          </p:cNvPr>
          <p:cNvSpPr/>
          <p:nvPr/>
        </p:nvSpPr>
        <p:spPr>
          <a:xfrm>
            <a:off x="263352" y="506381"/>
            <a:ext cx="10513167" cy="66059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ГРБС проводит предварительный анализ </a:t>
            </a:r>
          </a:p>
          <a:p>
            <a:pPr algn="ctr"/>
            <a:r>
              <a:rPr lang="ru-RU" b="1" dirty="0">
                <a:solidFill>
                  <a:schemeClr val="bg1"/>
                </a:solidFill>
              </a:rPr>
              <a:t>и объединяет заказчиков для проведения совместных закупок по следующим признакам: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B5D4FB8E-FB87-488E-88C6-FF1F8D61180C}"/>
              </a:ext>
            </a:extLst>
          </p:cNvPr>
          <p:cNvSpPr/>
          <p:nvPr/>
        </p:nvSpPr>
        <p:spPr>
          <a:xfrm>
            <a:off x="911424" y="1700808"/>
            <a:ext cx="9475495" cy="2880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и назначает </a:t>
            </a:r>
            <a:r>
              <a:rPr lang="ru-RU" dirty="0">
                <a:solidFill>
                  <a:srgbClr val="FF0000"/>
                </a:solidFill>
              </a:rPr>
              <a:t>Координатора</a:t>
            </a:r>
            <a:r>
              <a:rPr lang="ru-RU" dirty="0"/>
              <a:t> закупки из числа «объединенных» заказчиков</a:t>
            </a:r>
          </a:p>
        </p:txBody>
      </p:sp>
    </p:spTree>
    <p:extLst>
      <p:ext uri="{BB962C8B-B14F-4D97-AF65-F5344CB8AC3E}">
        <p14:creationId xmlns:p14="http://schemas.microsoft.com/office/powerpoint/2010/main" val="12159592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Рисунок 6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496" y="188640"/>
            <a:ext cx="1150394" cy="864096"/>
          </a:xfrm>
          <a:prstGeom prst="rect">
            <a:avLst/>
          </a:prstGeom>
        </p:spPr>
      </p:pic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550168364"/>
              </p:ext>
            </p:extLst>
          </p:nvPr>
        </p:nvGraphicFramePr>
        <p:xfrm>
          <a:off x="2747628" y="3489021"/>
          <a:ext cx="6264696" cy="3312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Номер слайда 38">
            <a:extLst>
              <a:ext uri="{FF2B5EF4-FFF2-40B4-BE49-F238E27FC236}">
                <a16:creationId xmlns:a16="http://schemas.microsoft.com/office/drawing/2014/main" xmlns="" id="{E074A31D-E262-4940-8B03-67B764581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24592" y="6237312"/>
            <a:ext cx="417516" cy="377825"/>
          </a:xfrm>
        </p:spPr>
        <p:txBody>
          <a:bodyPr>
            <a:normAutofit fontScale="92500" lnSpcReduction="10000"/>
          </a:bodyPr>
          <a:lstStyle/>
          <a:p>
            <a:fld id="{BC1BF900-AE8A-4093-8E7A-8E4659360A6F}" type="slidenum">
              <a:rPr lang="ru-RU" sz="2800"/>
              <a:pPr/>
              <a:t>7</a:t>
            </a:fld>
            <a:endParaRPr lang="ru-RU" sz="2000" dirty="0"/>
          </a:p>
        </p:txBody>
      </p:sp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xmlns="" id="{549C7DC2-98C3-4079-82AC-B8F0FB878C3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60924621"/>
              </p:ext>
            </p:extLst>
          </p:nvPr>
        </p:nvGraphicFramePr>
        <p:xfrm>
          <a:off x="5231904" y="332656"/>
          <a:ext cx="5544616" cy="3528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xmlns="" id="{24F1ABF4-E274-475B-A2AE-F93CCD15178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23763639"/>
              </p:ext>
            </p:extLst>
          </p:nvPr>
        </p:nvGraphicFramePr>
        <p:xfrm>
          <a:off x="47328" y="620688"/>
          <a:ext cx="5832648" cy="3168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3494537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Заголовок 1"/>
          <p:cNvSpPr>
            <a:spLocks noGrp="1"/>
          </p:cNvSpPr>
          <p:nvPr>
            <p:ph type="title"/>
          </p:nvPr>
        </p:nvSpPr>
        <p:spPr>
          <a:xfrm>
            <a:off x="983432" y="44624"/>
            <a:ext cx="9865096" cy="784830"/>
          </a:xfrm>
          <a:solidFill>
            <a:schemeClr val="accent1"/>
          </a:solidFill>
        </p:spPr>
        <p:txBody>
          <a:bodyPr wrap="square">
            <a:spAutoFit/>
          </a:bodyPr>
          <a:lstStyle/>
          <a:p>
            <a:pPr algn="ctr"/>
            <a:r>
              <a:rPr lang="ru-RU" altLang="ru-RU" sz="2400" b="1" dirty="0">
                <a:solidFill>
                  <a:schemeClr val="bg1"/>
                </a:solidFill>
                <a:latin typeface="Georgia" panose="02040502050405020303" pitchFamily="18" charset="0"/>
                <a:ea typeface="+mn-ea"/>
                <a:cs typeface="+mn-cs"/>
              </a:rPr>
              <a:t>Результаты осуществления практики проведения совместных закупок</a:t>
            </a:r>
          </a:p>
        </p:txBody>
      </p:sp>
      <p:sp>
        <p:nvSpPr>
          <p:cNvPr id="49" name="Номер слайда 38"/>
          <p:cNvSpPr>
            <a:spLocks noGrp="1"/>
          </p:cNvSpPr>
          <p:nvPr>
            <p:ph type="sldNum" sz="quarter" idx="12"/>
          </p:nvPr>
        </p:nvSpPr>
        <p:spPr>
          <a:xfrm>
            <a:off x="11113173" y="6448251"/>
            <a:ext cx="744480" cy="365125"/>
          </a:xfrm>
        </p:spPr>
        <p:txBody>
          <a:bodyPr>
            <a:normAutofit/>
          </a:bodyPr>
          <a:lstStyle/>
          <a:p>
            <a:fld id="{BC1BF900-AE8A-4093-8E7A-8E4659360A6F}" type="slidenum">
              <a:rPr lang="ru-RU" sz="2000">
                <a:latin typeface="Cambria" panose="02040503050406030204" pitchFamily="18" charset="0"/>
              </a:rPr>
              <a:pPr/>
              <a:t>8</a:t>
            </a:fld>
            <a:endParaRPr lang="ru-RU" sz="2000" dirty="0">
              <a:latin typeface="Cambria" panose="020405030504060302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560" y="153190"/>
            <a:ext cx="956542" cy="719249"/>
          </a:xfrm>
          <a:prstGeom prst="rect">
            <a:avLst/>
          </a:prstGeom>
        </p:spPr>
      </p:pic>
      <p:sp>
        <p:nvSpPr>
          <p:cNvPr id="6" name="Прямоугольник с одним вырезанным скругленным углом 5"/>
          <p:cNvSpPr/>
          <p:nvPr/>
        </p:nvSpPr>
        <p:spPr>
          <a:xfrm>
            <a:off x="479376" y="2420888"/>
            <a:ext cx="11233248" cy="684353"/>
          </a:xfrm>
          <a:prstGeom prst="snipRoundRect">
            <a:avLst/>
          </a:prstGeom>
          <a:solidFill>
            <a:srgbClr val="BAE2F8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Cambria" panose="02040503050406030204" pitchFamily="18" charset="0"/>
              </a:rPr>
              <a:t>Улучшение качества размещенных закупок. </a:t>
            </a:r>
            <a:r>
              <a:rPr lang="ru-RU" b="1" dirty="0">
                <a:solidFill>
                  <a:schemeClr val="tx1"/>
                </a:solidFill>
                <a:latin typeface="Cambria" panose="02040503050406030204" pitchFamily="18" charset="0"/>
              </a:rPr>
              <a:t>Единообразие применения законодательства, строгое соблюдение процессуальных сроков, защита интересов заказчиков</a:t>
            </a:r>
            <a:endParaRPr lang="ru-RU" b="1" dirty="0">
              <a:solidFill>
                <a:sysClr val="windowText" lastClr="000000"/>
              </a:solidFill>
              <a:latin typeface="Cambria" panose="02040503050406030204" pitchFamily="18" charset="0"/>
            </a:endParaRPr>
          </a:p>
        </p:txBody>
      </p:sp>
      <p:sp>
        <p:nvSpPr>
          <p:cNvPr id="8" name="Прямоугольник с одним вырезанным скругленным углом 4"/>
          <p:cNvSpPr/>
          <p:nvPr/>
        </p:nvSpPr>
        <p:spPr>
          <a:xfrm>
            <a:off x="479376" y="3182334"/>
            <a:ext cx="11233248" cy="1254778"/>
          </a:xfrm>
          <a:prstGeom prst="snipRoundRect">
            <a:avLst/>
          </a:prstGeom>
          <a:solidFill>
            <a:srgbClr val="BAE2F8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Cambria" panose="02040503050406030204" pitchFamily="18" charset="0"/>
              </a:rPr>
              <a:t>Повышение эффективности закупок, развитие конкурентной среды, делового климата и региона в целом. </a:t>
            </a:r>
            <a:r>
              <a:rPr lang="ru-RU" b="1" dirty="0">
                <a:solidFill>
                  <a:schemeClr val="tx1"/>
                </a:solidFill>
                <a:latin typeface="Cambria" panose="02040503050406030204" pitchFamily="18" charset="0"/>
              </a:rPr>
              <a:t>Количество закупок с отсутствием заявок при проведении совместных закупок  снижено в 4 раза, с единственной поданной или допущенной заявкой – в  2 раза, по сравнению с одно лотовыми закупками</a:t>
            </a:r>
          </a:p>
        </p:txBody>
      </p:sp>
      <p:sp>
        <p:nvSpPr>
          <p:cNvPr id="9" name="Прямоугольник с одним вырезанным скругленным углом 4"/>
          <p:cNvSpPr/>
          <p:nvPr/>
        </p:nvSpPr>
        <p:spPr>
          <a:xfrm>
            <a:off x="479376" y="909842"/>
            <a:ext cx="11233248" cy="718958"/>
          </a:xfrm>
          <a:prstGeom prst="snipRoundRect">
            <a:avLst/>
          </a:prstGeom>
          <a:solidFill>
            <a:srgbClr val="BAE2F8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Cambria" panose="02040503050406030204" pitchFamily="18" charset="0"/>
              </a:rPr>
              <a:t>Сокращение бюджетных расходов </a:t>
            </a:r>
            <a:r>
              <a:rPr lang="ru-RU" b="1" dirty="0">
                <a:solidFill>
                  <a:schemeClr val="tx1"/>
                </a:solidFill>
                <a:latin typeface="Cambria" panose="02040503050406030204" pitchFamily="18" charset="0"/>
              </a:rPr>
              <a:t>за счет снижения прямых «производственных затрат» ежегодно более чем на </a:t>
            </a:r>
            <a:r>
              <a:rPr lang="ru-RU" b="1" dirty="0">
                <a:solidFill>
                  <a:srgbClr val="FF0000"/>
                </a:solidFill>
                <a:latin typeface="Cambria" panose="02040503050406030204" pitchFamily="18" charset="0"/>
              </a:rPr>
              <a:t>10 млн. рублей</a:t>
            </a:r>
            <a:endParaRPr lang="ru-RU" sz="1600" i="1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11" name="Прямоугольник с одним вырезанным скругленным углом 4"/>
          <p:cNvSpPr/>
          <p:nvPr/>
        </p:nvSpPr>
        <p:spPr>
          <a:xfrm>
            <a:off x="479376" y="1700808"/>
            <a:ext cx="11233248" cy="576064"/>
          </a:xfrm>
          <a:prstGeom prst="snipRoundRect">
            <a:avLst/>
          </a:prstGeom>
          <a:solidFill>
            <a:srgbClr val="BAE2F8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Cambria" panose="02040503050406030204" pitchFamily="18" charset="0"/>
              </a:rPr>
              <a:t>Увеличение количества участников </a:t>
            </a:r>
            <a:r>
              <a:rPr lang="ru-RU" b="1" dirty="0">
                <a:solidFill>
                  <a:schemeClr val="tx1"/>
                </a:solidFill>
                <a:latin typeface="Cambria" panose="02040503050406030204" pitchFamily="18" charset="0"/>
              </a:rPr>
              <a:t>закупок со средних </a:t>
            </a:r>
            <a:r>
              <a:rPr lang="ru-RU" b="1" dirty="0">
                <a:solidFill>
                  <a:srgbClr val="FF0000"/>
                </a:solidFill>
                <a:latin typeface="Cambria" panose="02040503050406030204" pitchFamily="18" charset="0"/>
              </a:rPr>
              <a:t>2,1</a:t>
            </a:r>
            <a:r>
              <a:rPr lang="ru-RU" b="1" dirty="0">
                <a:solidFill>
                  <a:schemeClr val="tx1"/>
                </a:solidFill>
                <a:latin typeface="Cambria" panose="02040503050406030204" pitchFamily="18" charset="0"/>
              </a:rPr>
              <a:t> при проведении одно лотовых закупок до </a:t>
            </a:r>
            <a:r>
              <a:rPr lang="ru-RU" b="1" dirty="0">
                <a:solidFill>
                  <a:srgbClr val="FF0000"/>
                </a:solidFill>
                <a:latin typeface="Cambria" panose="02040503050406030204" pitchFamily="18" charset="0"/>
              </a:rPr>
              <a:t>4,5 </a:t>
            </a:r>
            <a:r>
              <a:rPr lang="ru-RU" b="1" dirty="0">
                <a:solidFill>
                  <a:schemeClr val="tx1"/>
                </a:solidFill>
                <a:latin typeface="Cambria" panose="02040503050406030204" pitchFamily="18" charset="0"/>
              </a:rPr>
              <a:t>при проведении совместных закупок</a:t>
            </a:r>
            <a:endParaRPr lang="ru-RU" sz="1600" i="1" dirty="0">
              <a:solidFill>
                <a:srgbClr val="FF0000"/>
              </a:solidFill>
              <a:latin typeface="Cambria" panose="02040503050406030204" pitchFamily="18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96AC183C-8BEE-4888-A05C-769A8D12C2F8}"/>
              </a:ext>
            </a:extLst>
          </p:cNvPr>
          <p:cNvSpPr/>
          <p:nvPr/>
        </p:nvSpPr>
        <p:spPr>
          <a:xfrm>
            <a:off x="479376" y="5661248"/>
            <a:ext cx="11233248" cy="864096"/>
          </a:xfrm>
          <a:prstGeom prst="rect">
            <a:avLst/>
          </a:prstGeom>
          <a:solidFill>
            <a:srgbClr val="BAE2F8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Cambria" panose="02040503050406030204" pitchFamily="18" charset="0"/>
              </a:rPr>
              <a:t>БЕЗ ПРОВЕДЕНИЯ СОВМЕСТНЫХ ЗАКУПОК </a:t>
            </a:r>
            <a:r>
              <a:rPr lang="ru-RU" sz="2000" b="1" dirty="0">
                <a:solidFill>
                  <a:srgbClr val="FF0000"/>
                </a:solidFill>
                <a:latin typeface="Cambria" panose="02040503050406030204" pitchFamily="18" charset="0"/>
              </a:rPr>
              <a:t>КОЛИЧЕСТВО МОНОЗАКУПОК УВЕЛИЧИЛОСЬ БЫ БОЛЕЕ ЧЕМ НА 78% </a:t>
            </a:r>
            <a:r>
              <a:rPr lang="ru-RU" sz="2000" b="1" dirty="0">
                <a:solidFill>
                  <a:schemeClr val="tx1"/>
                </a:solidFill>
                <a:latin typeface="Cambria" panose="02040503050406030204" pitchFamily="18" charset="0"/>
              </a:rPr>
              <a:t>К ФАКТИЧЕСКИ ПРОВЕДЕННОМУ КОЛИЧЕСТВУ ЗАКУПОК </a:t>
            </a:r>
          </a:p>
        </p:txBody>
      </p:sp>
      <p:sp>
        <p:nvSpPr>
          <p:cNvPr id="10" name="Прямоугольник с одним вырезанным скругленным углом 4">
            <a:extLst>
              <a:ext uri="{FF2B5EF4-FFF2-40B4-BE49-F238E27FC236}">
                <a16:creationId xmlns:a16="http://schemas.microsoft.com/office/drawing/2014/main" xmlns="" id="{B2F94497-DF6B-45B0-82FB-BD93538E3FFD}"/>
              </a:ext>
            </a:extLst>
          </p:cNvPr>
          <p:cNvSpPr/>
          <p:nvPr/>
        </p:nvSpPr>
        <p:spPr>
          <a:xfrm>
            <a:off x="479376" y="4581128"/>
            <a:ext cx="11233248" cy="981790"/>
          </a:xfrm>
          <a:prstGeom prst="snipRoundRect">
            <a:avLst/>
          </a:prstGeom>
          <a:solidFill>
            <a:srgbClr val="BAE2F8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Cambria" panose="02040503050406030204" pitchFamily="18" charset="0"/>
              </a:rPr>
              <a:t>Удельный вес совместных закупок в общем количестве проведенных закупок </a:t>
            </a:r>
            <a:r>
              <a:rPr lang="ru-RU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составил  </a:t>
            </a:r>
            <a:r>
              <a:rPr lang="ru-RU" b="1" dirty="0">
                <a:solidFill>
                  <a:schemeClr val="tx1"/>
                </a:solidFill>
                <a:latin typeface="Cambria" panose="02040503050406030204" pitchFamily="18" charset="0"/>
              </a:rPr>
              <a:t>в 2015 году – 51,4</a:t>
            </a:r>
            <a:r>
              <a:rPr lang="ru-RU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%  и  </a:t>
            </a:r>
            <a:r>
              <a:rPr lang="ru-RU" b="1" dirty="0">
                <a:solidFill>
                  <a:schemeClr val="tx1"/>
                </a:solidFill>
                <a:latin typeface="Cambria" panose="02040503050406030204" pitchFamily="18" charset="0"/>
              </a:rPr>
              <a:t>в 2016 году – 58,0%.</a:t>
            </a:r>
          </a:p>
        </p:txBody>
      </p:sp>
    </p:spTree>
    <p:extLst>
      <p:ext uri="{BB962C8B-B14F-4D97-AF65-F5344CB8AC3E}">
        <p14:creationId xmlns:p14="http://schemas.microsoft.com/office/powerpoint/2010/main" val="499604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127448" y="1988840"/>
            <a:ext cx="9865096" cy="1872208"/>
          </a:xfrm>
        </p:spPr>
        <p:txBody>
          <a:bodyPr>
            <a:noAutofit/>
          </a:bodyPr>
          <a:lstStyle/>
          <a:p>
            <a:pPr algn="ctr"/>
            <a:r>
              <a:rPr lang="ru-RU" sz="3200" i="1" dirty="0">
                <a:solidFill>
                  <a:schemeClr val="tx1"/>
                </a:solidFill>
                <a:latin typeface="Cambria" panose="02040503050406030204" pitchFamily="18" charset="0"/>
              </a:rPr>
              <a:t>Централизация закупок для заказчиков Волгоградской области и муниципальных заказчиков  Волгоградской области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7171" y="46344"/>
            <a:ext cx="1100558" cy="827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398333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48603CF8-8523-4919-ADDE-017D8A9E9D1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TM02900688[[fn=Аспект]]</Template>
  <TotalTime>7000</TotalTime>
  <Words>1516</Words>
  <Application>Microsoft Office PowerPoint</Application>
  <PresentationFormat>Произвольный</PresentationFormat>
  <Paragraphs>195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HDOfficeLightV0</vt:lpstr>
      <vt:lpstr>Поток</vt:lpstr>
      <vt:lpstr> Система управления общественными финансами в сфере закупок Волгоградской области</vt:lpstr>
      <vt:lpstr>Презентация PowerPoint</vt:lpstr>
      <vt:lpstr>Презентация PowerPoint</vt:lpstr>
      <vt:lpstr>Внедрение совместных закупок для нужд заказчиков Волгоградской области</vt:lpstr>
      <vt:lpstr>Презентация PowerPoint</vt:lpstr>
      <vt:lpstr>Презентация PowerPoint</vt:lpstr>
      <vt:lpstr>Презентация PowerPoint</vt:lpstr>
      <vt:lpstr>Результаты осуществления практики проведения совместных закупок</vt:lpstr>
      <vt:lpstr>Централизация закупок для заказчиков Волгоградской области и муниципальных заказчиков  Волгоградской области</vt:lpstr>
      <vt:lpstr>Презентация PowerPoint</vt:lpstr>
      <vt:lpstr>Презентация PowerPoint</vt:lpstr>
      <vt:lpstr>Автоматизация закупок «малого» объема </vt:lpstr>
      <vt:lpstr>Разработанная и внедренная схема взаимодействия ГИС «Электронный бюджет Волгоградской области» и «Электронного магазина»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создания системы закупок Волгоградской области</dc:title>
  <dc:creator>User</dc:creator>
  <cp:lastModifiedBy>Мальцева Татьяна Владимировна</cp:lastModifiedBy>
  <cp:revision>358</cp:revision>
  <cp:lastPrinted>2017-09-07T08:38:15Z</cp:lastPrinted>
  <dcterms:created xsi:type="dcterms:W3CDTF">2016-05-20T12:21:14Z</dcterms:created>
  <dcterms:modified xsi:type="dcterms:W3CDTF">2017-09-08T13:35:46Z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TC010184561049</vt:lpwstr>
  </property>
</Properties>
</file>