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2"/>
    <p:sldMasterId id="2147484864" r:id="rId3"/>
  </p:sldMasterIdLst>
  <p:notesMasterIdLst>
    <p:notesMasterId r:id="rId14"/>
  </p:notesMasterIdLst>
  <p:handoutMasterIdLst>
    <p:handoutMasterId r:id="rId15"/>
  </p:handoutMasterIdLst>
  <p:sldIdLst>
    <p:sldId id="256" r:id="rId4"/>
    <p:sldId id="471" r:id="rId5"/>
    <p:sldId id="432" r:id="rId6"/>
    <p:sldId id="461" r:id="rId7"/>
    <p:sldId id="462" r:id="rId8"/>
    <p:sldId id="470" r:id="rId9"/>
    <p:sldId id="466" r:id="rId10"/>
    <p:sldId id="464" r:id="rId11"/>
    <p:sldId id="469" r:id="rId12"/>
    <p:sldId id="468" r:id="rId13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втюнин Павел Михайлович" initials="ЕПМ" lastIdx="1" clrIdx="0">
    <p:extLst>
      <p:ext uri="{19B8F6BF-5375-455C-9EA6-DF929625EA0E}">
        <p15:presenceInfo xmlns:p15="http://schemas.microsoft.com/office/powerpoint/2012/main" userId="S-1-5-21-299502267-412668190-725345543-138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BAE2F8"/>
    <a:srgbClr val="595959"/>
    <a:srgbClr val="1287C3"/>
    <a:srgbClr val="30ACEC"/>
    <a:srgbClr val="E2E4E5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9" autoAdjust="0"/>
    <p:restoredTop sz="94700" autoAdjust="0"/>
  </p:normalViewPr>
  <p:slideViewPr>
    <p:cSldViewPr>
      <p:cViewPr varScale="1">
        <p:scale>
          <a:sx n="112" d="100"/>
          <a:sy n="112" d="100"/>
        </p:scale>
        <p:origin x="45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343" y="1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672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343" y="9373672"/>
            <a:ext cx="2918420" cy="49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fld id="{9D5D07F4-A0D6-4646-85A2-CB5C6C53F6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02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0963" y="741363"/>
            <a:ext cx="657383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7385" y="4686838"/>
            <a:ext cx="4940996" cy="443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17343" y="1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t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672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defTabSz="925369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343" y="9373672"/>
            <a:ext cx="2918420" cy="49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2723" tIns="46361" rIns="92723" bIns="46361" numCol="1" anchor="b" anchorCtr="0" compatLnSpc="1">
            <a:prstTxWarp prst="textNoShape">
              <a:avLst/>
            </a:prstTxWarp>
          </a:bodyPr>
          <a:lstStyle>
            <a:lvl1pPr algn="r" defTabSz="925369" eaLnBrk="0" hangingPunct="0">
              <a:defRPr sz="1200"/>
            </a:lvl1pPr>
          </a:lstStyle>
          <a:p>
            <a:fld id="{387C0412-E878-466F-8664-C1777185BD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251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74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03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0364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03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843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060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522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53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835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301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691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04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87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18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7687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247855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60754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12383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494712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71085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3546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8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12423"/>
            <a:ext cx="105156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52635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93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2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2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73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2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2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7552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74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982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60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2"/>
            <a:ext cx="393192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2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16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2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0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3E108AC-E5D3-4D85-BDB6-677165DA2D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1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5" r:id="rId1"/>
    <p:sldLayoutId id="2147484866" r:id="rId2"/>
    <p:sldLayoutId id="2147484867" r:id="rId3"/>
    <p:sldLayoutId id="2147484868" r:id="rId4"/>
    <p:sldLayoutId id="2147484869" r:id="rId5"/>
    <p:sldLayoutId id="2147484870" r:id="rId6"/>
    <p:sldLayoutId id="2147484871" r:id="rId7"/>
    <p:sldLayoutId id="2147484872" r:id="rId8"/>
    <p:sldLayoutId id="2147484873" r:id="rId9"/>
    <p:sldLayoutId id="2147484874" r:id="rId10"/>
    <p:sldLayoutId id="2147484875" r:id="rId11"/>
    <p:sldLayoutId id="2147484876" r:id="rId12"/>
    <p:sldLayoutId id="2147484877" r:id="rId13"/>
    <p:sldLayoutId id="2147484878" r:id="rId14"/>
    <p:sldLayoutId id="2147484879" r:id="rId15"/>
    <p:sldLayoutId id="2147484880" r:id="rId16"/>
    <p:sldLayoutId id="2147484881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AF587BD0E55F0307FD8CD7FF28B80474D03F6064E300FDC301234B11CD6AE0AF636ADA1D0C25D0A85237127877057C79A07257F71967FB943D5625948vAN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Relationship Id="rId6" Type="http://schemas.openxmlformats.org/officeDocument/2006/relationships/hyperlink" Target="consultantplus://offline/ref=79BD5FF29B6CFAB77B16FF88A67B1EDCE7B45CD65C389308B03117C31B12A60B5015293A8B38E75D1732688357B7A18548049C5D3F2CCAB934E19E15E836N" TargetMode="External"/><Relationship Id="rId5" Type="http://schemas.openxmlformats.org/officeDocument/2006/relationships/hyperlink" Target="consultantplus://offline/ref=79BD5FF29B6CFAB77B16FF88A67B1EDCE7B45CD65C3F950ABA3717C31B12A60B5015293A8B38E75D1732688357B7A18548049C5D3F2CCAB934E19E15E836N" TargetMode="External"/><Relationship Id="rId4" Type="http://schemas.openxmlformats.org/officeDocument/2006/relationships/hyperlink" Target="consultantplus://offline/ref=DAF587BD0E55F0307FD8CD7FF28B80474D03F6064E310BD43D1534B11CD6AE0AF636ADA1D0C25D0A85237127877057C79A07257F71967FB943D5625948vAN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72354" y="692696"/>
            <a:ext cx="9865096" cy="2520280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4000" b="1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Анализ соответствия результатов исполнения контрактов</a:t>
            </a:r>
            <a:endParaRPr lang="ru-RU" sz="40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03912" y="4149080"/>
            <a:ext cx="5855554" cy="1368152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b="1" spc="-130" dirty="0">
                <a:latin typeface="Arial" panose="020B0604020202020204" pitchFamily="34" charset="0"/>
                <a:cs typeface="Arial" panose="020B0604020202020204" pitchFamily="34" charset="0"/>
              </a:rPr>
              <a:t>Чупахина Анна Дмитриевна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b="1" spc="-13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Председатель комитета </a:t>
            </a:r>
            <a:r>
              <a:rPr lang="ru-RU" sz="1600" b="1" spc="-130" dirty="0">
                <a:latin typeface="Arial" panose="020B0604020202020204" pitchFamily="34" charset="0"/>
                <a:cs typeface="Arial" panose="020B0604020202020204" pitchFamily="34" charset="0"/>
              </a:rPr>
              <a:t>по регулированию контрактной системы в сфере закупок Волгоградской области</a:t>
            </a:r>
          </a:p>
          <a:p>
            <a:pPr>
              <a:lnSpc>
                <a:spcPct val="80000"/>
              </a:lnSpc>
              <a:spcAft>
                <a:spcPts val="0"/>
              </a:spcAft>
            </a:pP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Gabriola" panose="04040605051002020D02" pitchFamily="8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171" y="46344"/>
            <a:ext cx="1100558" cy="827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7751A8-8001-4D51-A955-CD273BEC4094}"/>
              </a:ext>
            </a:extLst>
          </p:cNvPr>
          <p:cNvSpPr txBox="1"/>
          <p:nvPr/>
        </p:nvSpPr>
        <p:spPr>
          <a:xfrm>
            <a:off x="2639616" y="2924944"/>
            <a:ext cx="695575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563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991544" y="233190"/>
            <a:ext cx="9655495" cy="62201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968363" y="1278052"/>
            <a:ext cx="8168197" cy="4383196"/>
          </a:xfrm>
        </p:spPr>
        <p:txBody>
          <a:bodyPr>
            <a:noAutofit/>
          </a:bodyPr>
          <a:lstStyle/>
          <a:p>
            <a:pPr marL="285750" indent="-285750" algn="l">
              <a:buFontTx/>
              <a:buChar char="-"/>
            </a:pPr>
            <a:r>
              <a:rPr lang="ru-RU" sz="1600" b="1" dirty="0"/>
              <a:t>р</a:t>
            </a:r>
            <a:r>
              <a:rPr lang="ru-RU" sz="1600" b="1" dirty="0" smtClean="0"/>
              <a:t>азличие между предусмотренными по контракту и фактически оказанными услугами, выполненными работами, поставленными товарами;</a:t>
            </a:r>
          </a:p>
          <a:p>
            <a:pPr marL="285750" indent="-285750" algn="l">
              <a:buFontTx/>
              <a:buChar char="-"/>
            </a:pPr>
            <a:r>
              <a:rPr lang="ru-RU" sz="1600" b="1" dirty="0" err="1" smtClean="0"/>
              <a:t>неразмещение</a:t>
            </a:r>
            <a:r>
              <a:rPr lang="ru-RU" sz="1600" b="1" dirty="0" smtClean="0"/>
              <a:t> </a:t>
            </a:r>
            <a:r>
              <a:rPr lang="ru-RU" sz="1600" b="1" dirty="0"/>
              <a:t>или несвоевременное размещение информации в ЕИС о поставленном товаре, выполненной работе, оказанной </a:t>
            </a:r>
            <a:r>
              <a:rPr lang="ru-RU" sz="1600" b="1" dirty="0" smtClean="0"/>
              <a:t>услуге</a:t>
            </a:r>
            <a:r>
              <a:rPr lang="ru-RU" sz="1600" b="1" dirty="0"/>
              <a:t>;</a:t>
            </a:r>
            <a:endParaRPr lang="ru-RU" sz="1600" b="1" dirty="0" smtClean="0"/>
          </a:p>
          <a:p>
            <a:pPr marL="285750" indent="-285750" algn="l">
              <a:buFontTx/>
              <a:buChar char="-"/>
            </a:pPr>
            <a:r>
              <a:rPr lang="ru-RU" sz="1600" b="1" dirty="0" err="1" smtClean="0"/>
              <a:t>непроведение</a:t>
            </a:r>
            <a:r>
              <a:rPr lang="ru-RU" sz="1600" b="1" dirty="0" smtClean="0"/>
              <a:t> </a:t>
            </a:r>
            <a:r>
              <a:rPr lang="ru-RU" sz="1600" b="1" dirty="0"/>
              <a:t>экспертизы качества поставленного товара, выполненной работы, оказанной услуги, а также не размещение данной информации в отчете об исполнении </a:t>
            </a:r>
            <a:r>
              <a:rPr lang="ru-RU" sz="1600" b="1" dirty="0" smtClean="0"/>
              <a:t>контракта</a:t>
            </a:r>
            <a:r>
              <a:rPr lang="ru-RU" sz="1600" b="1" dirty="0"/>
              <a:t>;</a:t>
            </a:r>
            <a:endParaRPr lang="ru-RU" sz="1600" b="1" dirty="0" smtClean="0"/>
          </a:p>
          <a:p>
            <a:pPr marL="285750" indent="-285750" algn="l">
              <a:buFontTx/>
              <a:buChar char="-"/>
            </a:pPr>
            <a:r>
              <a:rPr lang="ru-RU" sz="1600" b="1" dirty="0" smtClean="0"/>
              <a:t>несвоевременная </a:t>
            </a:r>
            <a:r>
              <a:rPr lang="ru-RU" sz="1600" b="1" dirty="0"/>
              <a:t>оплата поставленных товаров, выполненных работ, оказанных услуг</a:t>
            </a:r>
            <a:r>
              <a:rPr lang="ru-RU" sz="1600" b="1" dirty="0" smtClean="0"/>
              <a:t>;</a:t>
            </a:r>
          </a:p>
          <a:p>
            <a:pPr marL="285750" indent="-285750" algn="l">
              <a:buFontTx/>
              <a:buChar char="-"/>
            </a:pPr>
            <a:r>
              <a:rPr lang="ru-RU" sz="1600" b="1" dirty="0" err="1" smtClean="0"/>
              <a:t>неразмещение</a:t>
            </a:r>
            <a:r>
              <a:rPr lang="ru-RU" sz="1600" b="1" dirty="0" smtClean="0"/>
              <a:t> </a:t>
            </a:r>
            <a:r>
              <a:rPr lang="ru-RU" sz="1600" b="1" dirty="0"/>
              <a:t>заказчиком в ЕИС отчетов об исполнении контрактов или же размещение отчетов, содержащих неполный перечень сведений, требуемых законодательством и нормативными актами Правительства </a:t>
            </a:r>
            <a:r>
              <a:rPr lang="ru-RU" sz="1600" b="1" dirty="0" smtClean="0"/>
              <a:t>РФ;</a:t>
            </a:r>
          </a:p>
          <a:p>
            <a:pPr marL="285750" indent="-285750" algn="l">
              <a:buFontTx/>
              <a:buChar char="-"/>
            </a:pPr>
            <a:r>
              <a:rPr lang="ru-RU" sz="1600" b="1" dirty="0" smtClean="0"/>
              <a:t>несвоевременное </a:t>
            </a:r>
            <a:r>
              <a:rPr lang="ru-RU" sz="1600" b="1" dirty="0"/>
              <a:t>расторжение контрактов, в случае нарушений существенных условий со стороны поставщиков, исполнителей и т.д</a:t>
            </a:r>
            <a:r>
              <a:rPr lang="ru-RU" sz="1600" b="1" dirty="0" smtClean="0"/>
              <a:t>.;</a:t>
            </a:r>
          </a:p>
          <a:p>
            <a:pPr marL="285750" indent="-285750" algn="l">
              <a:buFontTx/>
              <a:buChar char="-"/>
            </a:pPr>
            <a:r>
              <a:rPr lang="ru-RU" sz="1600" b="1" dirty="0" err="1" smtClean="0"/>
              <a:t>непроведение</a:t>
            </a:r>
            <a:r>
              <a:rPr lang="ru-RU" sz="1600" b="1" dirty="0" smtClean="0"/>
              <a:t> </a:t>
            </a:r>
            <a:r>
              <a:rPr lang="ru-RU" sz="1600" b="1" dirty="0"/>
              <a:t>соответствующих мероприятий по оформлению претензионных документов в отношении поставщиков, исполнителей и т.д.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23792" y="485964"/>
            <a:ext cx="5360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Самые распространенные нарушения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04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188640"/>
            <a:ext cx="1100558" cy="8275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8AFED0-88AB-4DB0-94FA-089843858E2C}"/>
              </a:ext>
            </a:extLst>
          </p:cNvPr>
          <p:cNvSpPr/>
          <p:nvPr/>
        </p:nvSpPr>
        <p:spPr>
          <a:xfrm>
            <a:off x="1343472" y="188640"/>
            <a:ext cx="9433047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Основные цели и задачи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B362010-E5F7-4E38-A502-9C4EF7BB246D}"/>
              </a:ext>
            </a:extLst>
          </p:cNvPr>
          <p:cNvSpPr/>
          <p:nvPr/>
        </p:nvSpPr>
        <p:spPr>
          <a:xfrm>
            <a:off x="1496312" y="1286882"/>
            <a:ext cx="1038098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/>
              <a:t>Рациональное</a:t>
            </a:r>
            <a:r>
              <a:rPr lang="ru-RU" sz="2000" b="1" dirty="0"/>
              <a:t>, эффективное расходование и экономия бюджетных средств при проведении закупок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Оценка качества поставленных товаров и услуг, соответствующих потребностям государственных заказчиков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Улучшение работы контрактных служб государственных заказчиков (повышение качества работы контрактных служб, улучшение взаимодействия между структурными подразделениями учреждений</a:t>
            </a:r>
            <a:r>
              <a:rPr lang="ru-RU" sz="2000" b="1" dirty="0" smtClean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Создание условий для удовлетворения потребностей заказчиков Волгоградской области в товарах, работах, услугах с необходимыми показателями качества, надежности, эффективного использования денежных средств, развития добросовестной конкуренции, обеспечения гласности и прозрачности закупок, предотвращения коррупции и других злоупотреблений.</a:t>
            </a:r>
          </a:p>
        </p:txBody>
      </p:sp>
      <p:sp>
        <p:nvSpPr>
          <p:cNvPr id="7" name="Номер слайда 38">
            <a:extLst>
              <a:ext uri="{FF2B5EF4-FFF2-40B4-BE49-F238E27FC236}">
                <a16:creationId xmlns:a16="http://schemas.microsoft.com/office/drawing/2014/main" id="{B0A23231-AAF1-4F72-9C17-E763B9BC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9779" y="6309320"/>
            <a:ext cx="417516" cy="377825"/>
          </a:xfrm>
        </p:spPr>
        <p:txBody>
          <a:bodyPr>
            <a:normAutofit lnSpcReduction="10000"/>
          </a:bodyPr>
          <a:lstStyle/>
          <a:p>
            <a:fld id="{BC1BF900-AE8A-4093-8E7A-8E4659360A6F}" type="slidenum">
              <a:rPr lang="ru-RU" sz="2000"/>
              <a:pPr/>
              <a:t>3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002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188640"/>
            <a:ext cx="1100558" cy="8275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8AFED0-88AB-4DB0-94FA-089843858E2C}"/>
              </a:ext>
            </a:extLst>
          </p:cNvPr>
          <p:cNvSpPr/>
          <p:nvPr/>
        </p:nvSpPr>
        <p:spPr>
          <a:xfrm>
            <a:off x="1343472" y="188640"/>
            <a:ext cx="9433047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Принятые нормативно-правовые акты</a:t>
            </a:r>
            <a:endParaRPr lang="ru-RU" sz="2800" b="1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B362010-E5F7-4E38-A502-9C4EF7BB246D}"/>
              </a:ext>
            </a:extLst>
          </p:cNvPr>
          <p:cNvSpPr/>
          <p:nvPr/>
        </p:nvSpPr>
        <p:spPr>
          <a:xfrm>
            <a:off x="1496312" y="1286882"/>
            <a:ext cx="1038098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Постановление Администрации Волгоградской области от 01.12.2015 № 725-п "О мониторинге закупок товаров, работ, услуг для обеспечения государственных нужд Волгоградской области" (в ред. постановлений Администрации Волгоградской обл. от 28.11.2016 </a:t>
            </a:r>
            <a:r>
              <a:rPr lang="ru-RU" sz="2000" b="1" dirty="0">
                <a:hlinkClick r:id="rId3"/>
              </a:rPr>
              <a:t>№ 647-п</a:t>
            </a:r>
            <a:r>
              <a:rPr lang="ru-RU" sz="2000" b="1" dirty="0"/>
              <a:t>, от 08.09.2017 </a:t>
            </a:r>
            <a:r>
              <a:rPr lang="ru-RU" sz="2000" b="1" dirty="0">
                <a:hlinkClick r:id="rId4"/>
              </a:rPr>
              <a:t>№ 492-п</a:t>
            </a:r>
            <a:r>
              <a:rPr lang="ru-RU" sz="2000" b="1" dirty="0"/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Приказ комитета по регулированию контрактной системы в сфере закупок Волгоградской обл. от 03.12.2015 № 1420/01</a:t>
            </a:r>
            <a:br>
              <a:rPr lang="ru-RU" sz="2000" b="1" dirty="0"/>
            </a:br>
            <a:r>
              <a:rPr lang="ru-RU" sz="2000" b="1" dirty="0"/>
              <a:t>"Об утверждении Регламента проведения государственным казенным учреждением Волгоградской области "Центр организации закупок" анализа соответствия результатов исполнения контрактов условиям контрактов, заключенных заказчиками Волгоградской области" (в ред. приказов комитета по регулированию контрактной системы в сфере закупок Волгоградской области от 10.03.2016 </a:t>
            </a:r>
            <a:r>
              <a:rPr lang="ru-RU" sz="2000" b="1" dirty="0">
                <a:hlinkClick r:id="rId5"/>
              </a:rPr>
              <a:t>№ 5н</a:t>
            </a:r>
            <a:r>
              <a:rPr lang="ru-RU" sz="2000" b="1" dirty="0"/>
              <a:t>, от 13.01.2017 </a:t>
            </a:r>
            <a:r>
              <a:rPr lang="ru-RU" sz="2000" b="1" dirty="0">
                <a:hlinkClick r:id="rId6"/>
              </a:rPr>
              <a:t>№ 1н</a:t>
            </a:r>
            <a:r>
              <a:rPr lang="ru-RU" sz="2000" b="1" dirty="0" smtClean="0"/>
              <a:t>).</a:t>
            </a:r>
            <a:endParaRPr lang="ru-RU" sz="2000" b="1" dirty="0"/>
          </a:p>
        </p:txBody>
      </p:sp>
      <p:sp>
        <p:nvSpPr>
          <p:cNvPr id="7" name="Номер слайда 38">
            <a:extLst>
              <a:ext uri="{FF2B5EF4-FFF2-40B4-BE49-F238E27FC236}">
                <a16:creationId xmlns:a16="http://schemas.microsoft.com/office/drawing/2014/main" id="{B0A23231-AAF1-4F72-9C17-E763B9BC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9779" y="6309320"/>
            <a:ext cx="417516" cy="377825"/>
          </a:xfrm>
        </p:spPr>
        <p:txBody>
          <a:bodyPr>
            <a:normAutofit lnSpcReduction="10000"/>
          </a:bodyPr>
          <a:lstStyle/>
          <a:p>
            <a:fld id="{BC1BF900-AE8A-4093-8E7A-8E4659360A6F}" type="slidenum">
              <a:rPr lang="ru-RU" sz="2000"/>
              <a:pPr/>
              <a:t>4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22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217089"/>
            <a:ext cx="1100558" cy="82753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8AFED0-88AB-4DB0-94FA-089843858E2C}"/>
              </a:ext>
            </a:extLst>
          </p:cNvPr>
          <p:cNvSpPr/>
          <p:nvPr/>
        </p:nvSpPr>
        <p:spPr>
          <a:xfrm>
            <a:off x="1343473" y="128617"/>
            <a:ext cx="9505056" cy="95410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Georgia" panose="02040502050405020303" pitchFamily="18" charset="0"/>
              </a:rPr>
              <a:t>Ежегодное составление плана анализа соответствия</a:t>
            </a:r>
            <a:endParaRPr lang="ru-RU" sz="2800" b="1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Номер слайда 38">
            <a:extLst>
              <a:ext uri="{FF2B5EF4-FFF2-40B4-BE49-F238E27FC236}">
                <a16:creationId xmlns:a16="http://schemas.microsoft.com/office/drawing/2014/main" id="{7150E53E-DCE5-486D-8229-2342B0E6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0931" y="6309320"/>
            <a:ext cx="417516" cy="377825"/>
          </a:xfrm>
        </p:spPr>
        <p:txBody>
          <a:bodyPr>
            <a:normAutofit lnSpcReduction="10000"/>
          </a:bodyPr>
          <a:lstStyle/>
          <a:p>
            <a:fld id="{BC1BF900-AE8A-4093-8E7A-8E4659360A6F}" type="slidenum">
              <a:rPr lang="ru-RU" sz="2000"/>
              <a:pPr/>
              <a:t>5</a:t>
            </a:fld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114953"/>
              </p:ext>
            </p:extLst>
          </p:nvPr>
        </p:nvGraphicFramePr>
        <p:xfrm>
          <a:off x="1307469" y="1598812"/>
          <a:ext cx="9577064" cy="4683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8532">
                  <a:extLst>
                    <a:ext uri="{9D8B030D-6E8A-4147-A177-3AD203B41FA5}">
                      <a16:colId xmlns:a16="http://schemas.microsoft.com/office/drawing/2014/main" val="1476770315"/>
                    </a:ext>
                  </a:extLst>
                </a:gridCol>
                <a:gridCol w="4788532">
                  <a:extLst>
                    <a:ext uri="{9D8B030D-6E8A-4147-A177-3AD203B41FA5}">
                      <a16:colId xmlns:a16="http://schemas.microsoft.com/office/drawing/2014/main" val="2506594106"/>
                    </a:ext>
                  </a:extLst>
                </a:gridCol>
              </a:tblGrid>
              <a:tr h="423481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Принцип формирования плана анализа соответствия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855963"/>
                  </a:ext>
                </a:extLst>
              </a:tr>
              <a:tr h="42348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Выборочный: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наименованию объекта закупки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исполнения контрактов учреждениями, ранее допускавшими ошибки и недочеты при исполнении контрактов/договоров по ФЗ-44. Также уделяется внимание закупкам, заключенным с большим демпингом.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938712"/>
                  </a:ext>
                </a:extLst>
              </a:tr>
              <a:tr h="21458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Изделия медицинского назначения, лекарственные препараты, медицинская техника, закупка продуктов питания и организация питания для детей, лечебных и социальных учреждений, строительство и закупка жилья для детей-сирот, по программе переселения из ветхого жилья, организация летнего отдыха детей, услуги по охране государственных бюджетных учреждений, работы по экологическим направлениям, благоустройству и др.</a:t>
                      </a:r>
                      <a:endParaRPr lang="ru-RU" sz="15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056658"/>
                  </a:ext>
                </a:extLst>
              </a:tr>
              <a:tr h="1409672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Сведения от федеральных органов исполнительной власти, граждан, общественных объединений обращений, свидетельствующих о несоответствии результатов исполнения контрактов условиям контрактов, заключенных заказчиками Волгоградской области,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являются основанием для проведения внепланового анализа соответствия.</a:t>
                      </a: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65128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75521" y="115610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</a:rPr>
              <a:t>План анализа составляется ежегодно на основании реестра проведенных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100511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9656" y="9040"/>
            <a:ext cx="6192688" cy="63670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Схема проведения анализа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60414" y="6347003"/>
            <a:ext cx="551167" cy="365125"/>
          </a:xfrm>
        </p:spPr>
        <p:txBody>
          <a:bodyPr/>
          <a:lstStyle/>
          <a:p>
            <a:fld id="{23E108AC-E5D3-4D85-BDB6-677165DA2D0F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32336" y="600649"/>
            <a:ext cx="3188324" cy="8063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Заказчики, допускавшие ранее нарушения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35726" y="654959"/>
            <a:ext cx="2968186" cy="7520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Анализ реестра закупок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480376" y="2609794"/>
            <a:ext cx="2592288" cy="79713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Обращения от граждан и организаций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13642" y="1700809"/>
            <a:ext cx="8835445" cy="5117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Составление и утверждение плана анализа соответствия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82736" y="2708920"/>
            <a:ext cx="3949476" cy="7037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Проведение анализа соответствия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4655840" y="3909110"/>
            <a:ext cx="2541715" cy="10384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Отчет по результатам проведения анализа соответствия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8126498" y="3933056"/>
            <a:ext cx="2222589" cy="9632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ГРБС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820717" y="5585774"/>
            <a:ext cx="2222589" cy="112635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Уполномоченный орган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1513642" y="3977946"/>
            <a:ext cx="2222589" cy="9632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Заказчик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71464" y="5568081"/>
            <a:ext cx="2808312" cy="114404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Правоохранительные органы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127791" y="5445224"/>
            <a:ext cx="2720737" cy="114404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Контролирующий орган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>
            <a:off x="8079992" y="1407044"/>
            <a:ext cx="0" cy="29376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H="1">
            <a:off x="7797075" y="3140968"/>
            <a:ext cx="1620000" cy="0"/>
          </a:xfrm>
          <a:prstGeom prst="straightConnector1">
            <a:avLst/>
          </a:prstGeom>
          <a:ln w="38100" cap="flat" cmpd="sng" algn="ctr">
            <a:solidFill>
              <a:schemeClr val="accent5"/>
            </a:solidFill>
            <a:prstDash val="sysDot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5757474" y="2212511"/>
            <a:ext cx="646" cy="49054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stCxn id="9" idx="2"/>
          </p:cNvCxnSpPr>
          <p:nvPr/>
        </p:nvCxnSpPr>
        <p:spPr>
          <a:xfrm>
            <a:off x="5757474" y="3412701"/>
            <a:ext cx="0" cy="49640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stCxn id="78" idx="2"/>
          </p:cNvCxnSpPr>
          <p:nvPr/>
        </p:nvCxnSpPr>
        <p:spPr>
          <a:xfrm flipH="1">
            <a:off x="5922150" y="4947529"/>
            <a:ext cx="4548" cy="63824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H="1">
            <a:off x="3808242" y="4437112"/>
            <a:ext cx="775590" cy="1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7269563" y="4437112"/>
            <a:ext cx="810429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/>
          <p:nvPr/>
        </p:nvCxnSpPr>
        <p:spPr>
          <a:xfrm flipH="1">
            <a:off x="4079776" y="4947529"/>
            <a:ext cx="1008112" cy="78572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>
            <a:off x="6960096" y="4947529"/>
            <a:ext cx="1157068" cy="78572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1271464" y="5559623"/>
            <a:ext cx="2752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В случае выявления нарушений влекущих уголовную ответственность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44896" y="5445224"/>
            <a:ext cx="23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В случае выявления нарушений влекущих административную ответственность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4295800" y="1407044"/>
            <a:ext cx="0" cy="29376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794459" y="2402304"/>
            <a:ext cx="15490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Внеплановое </a:t>
            </a:r>
          </a:p>
          <a:p>
            <a:pPr algn="ctr"/>
            <a:r>
              <a:rPr lang="ru-RU" sz="1400" dirty="0" smtClean="0"/>
              <a:t>проведение </a:t>
            </a:r>
          </a:p>
          <a:p>
            <a:pPr algn="ctr"/>
            <a:r>
              <a:rPr lang="ru-RU" sz="1400" dirty="0" smtClean="0"/>
              <a:t>анализа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96297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74725"/>
              </p:ext>
            </p:extLst>
          </p:nvPr>
        </p:nvGraphicFramePr>
        <p:xfrm>
          <a:off x="1559496" y="1628800"/>
          <a:ext cx="9865093" cy="41302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2320">
                  <a:extLst>
                    <a:ext uri="{9D8B030D-6E8A-4147-A177-3AD203B41FA5}">
                      <a16:colId xmlns:a16="http://schemas.microsoft.com/office/drawing/2014/main" val="2083635399"/>
                    </a:ext>
                  </a:extLst>
                </a:gridCol>
                <a:gridCol w="4526273">
                  <a:extLst>
                    <a:ext uri="{9D8B030D-6E8A-4147-A177-3AD203B41FA5}">
                      <a16:colId xmlns:a16="http://schemas.microsoft.com/office/drawing/2014/main" val="3595175028"/>
                    </a:ext>
                  </a:extLst>
                </a:gridCol>
                <a:gridCol w="1134125">
                  <a:extLst>
                    <a:ext uri="{9D8B030D-6E8A-4147-A177-3AD203B41FA5}">
                      <a16:colId xmlns:a16="http://schemas.microsoft.com/office/drawing/2014/main" val="2261913199"/>
                    </a:ext>
                  </a:extLst>
                </a:gridCol>
                <a:gridCol w="1134125">
                  <a:extLst>
                    <a:ext uri="{9D8B030D-6E8A-4147-A177-3AD203B41FA5}">
                      <a16:colId xmlns:a16="http://schemas.microsoft.com/office/drawing/2014/main" val="2849415314"/>
                    </a:ext>
                  </a:extLst>
                </a:gridCol>
                <a:gridCol w="1134125">
                  <a:extLst>
                    <a:ext uri="{9D8B030D-6E8A-4147-A177-3AD203B41FA5}">
                      <a16:colId xmlns:a16="http://schemas.microsoft.com/office/drawing/2014/main" val="3521180714"/>
                    </a:ext>
                  </a:extLst>
                </a:gridCol>
                <a:gridCol w="1134125">
                  <a:extLst>
                    <a:ext uri="{9D8B030D-6E8A-4147-A177-3AD203B41FA5}">
                      <a16:colId xmlns:a16="http://schemas.microsoft.com/office/drawing/2014/main" val="3873942472"/>
                    </a:ext>
                  </a:extLst>
                </a:gridCol>
              </a:tblGrid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Отчетный период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2016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2017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12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9 месяцев </a:t>
                      </a:r>
                      <a:r>
                        <a:rPr lang="ru-RU" sz="14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2018 г.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 smtClean="0">
                          <a:effectLst/>
                          <a:latin typeface="Arial Black" panose="020B0A04020102020204" pitchFamily="34" charset="0"/>
                        </a:rPr>
                        <a:t>Итого: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631931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 проведено анализов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>
                          <a:effectLst/>
                          <a:latin typeface="Arial Black" panose="020B0A04020102020204" pitchFamily="34" charset="0"/>
                        </a:rPr>
                        <a:t>492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983300"/>
                  </a:ext>
                </a:extLst>
              </a:tr>
              <a:tr h="41044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без нарушений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>
                          <a:effectLst/>
                          <a:latin typeface="Arial Black" panose="020B0A04020102020204" pitchFamily="34" charset="0"/>
                        </a:rPr>
                        <a:t>226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698812"/>
                  </a:ext>
                </a:extLst>
              </a:tr>
              <a:tr h="410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нарушениями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>
                          <a:effectLst/>
                          <a:latin typeface="Arial Black" panose="020B0A04020102020204" pitchFamily="34" charset="0"/>
                        </a:rPr>
                        <a:t>266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849763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Объекты, 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которых проводился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492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092410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Лечебные учреждения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341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483782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Социальные объекты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89535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 образования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094471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Органы исполнительной власти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409596"/>
                  </a:ext>
                </a:extLst>
              </a:tr>
              <a:tr h="4104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Другие объекты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u="none" strike="noStrike" dirty="0">
                          <a:effectLst/>
                          <a:latin typeface="Arial Black" panose="020B0A04020102020204" pitchFamily="34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26933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67706" y="332656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Деятельность отдела анализа соответствия результатов исполнения контрактов в 2016-2018 гг.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183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24592" y="6309320"/>
            <a:ext cx="551167" cy="365125"/>
          </a:xfrm>
        </p:spPr>
        <p:txBody>
          <a:bodyPr/>
          <a:lstStyle/>
          <a:p>
            <a:fld id="{23E108AC-E5D3-4D85-BDB6-677165DA2D0F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30145"/>
              </p:ext>
            </p:extLst>
          </p:nvPr>
        </p:nvGraphicFramePr>
        <p:xfrm>
          <a:off x="335360" y="854220"/>
          <a:ext cx="11521281" cy="54885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1186295967"/>
                    </a:ext>
                  </a:extLst>
                </a:gridCol>
                <a:gridCol w="9145016">
                  <a:extLst>
                    <a:ext uri="{9D8B030D-6E8A-4147-A177-3AD203B41FA5}">
                      <a16:colId xmlns:a16="http://schemas.microsoft.com/office/drawing/2014/main" val="216915169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989430076"/>
                    </a:ext>
                  </a:extLst>
                </a:gridCol>
                <a:gridCol w="1080121">
                  <a:extLst>
                    <a:ext uri="{9D8B030D-6E8A-4147-A177-3AD203B41FA5}">
                      <a16:colId xmlns:a16="http://schemas.microsoft.com/office/drawing/2014/main" val="498101651"/>
                    </a:ext>
                  </a:extLst>
                </a:gridCol>
              </a:tblGrid>
              <a:tr h="185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№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Статья КоАП РФ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Количество эпизодов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Сумма штрафов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197703"/>
                  </a:ext>
                </a:extLst>
              </a:tr>
              <a:tr h="1564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ч.2 </a:t>
                      </a:r>
                      <a:r>
                        <a:rPr lang="ru-RU" sz="1200" u="none" strike="noStrike" dirty="0">
                          <a:effectLst/>
                          <a:latin typeface="Arial Black" panose="020B0A04020102020204" pitchFamily="34" charset="0"/>
                        </a:rPr>
                        <a:t>ст.7.31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: </a:t>
                      </a:r>
                      <a:r>
                        <a:rPr lang="ru-RU" sz="1000" u="none" strike="noStrike" dirty="0" err="1">
                          <a:effectLst/>
                          <a:latin typeface="Arial Black" panose="020B0A04020102020204" pitchFamily="34" charset="0"/>
                        </a:rPr>
                        <a:t>Ненаправление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, несвоевременное направление в орган, уполномоченный на осуществление контроля в сфере закупок, информации, подлежащей включению в реестр недобросовестных поставщиков (подрядчиков, исполнителей), или непредставление, несвоевременное представление в федеральный орган исполнительной власти, орган исполнительной власти субъекта Российской Федерации, орган местного самоуправления, уполномоченные на ведение реестра контрактов, заключенных заказчиками, реестра контрактов, содержащего сведения, составляющие государственную тайну, информации (сведений) и (или) документов, подлежащих включению в такие реестры контрактов, если направление, представление указанных информации (сведений) и (или) документов являются обязательными в соответствии с законодательством Российской Федерации о контрактной системе в сфере закупок, или представление, направление недостоверной информации (сведений) и (или) документов, содержащих недостоверную </a:t>
                      </a:r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информацию.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28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540000 р.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149165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ч.1.4 </a:t>
                      </a:r>
                      <a:r>
                        <a:rPr lang="ru-RU" sz="1200" u="none" strike="noStrike" dirty="0">
                          <a:effectLst/>
                          <a:latin typeface="Arial Black" panose="020B0A04020102020204" pitchFamily="34" charset="0"/>
                        </a:rPr>
                        <a:t>ст.7.30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: Размещение должностным лицом заказчика, должностным лицом уполномоченного органа, должностным лицом уполномоченного учреждения, специализированной организацией в единой информационной системе в сфере закупок или направление оператору электронной площадки информации и документов, подлежащих размещению, направлению, с нарушением требований, предусмотренных законодательством Российской Федерации о контрактной системе в сфере закупок, либо нарушение указанными лицами порядка предоставления конкурсной документации или документации об аукционе, порядка разъяснения положений такой документации, порядка приема заявок на участие в определении поставщика (подрядчика, исполнителя), окончательных </a:t>
                      </a:r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предложений.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165000 р.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122476"/>
                  </a:ext>
                </a:extLst>
              </a:tr>
              <a:tr h="645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ч.1 </a:t>
                      </a:r>
                      <a:r>
                        <a:rPr lang="ru-RU" sz="1200" u="none" strike="noStrike" dirty="0">
                          <a:effectLst/>
                          <a:latin typeface="Arial Black" panose="020B0A04020102020204" pitchFamily="34" charset="0"/>
                        </a:rPr>
                        <a:t>ст.7.32.5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: Нарушение должностным лицом заказчика срока и порядка оплаты товаров (работ, услуг) при осуществлении закупок для обеспечения государственных и муниципальных нужд, в том числе неисполнение обязанности по обеспечению авансирования, предусмотренного государственным или муниципальным </a:t>
                      </a:r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контрактом.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90000 р.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96686"/>
                  </a:ext>
                </a:extLst>
              </a:tr>
              <a:tr h="82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ч.1 </a:t>
                      </a:r>
                      <a:r>
                        <a:rPr lang="ru-RU" sz="1200" u="none" strike="noStrike" dirty="0">
                          <a:effectLst/>
                          <a:latin typeface="Arial Black" panose="020B0A04020102020204" pitchFamily="34" charset="0"/>
                        </a:rPr>
                        <a:t>ст.7.29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: Принятие решения о способе определения поставщика (подрядчика, исполнителя), в том числе решения о закупке товаров, работ, услуг для обеспечения государственных и муниципальных нужд у единственного поставщика (подрядчика, исполнителя), с нарушением требований, установленных законодательством Российской Федерации о контрактной системе в сфере закупок товаров, работ, услуг для обеспечения государственных и муниципальных </a:t>
                      </a:r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нужд.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30000 р.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1527"/>
                  </a:ext>
                </a:extLst>
              </a:tr>
              <a:tr h="612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ч.4 </a:t>
                      </a:r>
                      <a:r>
                        <a:rPr lang="ru-RU" sz="1200" u="none" strike="noStrike" dirty="0">
                          <a:effectLst/>
                          <a:latin typeface="Arial Black" panose="020B0A04020102020204" pitchFamily="34" charset="0"/>
                        </a:rPr>
                        <a:t>ст.7.32</a:t>
                      </a:r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: Изменение условий контракта, в том числе увеличение цен товаров, работ, услуг, если возможность изменения условий контракта не предусмотрена законодательством Российской Федерации о контрактной системе в сфере </a:t>
                      </a:r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закупок.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Black" panose="020B0A04020102020204" pitchFamily="34" charset="0"/>
                        </a:rPr>
                        <a:t>20000 р.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768633"/>
                  </a:ext>
                </a:extLst>
              </a:tr>
              <a:tr h="9548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Arial Black" panose="020B0A04020102020204" pitchFamily="34" charset="0"/>
                        </a:rPr>
                        <a:t>Итого: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46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Black" panose="020B0A04020102020204" pitchFamily="34" charset="0"/>
                        </a:rPr>
                        <a:t>845000 р.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3323" marR="3323" marT="33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04005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20055" y="122592"/>
            <a:ext cx="575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Black" panose="020B0A04020102020204" pitchFamily="34" charset="0"/>
              </a:rPr>
              <a:t>Результаты </a:t>
            </a:r>
            <a:r>
              <a:rPr lang="ru-RU" sz="2000" b="1" dirty="0">
                <a:latin typeface="Arial Black" panose="020B0A04020102020204" pitchFamily="34" charset="0"/>
              </a:rPr>
              <a:t>за период</a:t>
            </a:r>
          </a:p>
          <a:p>
            <a:pPr algn="ctr"/>
            <a:r>
              <a:rPr lang="ru-RU" sz="2000" b="1" dirty="0" smtClean="0">
                <a:latin typeface="Arial Black" panose="020B0A04020102020204" pitchFamily="34" charset="0"/>
              </a:rPr>
              <a:t>осуществления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4085110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112" y="386932"/>
            <a:ext cx="1524000" cy="1524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911" y="2355832"/>
            <a:ext cx="2298602" cy="150567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93" y="1816485"/>
            <a:ext cx="1512050" cy="103236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09" y="3333933"/>
            <a:ext cx="1665893" cy="124942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627" y="4190810"/>
            <a:ext cx="1034241" cy="103424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5687580"/>
            <a:ext cx="1116901" cy="11169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77" y="5170635"/>
            <a:ext cx="1599145" cy="8624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108AC-E5D3-4D85-BDB6-677165DA2D0F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9888" y="26554"/>
            <a:ext cx="11809312" cy="806894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>
                <a:solidFill>
                  <a:srgbClr val="00B050"/>
                </a:solidFill>
                <a:latin typeface="Arial Black" panose="020B0A04020102020204" pitchFamily="34" charset="0"/>
              </a:rPr>
              <a:t>Результатом работы </a:t>
            </a:r>
            <a:r>
              <a:rPr lang="ru-RU" sz="22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стала </a:t>
            </a:r>
            <a:r>
              <a:rPr lang="ru-RU" sz="2200" b="1" dirty="0">
                <a:solidFill>
                  <a:srgbClr val="00B050"/>
                </a:solidFill>
                <a:latin typeface="Arial Black" panose="020B0A04020102020204" pitchFamily="34" charset="0"/>
              </a:rPr>
              <a:t>общая положительная динамика по снижению количества </a:t>
            </a:r>
            <a:r>
              <a:rPr lang="ru-RU" sz="22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нарушений</a:t>
            </a:r>
            <a:endParaRPr lang="ru-RU" sz="22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51384" y="5970303"/>
            <a:ext cx="8928992" cy="8855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По </a:t>
            </a:r>
            <a:r>
              <a:rPr lang="ru-RU" sz="1400" b="1" dirty="0">
                <a:solidFill>
                  <a:srgbClr val="0070C0"/>
                </a:solidFill>
              </a:rPr>
              <a:t>результатам некоторых проведенных анализов исполнения контрактов были информированы правоохранительные органы, в результате чего в нескольких учреждениях произведены кадровые изменения.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23922" y="1723277"/>
            <a:ext cx="9739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Снижается </a:t>
            </a:r>
            <a:r>
              <a:rPr lang="ru-RU" sz="1400" b="1" dirty="0">
                <a:solidFill>
                  <a:srgbClr val="0070C0"/>
                </a:solidFill>
              </a:rPr>
              <a:t>количество нарушений при заключении </a:t>
            </a:r>
            <a:r>
              <a:rPr lang="ru-RU" sz="1400" b="1" dirty="0" smtClean="0">
                <a:solidFill>
                  <a:srgbClr val="0070C0"/>
                </a:solidFill>
              </a:rPr>
              <a:t>контрактов, </a:t>
            </a:r>
            <a:r>
              <a:rPr lang="ru-RU" sz="1400" b="1" dirty="0">
                <a:solidFill>
                  <a:srgbClr val="0070C0"/>
                </a:solidFill>
              </a:rPr>
              <a:t>отмечается положительная динамика в усилении контроля ответственными лицами учреждений за приемкой, получением и документальным оформлением товаров, услуг и т.д. </a:t>
            </a:r>
            <a:r>
              <a:rPr lang="ru-RU" sz="1400" b="1" dirty="0" smtClean="0">
                <a:solidFill>
                  <a:srgbClr val="0070C0"/>
                </a:solidFill>
              </a:rPr>
              <a:t>Качественнее </a:t>
            </a:r>
            <a:r>
              <a:rPr lang="ru-RU" sz="1400" b="1" dirty="0">
                <a:solidFill>
                  <a:srgbClr val="0070C0"/>
                </a:solidFill>
              </a:rPr>
              <a:t>стали проводиться экспертизы результатов исполненных </a:t>
            </a:r>
            <a:r>
              <a:rPr lang="ru-RU" sz="1400" b="1" dirty="0" smtClean="0">
                <a:solidFill>
                  <a:srgbClr val="0070C0"/>
                </a:solidFill>
              </a:rPr>
              <a:t>контрактов</a:t>
            </a:r>
            <a:endParaRPr lang="ru-RU" sz="1400" b="1" dirty="0">
              <a:solidFill>
                <a:srgbClr val="0070C0"/>
              </a:solidFill>
            </a:endParaRPr>
          </a:p>
          <a:p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815114" y="2908649"/>
            <a:ext cx="7720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400" b="1" dirty="0">
                <a:solidFill>
                  <a:srgbClr val="0070C0"/>
                </a:solidFill>
              </a:rPr>
              <a:t>Снижается количество нарушений контрактными службами учреждений Волгоградской области при размещении в ЕИС отчетов по исполнению </a:t>
            </a:r>
            <a:r>
              <a:rPr lang="ru-RU" sz="1400" b="1" dirty="0" smtClean="0">
                <a:solidFill>
                  <a:srgbClr val="0070C0"/>
                </a:solidFill>
              </a:rPr>
              <a:t>контрактов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3208" y="3414167"/>
            <a:ext cx="81022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400" b="1" dirty="0">
                <a:solidFill>
                  <a:srgbClr val="0070C0"/>
                </a:solidFill>
              </a:rPr>
              <a:t>Повысился общий уровень эффективности закупок. Снижается показатель поставки некачественных товаров, в том числе и полностью не соответствующих требованиям контрактов. Наблюдается постепенный уход с рынка Волгоградской области недобросовестных поставщиков и подрядчиков.  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2488" y="4463679"/>
            <a:ext cx="81540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Ввиду проводимой аналитической и информационной работы отдела постепенно повышается общий профессиональный уровень сотрудников контрактных служб учреждений и организаций Волгоградской области.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41251" y="5168267"/>
            <a:ext cx="8294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 результате проведенных анализов был выявлен ряд закупок, имеющих признаки коррупционных схем, сговор между заказчиком и поставщиком, а также вероятность поставки некачественного товара.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488">
            <a:off x="8926367" y="3019307"/>
            <a:ext cx="235491" cy="2070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15114" y="767637"/>
            <a:ext cx="77207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Необходимость ведения анализа соответствия результатов исполнения контрактов обусловлена высоким процентным соотношением контрактов с нарушениями к общему числу контрактов. </a:t>
            </a:r>
            <a:r>
              <a:rPr lang="ru-RU" sz="1400" b="1" dirty="0">
                <a:solidFill>
                  <a:srgbClr val="0070C0"/>
                </a:solidFill>
              </a:rPr>
              <a:t>Так, в 2016 году при анализе исполнения контрактов выявлены нарушения в 98 % от числа проанализированных </a:t>
            </a:r>
          </a:p>
        </p:txBody>
      </p:sp>
    </p:spTree>
    <p:extLst>
      <p:ext uri="{BB962C8B-B14F-4D97-AF65-F5344CB8AC3E}">
        <p14:creationId xmlns:p14="http://schemas.microsoft.com/office/powerpoint/2010/main" val="600635038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8603CF8-8523-4919-ADDE-017D8A9E9D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7437</TotalTime>
  <Words>1218</Words>
  <Application>Microsoft Office PowerPoint</Application>
  <PresentationFormat>Широкоэкранный</PresentationFormat>
  <Paragraphs>148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Cambria</vt:lpstr>
      <vt:lpstr>Corbel</vt:lpstr>
      <vt:lpstr>Gabriola</vt:lpstr>
      <vt:lpstr>Georgia</vt:lpstr>
      <vt:lpstr>Times New Roman</vt:lpstr>
      <vt:lpstr>Wingdings 2</vt:lpstr>
      <vt:lpstr>HDOfficeLightV0</vt:lpstr>
      <vt:lpstr>Параллакс</vt:lpstr>
      <vt:lpstr> Анализ соответствия результатов исполнения контрактов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проведения анализа</vt:lpstr>
      <vt:lpstr>Презентация PowerPoint</vt:lpstr>
      <vt:lpstr>Презентация PowerPoint</vt:lpstr>
      <vt:lpstr>Результатом работы стала общая положительная динамика по снижению количества нарушений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создания системы закупок Волгоградской области</dc:title>
  <dc:creator>User</dc:creator>
  <cp:lastModifiedBy>Евтюнин Павел Михайлович</cp:lastModifiedBy>
  <cp:revision>405</cp:revision>
  <cp:lastPrinted>2018-10-10T10:09:00Z</cp:lastPrinted>
  <dcterms:created xsi:type="dcterms:W3CDTF">2016-05-20T12:21:14Z</dcterms:created>
  <dcterms:modified xsi:type="dcterms:W3CDTF">2018-10-15T14:03:38Z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TC010184561049</vt:lpwstr>
  </property>
</Properties>
</file>