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2"/>
  </p:sldMasterIdLst>
  <p:notesMasterIdLst>
    <p:notesMasterId r:id="rId19"/>
  </p:notesMasterIdLst>
  <p:handoutMasterIdLst>
    <p:handoutMasterId r:id="rId20"/>
  </p:handoutMasterIdLst>
  <p:sldIdLst>
    <p:sldId id="256" r:id="rId3"/>
    <p:sldId id="319" r:id="rId4"/>
    <p:sldId id="289" r:id="rId5"/>
    <p:sldId id="320" r:id="rId6"/>
    <p:sldId id="296" r:id="rId7"/>
    <p:sldId id="297" r:id="rId8"/>
    <p:sldId id="324" r:id="rId9"/>
    <p:sldId id="325" r:id="rId10"/>
    <p:sldId id="327" r:id="rId11"/>
    <p:sldId id="295" r:id="rId12"/>
    <p:sldId id="322" r:id="rId13"/>
    <p:sldId id="328" r:id="rId14"/>
    <p:sldId id="326" r:id="rId15"/>
    <p:sldId id="301" r:id="rId16"/>
    <p:sldId id="294" r:id="rId17"/>
    <p:sldId id="318" r:id="rId18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A8E4"/>
    <a:srgbClr val="4E94E0"/>
    <a:srgbClr val="B5CEED"/>
    <a:srgbClr val="007FDE"/>
    <a:srgbClr val="B02904"/>
    <a:srgbClr val="216BBD"/>
    <a:srgbClr val="91B44A"/>
    <a:srgbClr val="6DE973"/>
    <a:srgbClr val="8BE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0FF1CE12-B100-0000-0000-000000000002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9" autoAdjust="0"/>
    <p:restoredTop sz="72114" autoAdjust="0"/>
  </p:normalViewPr>
  <p:slideViewPr>
    <p:cSldViewPr>
      <p:cViewPr>
        <p:scale>
          <a:sx n="100" d="100"/>
          <a:sy n="100" d="100"/>
        </p:scale>
        <p:origin x="-1860" y="510"/>
      </p:cViewPr>
      <p:guideLst>
        <p:guide orient="horz" pos="2160"/>
        <p:guide pos="2880"/>
      </p:guideLst>
    </p:cSldViewPr>
  </p:slideViewPr>
  <p:outlineViewPr>
    <p:cViewPr>
      <p:scale>
        <a:sx n="1" d="1"/>
        <a:sy n="1" d="1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F4784E-2C4C-497B-97F9-F4044C539D84}" type="doc">
      <dgm:prSet loTypeId="urn:microsoft.com/office/officeart/2005/8/layout/radial1" loCatId="cycle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4C9F3DDB-E8CA-45BA-8C53-0E6F2C788459}">
      <dgm:prSet phldrT="[Текст]" custT="1"/>
      <dgm:spPr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B w="165100" h="254000"/>
        </a:sp3d>
      </dgm:spPr>
      <dgm:t>
        <a:bodyPr/>
        <a:lstStyle/>
        <a:p>
          <a:endParaRPr lang="ru-RU" sz="1600" b="0" u="none" dirty="0">
            <a:solidFill>
              <a:schemeClr val="lt1"/>
            </a:solidFill>
            <a:effectLst/>
            <a:latin typeface="Tahoma" charset="0"/>
            <a:ea typeface="Tahoma" charset="0"/>
            <a:cs typeface="Tahoma" charset="0"/>
          </a:endParaRPr>
        </a:p>
      </dgm:t>
    </dgm:pt>
    <dgm:pt modelId="{5675FD9B-1B37-4B17-BDB3-C98528C4B8E2}" type="parTrans" cxnId="{C222005F-B146-47CB-8D09-4C08EDD38684}">
      <dgm:prSet/>
      <dgm:spPr/>
      <dgm:t>
        <a:bodyPr/>
        <a:lstStyle/>
        <a:p>
          <a:endParaRPr lang="ru-RU" sz="2000"/>
        </a:p>
      </dgm:t>
    </dgm:pt>
    <dgm:pt modelId="{FF24FF82-3F37-43F5-B936-33F1D5468895}" type="sibTrans" cxnId="{C222005F-B146-47CB-8D09-4C08EDD38684}">
      <dgm:prSet/>
      <dgm:spPr/>
      <dgm:t>
        <a:bodyPr/>
        <a:lstStyle/>
        <a:p>
          <a:endParaRPr lang="ru-RU" sz="2000"/>
        </a:p>
      </dgm:t>
    </dgm:pt>
    <dgm:pt modelId="{310656AE-D7BC-4774-995D-DF3815EA84C6}">
      <dgm:prSet phldrT="[Текст]" custT="1"/>
      <dgm:spPr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B w="165100" h="254000"/>
        </a:sp3d>
      </dgm:spPr>
      <dgm:t>
        <a:bodyPr/>
        <a:lstStyle/>
        <a:p>
          <a:endParaRPr lang="ru-RU" sz="1600" dirty="0">
            <a:solidFill>
              <a:schemeClr val="lt1"/>
            </a:solidFill>
            <a:effectLst/>
            <a:latin typeface="Tahoma" charset="0"/>
            <a:ea typeface="Tahoma" charset="0"/>
            <a:cs typeface="Tahoma" charset="0"/>
          </a:endParaRPr>
        </a:p>
      </dgm:t>
    </dgm:pt>
    <dgm:pt modelId="{CA77438A-D93B-42BF-A4EE-94EC79C3FA1F}" type="parTrans" cxnId="{AA8A758E-7387-44D2-9C72-BE2DB864F097}">
      <dgm:prSet custT="1"/>
      <dgm:spPr/>
      <dgm:t>
        <a:bodyPr/>
        <a:lstStyle/>
        <a:p>
          <a:endParaRPr lang="ru-RU" sz="600"/>
        </a:p>
      </dgm:t>
    </dgm:pt>
    <dgm:pt modelId="{B842A49B-CDCE-4E65-9863-C8BC7F20FE5E}" type="sibTrans" cxnId="{AA8A758E-7387-44D2-9C72-BE2DB864F097}">
      <dgm:prSet/>
      <dgm:spPr/>
      <dgm:t>
        <a:bodyPr/>
        <a:lstStyle/>
        <a:p>
          <a:endParaRPr lang="ru-RU" sz="2000"/>
        </a:p>
      </dgm:t>
    </dgm:pt>
    <dgm:pt modelId="{11AA2D9C-3C5D-4D03-AA98-BE598CAB079A}">
      <dgm:prSet phldrT="[Текст]" custT="1"/>
      <dgm:spPr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B w="165100" h="254000"/>
        </a:sp3d>
      </dgm:spPr>
      <dgm:t>
        <a:bodyPr/>
        <a:lstStyle/>
        <a:p>
          <a:pPr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dirty="0">
            <a:solidFill>
              <a:schemeClr val="lt1"/>
            </a:solidFill>
            <a:effectLst/>
            <a:latin typeface="Tahoma" charset="0"/>
            <a:ea typeface="Tahoma" charset="0"/>
            <a:cs typeface="Tahoma" charset="0"/>
          </a:endParaRPr>
        </a:p>
      </dgm:t>
    </dgm:pt>
    <dgm:pt modelId="{1B4A04FC-C805-4C29-9609-B4D7CD93ED70}" type="parTrans" cxnId="{0A3BAAA8-3B46-4ACA-8478-BB3ECF9EF9E1}">
      <dgm:prSet custT="1"/>
      <dgm:spPr/>
      <dgm:t>
        <a:bodyPr/>
        <a:lstStyle/>
        <a:p>
          <a:endParaRPr lang="ru-RU" sz="600"/>
        </a:p>
      </dgm:t>
    </dgm:pt>
    <dgm:pt modelId="{C4CB5F32-B052-4CBE-B3FB-8EA7FF9E38F8}" type="sibTrans" cxnId="{0A3BAAA8-3B46-4ACA-8478-BB3ECF9EF9E1}">
      <dgm:prSet/>
      <dgm:spPr/>
      <dgm:t>
        <a:bodyPr/>
        <a:lstStyle/>
        <a:p>
          <a:endParaRPr lang="ru-RU" sz="2000"/>
        </a:p>
      </dgm:t>
    </dgm:pt>
    <dgm:pt modelId="{947FAB25-77D3-42AC-9783-0FC36BA61F39}">
      <dgm:prSet phldrT="[Текст]" custT="1"/>
      <dgm:spPr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B w="165100" h="254000"/>
        </a:sp3d>
      </dgm:spPr>
      <dgm:t>
        <a:bodyPr/>
        <a:lstStyle/>
        <a:p>
          <a:endParaRPr lang="ru-RU" sz="1600" dirty="0">
            <a:solidFill>
              <a:schemeClr val="lt1"/>
            </a:solidFill>
            <a:effectLst/>
            <a:latin typeface="Tahoma" charset="0"/>
            <a:ea typeface="Tahoma" charset="0"/>
            <a:cs typeface="Tahoma" charset="0"/>
          </a:endParaRPr>
        </a:p>
      </dgm:t>
    </dgm:pt>
    <dgm:pt modelId="{37723CA0-8519-452C-ACE5-E8FCDFE01D15}" type="parTrans" cxnId="{800E57DE-77AA-4425-8102-CD307698CC54}">
      <dgm:prSet custT="1"/>
      <dgm:spPr/>
      <dgm:t>
        <a:bodyPr/>
        <a:lstStyle/>
        <a:p>
          <a:endParaRPr lang="ru-RU" sz="600"/>
        </a:p>
      </dgm:t>
    </dgm:pt>
    <dgm:pt modelId="{B39A5B29-5A25-43D6-9204-50FD40781868}" type="sibTrans" cxnId="{800E57DE-77AA-4425-8102-CD307698CC54}">
      <dgm:prSet/>
      <dgm:spPr/>
      <dgm:t>
        <a:bodyPr/>
        <a:lstStyle/>
        <a:p>
          <a:endParaRPr lang="ru-RU" sz="2000"/>
        </a:p>
      </dgm:t>
    </dgm:pt>
    <dgm:pt modelId="{6B6C54D5-24A3-497D-BF55-9B0879BC0370}">
      <dgm:prSet phldrT="[Текст]" custT="1"/>
      <dgm:spPr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B w="165100" h="254000"/>
        </a:sp3d>
      </dgm:spPr>
      <dgm:t>
        <a:bodyPr/>
        <a:lstStyle/>
        <a:p>
          <a:r>
            <a:rPr lang="ru-RU" sz="1600" dirty="0" smtClean="0">
              <a:solidFill>
                <a:schemeClr val="lt1"/>
              </a:solidFill>
              <a:effectLst/>
              <a:latin typeface="Tahoma" charset="0"/>
              <a:ea typeface="Tahoma" charset="0"/>
              <a:cs typeface="Tahoma" charset="0"/>
            </a:rPr>
            <a:t>Разработан порядок взаимодействия заказчиков по 223-ФЗ с министерством при централизации закупок  </a:t>
          </a:r>
          <a:endParaRPr lang="ru-RU" sz="1600" dirty="0">
            <a:solidFill>
              <a:schemeClr val="lt1"/>
            </a:solidFill>
            <a:effectLst/>
            <a:latin typeface="Tahoma" charset="0"/>
            <a:ea typeface="Tahoma" charset="0"/>
            <a:cs typeface="Tahoma" charset="0"/>
          </a:endParaRPr>
        </a:p>
      </dgm:t>
    </dgm:pt>
    <dgm:pt modelId="{C44056BB-4D31-46BB-845C-B15A0405A05B}" type="parTrans" cxnId="{BD3CBC5E-8E79-4464-90CB-4075980435A2}">
      <dgm:prSet custT="1"/>
      <dgm:spPr/>
      <dgm:t>
        <a:bodyPr/>
        <a:lstStyle/>
        <a:p>
          <a:endParaRPr lang="ru-RU" sz="600"/>
        </a:p>
      </dgm:t>
    </dgm:pt>
    <dgm:pt modelId="{65771BDB-7143-4D5A-A287-683068351850}" type="sibTrans" cxnId="{BD3CBC5E-8E79-4464-90CB-4075980435A2}">
      <dgm:prSet/>
      <dgm:spPr/>
      <dgm:t>
        <a:bodyPr/>
        <a:lstStyle/>
        <a:p>
          <a:endParaRPr lang="ru-RU" sz="2000"/>
        </a:p>
      </dgm:t>
    </dgm:pt>
    <dgm:pt modelId="{AC08EF36-40F6-4A91-A7B4-A6CB7A385C7D}">
      <dgm:prSet phldrT="[Текст]" custT="1"/>
      <dgm:spPr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B w="165100" h="254000"/>
        </a:sp3d>
      </dgm:spPr>
      <dgm:t>
        <a:bodyPr/>
        <a:lstStyle/>
        <a:p>
          <a:r>
            <a:rPr lang="ru-RU" sz="1600" dirty="0" smtClean="0">
              <a:solidFill>
                <a:schemeClr val="lt1"/>
              </a:solidFill>
              <a:effectLst/>
              <a:latin typeface="Tahoma" charset="0"/>
              <a:ea typeface="Tahoma" charset="0"/>
              <a:cs typeface="Tahoma" charset="0"/>
            </a:rPr>
            <a:t>В РИС создан модуль автоматизации закупок по 223-ФЗ</a:t>
          </a:r>
          <a:endParaRPr lang="ru-RU" sz="1600" dirty="0">
            <a:solidFill>
              <a:schemeClr val="lt1"/>
            </a:solidFill>
            <a:effectLst/>
            <a:latin typeface="Tahoma" charset="0"/>
            <a:ea typeface="Tahoma" charset="0"/>
            <a:cs typeface="Tahoma" charset="0"/>
          </a:endParaRPr>
        </a:p>
      </dgm:t>
    </dgm:pt>
    <dgm:pt modelId="{83735590-504A-44F6-8240-46AE7AE84B45}" type="parTrans" cxnId="{155338AC-2AD0-4F37-B62F-6EFEE078D3CE}">
      <dgm:prSet custT="1"/>
      <dgm:spPr/>
      <dgm:t>
        <a:bodyPr/>
        <a:lstStyle/>
        <a:p>
          <a:endParaRPr lang="ru-RU" sz="600"/>
        </a:p>
      </dgm:t>
    </dgm:pt>
    <dgm:pt modelId="{62D35A4C-3B72-4C22-89B3-EB8C4DF6C766}" type="sibTrans" cxnId="{155338AC-2AD0-4F37-B62F-6EFEE078D3CE}">
      <dgm:prSet/>
      <dgm:spPr/>
      <dgm:t>
        <a:bodyPr/>
        <a:lstStyle/>
        <a:p>
          <a:endParaRPr lang="ru-RU" sz="2000"/>
        </a:p>
      </dgm:t>
    </dgm:pt>
    <dgm:pt modelId="{872148D4-9162-4F2A-9C72-21626D462D54}">
      <dgm:prSet phldrT="[Текст]" custT="1"/>
      <dgm:spPr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B w="165100" h="254000"/>
        </a:sp3d>
      </dgm:spPr>
      <dgm:t>
        <a:bodyPr/>
        <a:lstStyle/>
        <a:p>
          <a:r>
            <a:rPr lang="ru-RU" sz="1600" dirty="0" smtClean="0">
              <a:solidFill>
                <a:schemeClr val="lt1"/>
              </a:solidFill>
              <a:effectLst/>
              <a:latin typeface="Tahoma" charset="0"/>
              <a:ea typeface="Tahoma" charset="0"/>
              <a:cs typeface="Tahoma" charset="0"/>
            </a:rPr>
            <a:t>Разработаны и утверждены типовые положения о закупке</a:t>
          </a:r>
          <a:endParaRPr lang="ru-RU" sz="1600" dirty="0">
            <a:solidFill>
              <a:schemeClr val="lt1"/>
            </a:solidFill>
            <a:effectLst/>
            <a:latin typeface="Tahoma" charset="0"/>
            <a:ea typeface="Tahoma" charset="0"/>
            <a:cs typeface="Tahoma" charset="0"/>
          </a:endParaRPr>
        </a:p>
      </dgm:t>
    </dgm:pt>
    <dgm:pt modelId="{6FE66B6E-F8D5-4DFE-A6FC-2E0828BDF495}" type="parTrans" cxnId="{A37361B5-CAB6-4C28-A1FB-81279B279B7A}">
      <dgm:prSet custT="1"/>
      <dgm:spPr/>
      <dgm:t>
        <a:bodyPr/>
        <a:lstStyle/>
        <a:p>
          <a:endParaRPr lang="ru-RU" sz="600"/>
        </a:p>
      </dgm:t>
    </dgm:pt>
    <dgm:pt modelId="{AD8E9889-931E-4149-B1EE-4D1198FEDD6B}" type="sibTrans" cxnId="{A37361B5-CAB6-4C28-A1FB-81279B279B7A}">
      <dgm:prSet/>
      <dgm:spPr/>
      <dgm:t>
        <a:bodyPr/>
        <a:lstStyle/>
        <a:p>
          <a:endParaRPr lang="ru-RU" sz="2000"/>
        </a:p>
      </dgm:t>
    </dgm:pt>
    <dgm:pt modelId="{2BC010A3-255A-4ACC-B177-1D533BCE941F}" type="pres">
      <dgm:prSet presAssocID="{CEF4784E-2C4C-497B-97F9-F4044C539D8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8F30A0-F4F9-44E9-87E8-3A30E4F5FE52}" type="pres">
      <dgm:prSet presAssocID="{4C9F3DDB-E8CA-45BA-8C53-0E6F2C788459}" presName="centerShape" presStyleLbl="node0" presStyleIdx="0" presStyleCnt="1" custScaleX="163616" custScaleY="136621"/>
      <dgm:spPr/>
      <dgm:t>
        <a:bodyPr/>
        <a:lstStyle/>
        <a:p>
          <a:endParaRPr lang="ru-RU"/>
        </a:p>
      </dgm:t>
    </dgm:pt>
    <dgm:pt modelId="{BAF79DF5-6923-4B65-9C1E-F5B29AD655E6}" type="pres">
      <dgm:prSet presAssocID="{CA77438A-D93B-42BF-A4EE-94EC79C3FA1F}" presName="Name9" presStyleLbl="parChTrans1D2" presStyleIdx="0" presStyleCnt="6"/>
      <dgm:spPr/>
      <dgm:t>
        <a:bodyPr/>
        <a:lstStyle/>
        <a:p>
          <a:endParaRPr lang="ru-RU"/>
        </a:p>
      </dgm:t>
    </dgm:pt>
    <dgm:pt modelId="{0E45A78C-C052-4E17-8C8D-471D6F72DC27}" type="pres">
      <dgm:prSet presAssocID="{CA77438A-D93B-42BF-A4EE-94EC79C3FA1F}" presName="connTx" presStyleLbl="parChTrans1D2" presStyleIdx="0" presStyleCnt="6"/>
      <dgm:spPr/>
      <dgm:t>
        <a:bodyPr/>
        <a:lstStyle/>
        <a:p>
          <a:endParaRPr lang="ru-RU"/>
        </a:p>
      </dgm:t>
    </dgm:pt>
    <dgm:pt modelId="{11DE265E-AFB7-4016-9BBD-1BD120A07F3D}" type="pres">
      <dgm:prSet presAssocID="{310656AE-D7BC-4774-995D-DF3815EA84C6}" presName="node" presStyleLbl="node1" presStyleIdx="0" presStyleCnt="6" custScaleX="1877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1AED81-1F55-4BB9-878D-91009FDD12E9}" type="pres">
      <dgm:prSet presAssocID="{1B4A04FC-C805-4C29-9609-B4D7CD93ED70}" presName="Name9" presStyleLbl="parChTrans1D2" presStyleIdx="1" presStyleCnt="6"/>
      <dgm:spPr/>
      <dgm:t>
        <a:bodyPr/>
        <a:lstStyle/>
        <a:p>
          <a:endParaRPr lang="ru-RU"/>
        </a:p>
      </dgm:t>
    </dgm:pt>
    <dgm:pt modelId="{87661E59-5C70-48F5-AE5E-6BE54E9DBC58}" type="pres">
      <dgm:prSet presAssocID="{1B4A04FC-C805-4C29-9609-B4D7CD93ED70}" presName="connTx" presStyleLbl="parChTrans1D2" presStyleIdx="1" presStyleCnt="6"/>
      <dgm:spPr/>
      <dgm:t>
        <a:bodyPr/>
        <a:lstStyle/>
        <a:p>
          <a:endParaRPr lang="ru-RU"/>
        </a:p>
      </dgm:t>
    </dgm:pt>
    <dgm:pt modelId="{22BE7CDB-4593-4837-856B-E7BF9C38F6B8}" type="pres">
      <dgm:prSet presAssocID="{11AA2D9C-3C5D-4D03-AA98-BE598CAB079A}" presName="node" presStyleLbl="node1" presStyleIdx="1" presStyleCnt="6" custScaleX="176967" custRadScaleRad="137866" custRadScaleInc="324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8040E7-8B12-4C60-9435-C1A517994123}" type="pres">
      <dgm:prSet presAssocID="{37723CA0-8519-452C-ACE5-E8FCDFE01D15}" presName="Name9" presStyleLbl="parChTrans1D2" presStyleIdx="2" presStyleCnt="6"/>
      <dgm:spPr/>
      <dgm:t>
        <a:bodyPr/>
        <a:lstStyle/>
        <a:p>
          <a:endParaRPr lang="ru-RU"/>
        </a:p>
      </dgm:t>
    </dgm:pt>
    <dgm:pt modelId="{4579F729-1C7B-4570-876B-658B029D5F02}" type="pres">
      <dgm:prSet presAssocID="{37723CA0-8519-452C-ACE5-E8FCDFE01D15}" presName="connTx" presStyleLbl="parChTrans1D2" presStyleIdx="2" presStyleCnt="6"/>
      <dgm:spPr/>
      <dgm:t>
        <a:bodyPr/>
        <a:lstStyle/>
        <a:p>
          <a:endParaRPr lang="ru-RU"/>
        </a:p>
      </dgm:t>
    </dgm:pt>
    <dgm:pt modelId="{16B044DA-E871-47D4-B97A-BF46F17522DC}" type="pres">
      <dgm:prSet presAssocID="{947FAB25-77D3-42AC-9783-0FC36BA61F39}" presName="node" presStyleLbl="node1" presStyleIdx="2" presStyleCnt="6" custScaleX="176967" custRadScaleRad="142502" custRadScaleInc="-172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69BD0D-4673-4D0E-A91B-C87AFD822814}" type="pres">
      <dgm:prSet presAssocID="{C44056BB-4D31-46BB-845C-B15A0405A05B}" presName="Name9" presStyleLbl="parChTrans1D2" presStyleIdx="3" presStyleCnt="6"/>
      <dgm:spPr/>
      <dgm:t>
        <a:bodyPr/>
        <a:lstStyle/>
        <a:p>
          <a:endParaRPr lang="ru-RU"/>
        </a:p>
      </dgm:t>
    </dgm:pt>
    <dgm:pt modelId="{3FF701C2-EE22-4D97-8FAD-AFC29F24A1CD}" type="pres">
      <dgm:prSet presAssocID="{C44056BB-4D31-46BB-845C-B15A0405A05B}" presName="connTx" presStyleLbl="parChTrans1D2" presStyleIdx="3" presStyleCnt="6"/>
      <dgm:spPr/>
      <dgm:t>
        <a:bodyPr/>
        <a:lstStyle/>
        <a:p>
          <a:endParaRPr lang="ru-RU"/>
        </a:p>
      </dgm:t>
    </dgm:pt>
    <dgm:pt modelId="{ED7EFD9E-7A5A-468C-BEDF-EE834608EC70}" type="pres">
      <dgm:prSet presAssocID="{6B6C54D5-24A3-497D-BF55-9B0879BC0370}" presName="node" presStyleLbl="node1" presStyleIdx="3" presStyleCnt="6" custScaleX="176967" custRadScaleRad="104700" custRadScaleInc="72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B738CB-2C9E-4FF7-A088-786337C59828}" type="pres">
      <dgm:prSet presAssocID="{83735590-504A-44F6-8240-46AE7AE84B45}" presName="Name9" presStyleLbl="parChTrans1D2" presStyleIdx="4" presStyleCnt="6"/>
      <dgm:spPr/>
      <dgm:t>
        <a:bodyPr/>
        <a:lstStyle/>
        <a:p>
          <a:endParaRPr lang="ru-RU"/>
        </a:p>
      </dgm:t>
    </dgm:pt>
    <dgm:pt modelId="{323D5CA5-990F-4F86-98FF-D799AED56923}" type="pres">
      <dgm:prSet presAssocID="{83735590-504A-44F6-8240-46AE7AE84B45}" presName="connTx" presStyleLbl="parChTrans1D2" presStyleIdx="4" presStyleCnt="6"/>
      <dgm:spPr/>
      <dgm:t>
        <a:bodyPr/>
        <a:lstStyle/>
        <a:p>
          <a:endParaRPr lang="ru-RU"/>
        </a:p>
      </dgm:t>
    </dgm:pt>
    <dgm:pt modelId="{3DE4E995-B618-4148-A64F-5C3B61F1E6E5}" type="pres">
      <dgm:prSet presAssocID="{AC08EF36-40F6-4A91-A7B4-A6CB7A385C7D}" presName="node" presStyleLbl="node1" presStyleIdx="4" presStyleCnt="6" custScaleX="176970" custRadScaleRad="141894" custRadScaleInc="273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2258AF-5FA5-4A31-94EC-A127AC7A674B}" type="pres">
      <dgm:prSet presAssocID="{6FE66B6E-F8D5-4DFE-A6FC-2E0828BDF495}" presName="Name9" presStyleLbl="parChTrans1D2" presStyleIdx="5" presStyleCnt="6"/>
      <dgm:spPr/>
      <dgm:t>
        <a:bodyPr/>
        <a:lstStyle/>
        <a:p>
          <a:endParaRPr lang="ru-RU"/>
        </a:p>
      </dgm:t>
    </dgm:pt>
    <dgm:pt modelId="{63D3F3D7-21E9-4B6A-AD7B-B4A7550615ED}" type="pres">
      <dgm:prSet presAssocID="{6FE66B6E-F8D5-4DFE-A6FC-2E0828BDF495}" presName="connTx" presStyleLbl="parChTrans1D2" presStyleIdx="5" presStyleCnt="6"/>
      <dgm:spPr/>
      <dgm:t>
        <a:bodyPr/>
        <a:lstStyle/>
        <a:p>
          <a:endParaRPr lang="ru-RU"/>
        </a:p>
      </dgm:t>
    </dgm:pt>
    <dgm:pt modelId="{2EDF1A2C-34B7-43AF-A344-F1AA98D9E20B}" type="pres">
      <dgm:prSet presAssocID="{872148D4-9162-4F2A-9C72-21626D462D54}" presName="node" presStyleLbl="node1" presStyleIdx="5" presStyleCnt="6" custScaleX="182779" custRadScaleRad="143064" custRadScaleInc="-368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5338AC-2AD0-4F37-B62F-6EFEE078D3CE}" srcId="{4C9F3DDB-E8CA-45BA-8C53-0E6F2C788459}" destId="{AC08EF36-40F6-4A91-A7B4-A6CB7A385C7D}" srcOrd="4" destOrd="0" parTransId="{83735590-504A-44F6-8240-46AE7AE84B45}" sibTransId="{62D35A4C-3B72-4C22-89B3-EB8C4DF6C766}"/>
    <dgm:cxn modelId="{977C05AA-C6AC-4828-B5C3-CAC98B00CDD6}" type="presOf" srcId="{CA77438A-D93B-42BF-A4EE-94EC79C3FA1F}" destId="{BAF79DF5-6923-4B65-9C1E-F5B29AD655E6}" srcOrd="0" destOrd="0" presId="urn:microsoft.com/office/officeart/2005/8/layout/radial1"/>
    <dgm:cxn modelId="{4B917B0B-01E4-4F2F-8955-2250B28688FB}" type="presOf" srcId="{1B4A04FC-C805-4C29-9609-B4D7CD93ED70}" destId="{3F1AED81-1F55-4BB9-878D-91009FDD12E9}" srcOrd="0" destOrd="0" presId="urn:microsoft.com/office/officeart/2005/8/layout/radial1"/>
    <dgm:cxn modelId="{21C6CD70-13DC-4D62-B121-EFB826BC8628}" type="presOf" srcId="{6B6C54D5-24A3-497D-BF55-9B0879BC0370}" destId="{ED7EFD9E-7A5A-468C-BEDF-EE834608EC70}" srcOrd="0" destOrd="0" presId="urn:microsoft.com/office/officeart/2005/8/layout/radial1"/>
    <dgm:cxn modelId="{BD3CBC5E-8E79-4464-90CB-4075980435A2}" srcId="{4C9F3DDB-E8CA-45BA-8C53-0E6F2C788459}" destId="{6B6C54D5-24A3-497D-BF55-9B0879BC0370}" srcOrd="3" destOrd="0" parTransId="{C44056BB-4D31-46BB-845C-B15A0405A05B}" sibTransId="{65771BDB-7143-4D5A-A287-683068351850}"/>
    <dgm:cxn modelId="{F33623E5-2D56-43D8-940F-E6BE21F74235}" type="presOf" srcId="{C44056BB-4D31-46BB-845C-B15A0405A05B}" destId="{E669BD0D-4673-4D0E-A91B-C87AFD822814}" srcOrd="0" destOrd="0" presId="urn:microsoft.com/office/officeart/2005/8/layout/radial1"/>
    <dgm:cxn modelId="{C222005F-B146-47CB-8D09-4C08EDD38684}" srcId="{CEF4784E-2C4C-497B-97F9-F4044C539D84}" destId="{4C9F3DDB-E8CA-45BA-8C53-0E6F2C788459}" srcOrd="0" destOrd="0" parTransId="{5675FD9B-1B37-4B17-BDB3-C98528C4B8E2}" sibTransId="{FF24FF82-3F37-43F5-B936-33F1D5468895}"/>
    <dgm:cxn modelId="{A37361B5-CAB6-4C28-A1FB-81279B279B7A}" srcId="{4C9F3DDB-E8CA-45BA-8C53-0E6F2C788459}" destId="{872148D4-9162-4F2A-9C72-21626D462D54}" srcOrd="5" destOrd="0" parTransId="{6FE66B6E-F8D5-4DFE-A6FC-2E0828BDF495}" sibTransId="{AD8E9889-931E-4149-B1EE-4D1198FEDD6B}"/>
    <dgm:cxn modelId="{98595589-0312-49B5-A9AA-7A3DC6189FBE}" type="presOf" srcId="{947FAB25-77D3-42AC-9783-0FC36BA61F39}" destId="{16B044DA-E871-47D4-B97A-BF46F17522DC}" srcOrd="0" destOrd="0" presId="urn:microsoft.com/office/officeart/2005/8/layout/radial1"/>
    <dgm:cxn modelId="{454202D4-1AB2-4C93-948F-F23210E0CD96}" type="presOf" srcId="{C44056BB-4D31-46BB-845C-B15A0405A05B}" destId="{3FF701C2-EE22-4D97-8FAD-AFC29F24A1CD}" srcOrd="1" destOrd="0" presId="urn:microsoft.com/office/officeart/2005/8/layout/radial1"/>
    <dgm:cxn modelId="{53052925-FAD6-4E1A-AE01-C399F97F3B33}" type="presOf" srcId="{6FE66B6E-F8D5-4DFE-A6FC-2E0828BDF495}" destId="{63D3F3D7-21E9-4B6A-AD7B-B4A7550615ED}" srcOrd="1" destOrd="0" presId="urn:microsoft.com/office/officeart/2005/8/layout/radial1"/>
    <dgm:cxn modelId="{BA5C6757-0845-4AD7-BC0E-C2A596B868A0}" type="presOf" srcId="{83735590-504A-44F6-8240-46AE7AE84B45}" destId="{323D5CA5-990F-4F86-98FF-D799AED56923}" srcOrd="1" destOrd="0" presId="urn:microsoft.com/office/officeart/2005/8/layout/radial1"/>
    <dgm:cxn modelId="{C0CA646B-5D42-42EC-878C-D7BE3364A603}" type="presOf" srcId="{6FE66B6E-F8D5-4DFE-A6FC-2E0828BDF495}" destId="{3D2258AF-5FA5-4A31-94EC-A127AC7A674B}" srcOrd="0" destOrd="0" presId="urn:microsoft.com/office/officeart/2005/8/layout/radial1"/>
    <dgm:cxn modelId="{2ED499E8-9B4D-4456-9DCD-6CE977E9600F}" type="presOf" srcId="{37723CA0-8519-452C-ACE5-E8FCDFE01D15}" destId="{628040E7-8B12-4C60-9435-C1A517994123}" srcOrd="0" destOrd="0" presId="urn:microsoft.com/office/officeart/2005/8/layout/radial1"/>
    <dgm:cxn modelId="{DC4B5816-8573-4C15-87BB-A056F6EE98E7}" type="presOf" srcId="{11AA2D9C-3C5D-4D03-AA98-BE598CAB079A}" destId="{22BE7CDB-4593-4837-856B-E7BF9C38F6B8}" srcOrd="0" destOrd="0" presId="urn:microsoft.com/office/officeart/2005/8/layout/radial1"/>
    <dgm:cxn modelId="{31C44E44-1E67-4525-897B-FB448A8FA30F}" type="presOf" srcId="{CEF4784E-2C4C-497B-97F9-F4044C539D84}" destId="{2BC010A3-255A-4ACC-B177-1D533BCE941F}" srcOrd="0" destOrd="0" presId="urn:microsoft.com/office/officeart/2005/8/layout/radial1"/>
    <dgm:cxn modelId="{AA8A758E-7387-44D2-9C72-BE2DB864F097}" srcId="{4C9F3DDB-E8CA-45BA-8C53-0E6F2C788459}" destId="{310656AE-D7BC-4774-995D-DF3815EA84C6}" srcOrd="0" destOrd="0" parTransId="{CA77438A-D93B-42BF-A4EE-94EC79C3FA1F}" sibTransId="{B842A49B-CDCE-4E65-9863-C8BC7F20FE5E}"/>
    <dgm:cxn modelId="{7F61B241-BBEC-4CC4-A640-E4CDE0078467}" type="presOf" srcId="{AC08EF36-40F6-4A91-A7B4-A6CB7A385C7D}" destId="{3DE4E995-B618-4148-A64F-5C3B61F1E6E5}" srcOrd="0" destOrd="0" presId="urn:microsoft.com/office/officeart/2005/8/layout/radial1"/>
    <dgm:cxn modelId="{F23AACA1-9B59-47A5-BF1F-8B710135BBAF}" type="presOf" srcId="{37723CA0-8519-452C-ACE5-E8FCDFE01D15}" destId="{4579F729-1C7B-4570-876B-658B029D5F02}" srcOrd="1" destOrd="0" presId="urn:microsoft.com/office/officeart/2005/8/layout/radial1"/>
    <dgm:cxn modelId="{B98AB978-6A27-4984-B3B6-0F3DF53234C3}" type="presOf" srcId="{872148D4-9162-4F2A-9C72-21626D462D54}" destId="{2EDF1A2C-34B7-43AF-A344-F1AA98D9E20B}" srcOrd="0" destOrd="0" presId="urn:microsoft.com/office/officeart/2005/8/layout/radial1"/>
    <dgm:cxn modelId="{056061C8-6FF4-4814-8846-9C0C838B1CC6}" type="presOf" srcId="{83735590-504A-44F6-8240-46AE7AE84B45}" destId="{17B738CB-2C9E-4FF7-A088-786337C59828}" srcOrd="0" destOrd="0" presId="urn:microsoft.com/office/officeart/2005/8/layout/radial1"/>
    <dgm:cxn modelId="{53E7EE49-DA70-44F7-BB0D-1F271D331BA8}" type="presOf" srcId="{4C9F3DDB-E8CA-45BA-8C53-0E6F2C788459}" destId="{838F30A0-F4F9-44E9-87E8-3A30E4F5FE52}" srcOrd="0" destOrd="0" presId="urn:microsoft.com/office/officeart/2005/8/layout/radial1"/>
    <dgm:cxn modelId="{8FD0F84D-FC8C-4C30-BFE0-1DCAA53367B4}" type="presOf" srcId="{1B4A04FC-C805-4C29-9609-B4D7CD93ED70}" destId="{87661E59-5C70-48F5-AE5E-6BE54E9DBC58}" srcOrd="1" destOrd="0" presId="urn:microsoft.com/office/officeart/2005/8/layout/radial1"/>
    <dgm:cxn modelId="{042F637A-6073-4726-8E2B-2D8687415CB2}" type="presOf" srcId="{CA77438A-D93B-42BF-A4EE-94EC79C3FA1F}" destId="{0E45A78C-C052-4E17-8C8D-471D6F72DC27}" srcOrd="1" destOrd="0" presId="urn:microsoft.com/office/officeart/2005/8/layout/radial1"/>
    <dgm:cxn modelId="{071C8025-BE06-406E-BA06-34AB4A3CB748}" type="presOf" srcId="{310656AE-D7BC-4774-995D-DF3815EA84C6}" destId="{11DE265E-AFB7-4016-9BBD-1BD120A07F3D}" srcOrd="0" destOrd="0" presId="urn:microsoft.com/office/officeart/2005/8/layout/radial1"/>
    <dgm:cxn modelId="{800E57DE-77AA-4425-8102-CD307698CC54}" srcId="{4C9F3DDB-E8CA-45BA-8C53-0E6F2C788459}" destId="{947FAB25-77D3-42AC-9783-0FC36BA61F39}" srcOrd="2" destOrd="0" parTransId="{37723CA0-8519-452C-ACE5-E8FCDFE01D15}" sibTransId="{B39A5B29-5A25-43D6-9204-50FD40781868}"/>
    <dgm:cxn modelId="{0A3BAAA8-3B46-4ACA-8478-BB3ECF9EF9E1}" srcId="{4C9F3DDB-E8CA-45BA-8C53-0E6F2C788459}" destId="{11AA2D9C-3C5D-4D03-AA98-BE598CAB079A}" srcOrd="1" destOrd="0" parTransId="{1B4A04FC-C805-4C29-9609-B4D7CD93ED70}" sibTransId="{C4CB5F32-B052-4CBE-B3FB-8EA7FF9E38F8}"/>
    <dgm:cxn modelId="{4574006F-DA54-496B-9C9A-8DA128D3F3AC}" type="presParOf" srcId="{2BC010A3-255A-4ACC-B177-1D533BCE941F}" destId="{838F30A0-F4F9-44E9-87E8-3A30E4F5FE52}" srcOrd="0" destOrd="0" presId="urn:microsoft.com/office/officeart/2005/8/layout/radial1"/>
    <dgm:cxn modelId="{30A7AF7E-0D90-41F2-A3AD-36791F582EAA}" type="presParOf" srcId="{2BC010A3-255A-4ACC-B177-1D533BCE941F}" destId="{BAF79DF5-6923-4B65-9C1E-F5B29AD655E6}" srcOrd="1" destOrd="0" presId="urn:microsoft.com/office/officeart/2005/8/layout/radial1"/>
    <dgm:cxn modelId="{C03687C6-FA7A-47CB-8A4C-453EAA644FF0}" type="presParOf" srcId="{BAF79DF5-6923-4B65-9C1E-F5B29AD655E6}" destId="{0E45A78C-C052-4E17-8C8D-471D6F72DC27}" srcOrd="0" destOrd="0" presId="urn:microsoft.com/office/officeart/2005/8/layout/radial1"/>
    <dgm:cxn modelId="{0441D670-AA39-46DC-916D-75C79D20CC53}" type="presParOf" srcId="{2BC010A3-255A-4ACC-B177-1D533BCE941F}" destId="{11DE265E-AFB7-4016-9BBD-1BD120A07F3D}" srcOrd="2" destOrd="0" presId="urn:microsoft.com/office/officeart/2005/8/layout/radial1"/>
    <dgm:cxn modelId="{19C0C463-8E77-4D30-BEA2-3D1035D6FCB6}" type="presParOf" srcId="{2BC010A3-255A-4ACC-B177-1D533BCE941F}" destId="{3F1AED81-1F55-4BB9-878D-91009FDD12E9}" srcOrd="3" destOrd="0" presId="urn:microsoft.com/office/officeart/2005/8/layout/radial1"/>
    <dgm:cxn modelId="{9C27BA90-1C81-4767-B2DC-1C71B8E476D8}" type="presParOf" srcId="{3F1AED81-1F55-4BB9-878D-91009FDD12E9}" destId="{87661E59-5C70-48F5-AE5E-6BE54E9DBC58}" srcOrd="0" destOrd="0" presId="urn:microsoft.com/office/officeart/2005/8/layout/radial1"/>
    <dgm:cxn modelId="{DC8F690C-385A-4639-9DB4-D7A4036E0315}" type="presParOf" srcId="{2BC010A3-255A-4ACC-B177-1D533BCE941F}" destId="{22BE7CDB-4593-4837-856B-E7BF9C38F6B8}" srcOrd="4" destOrd="0" presId="urn:microsoft.com/office/officeart/2005/8/layout/radial1"/>
    <dgm:cxn modelId="{05427DEE-D1F8-4D9A-99DE-786E1B52A42E}" type="presParOf" srcId="{2BC010A3-255A-4ACC-B177-1D533BCE941F}" destId="{628040E7-8B12-4C60-9435-C1A517994123}" srcOrd="5" destOrd="0" presId="urn:microsoft.com/office/officeart/2005/8/layout/radial1"/>
    <dgm:cxn modelId="{5AFD52FC-5F27-479A-9653-8EB6274C342E}" type="presParOf" srcId="{628040E7-8B12-4C60-9435-C1A517994123}" destId="{4579F729-1C7B-4570-876B-658B029D5F02}" srcOrd="0" destOrd="0" presId="urn:microsoft.com/office/officeart/2005/8/layout/radial1"/>
    <dgm:cxn modelId="{D5358380-42AD-4CB9-8851-D4010C5EF6CB}" type="presParOf" srcId="{2BC010A3-255A-4ACC-B177-1D533BCE941F}" destId="{16B044DA-E871-47D4-B97A-BF46F17522DC}" srcOrd="6" destOrd="0" presId="urn:microsoft.com/office/officeart/2005/8/layout/radial1"/>
    <dgm:cxn modelId="{E8CEFBA0-6BF0-4766-991D-28C8C4A1A4DC}" type="presParOf" srcId="{2BC010A3-255A-4ACC-B177-1D533BCE941F}" destId="{E669BD0D-4673-4D0E-A91B-C87AFD822814}" srcOrd="7" destOrd="0" presId="urn:microsoft.com/office/officeart/2005/8/layout/radial1"/>
    <dgm:cxn modelId="{B91939A8-0B67-4F5E-A222-1999F2FC9CD0}" type="presParOf" srcId="{E669BD0D-4673-4D0E-A91B-C87AFD822814}" destId="{3FF701C2-EE22-4D97-8FAD-AFC29F24A1CD}" srcOrd="0" destOrd="0" presId="urn:microsoft.com/office/officeart/2005/8/layout/radial1"/>
    <dgm:cxn modelId="{5765B1D5-FAAD-475D-84B0-DB962780BF50}" type="presParOf" srcId="{2BC010A3-255A-4ACC-B177-1D533BCE941F}" destId="{ED7EFD9E-7A5A-468C-BEDF-EE834608EC70}" srcOrd="8" destOrd="0" presId="urn:microsoft.com/office/officeart/2005/8/layout/radial1"/>
    <dgm:cxn modelId="{57F89B6A-DEBB-4E39-B9D3-9502DAD368B9}" type="presParOf" srcId="{2BC010A3-255A-4ACC-B177-1D533BCE941F}" destId="{17B738CB-2C9E-4FF7-A088-786337C59828}" srcOrd="9" destOrd="0" presId="urn:microsoft.com/office/officeart/2005/8/layout/radial1"/>
    <dgm:cxn modelId="{54A09152-5449-4493-A185-81982EAF59D0}" type="presParOf" srcId="{17B738CB-2C9E-4FF7-A088-786337C59828}" destId="{323D5CA5-990F-4F86-98FF-D799AED56923}" srcOrd="0" destOrd="0" presId="urn:microsoft.com/office/officeart/2005/8/layout/radial1"/>
    <dgm:cxn modelId="{0607C7E3-1EB6-402E-ACE9-9CAB6BAE2891}" type="presParOf" srcId="{2BC010A3-255A-4ACC-B177-1D533BCE941F}" destId="{3DE4E995-B618-4148-A64F-5C3B61F1E6E5}" srcOrd="10" destOrd="0" presId="urn:microsoft.com/office/officeart/2005/8/layout/radial1"/>
    <dgm:cxn modelId="{C5295AC1-5EC2-447C-98A5-F9AB50495F9F}" type="presParOf" srcId="{2BC010A3-255A-4ACC-B177-1D533BCE941F}" destId="{3D2258AF-5FA5-4A31-94EC-A127AC7A674B}" srcOrd="11" destOrd="0" presId="urn:microsoft.com/office/officeart/2005/8/layout/radial1"/>
    <dgm:cxn modelId="{D328D928-879C-4055-A01A-80F710A05F0D}" type="presParOf" srcId="{3D2258AF-5FA5-4A31-94EC-A127AC7A674B}" destId="{63D3F3D7-21E9-4B6A-AD7B-B4A7550615ED}" srcOrd="0" destOrd="0" presId="urn:microsoft.com/office/officeart/2005/8/layout/radial1"/>
    <dgm:cxn modelId="{1015BC49-9E48-4E27-8244-F0D14A806A3F}" type="presParOf" srcId="{2BC010A3-255A-4ACC-B177-1D533BCE941F}" destId="{2EDF1A2C-34B7-43AF-A344-F1AA98D9E20B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8F30A0-F4F9-44E9-87E8-3A30E4F5FE52}">
      <dsp:nvSpPr>
        <dsp:cNvPr id="0" name=""/>
        <dsp:cNvSpPr/>
      </dsp:nvSpPr>
      <dsp:spPr>
        <a:xfrm>
          <a:off x="3243927" y="1774472"/>
          <a:ext cx="2562469" cy="213968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u="none" kern="1200" dirty="0">
            <a:solidFill>
              <a:schemeClr val="lt1"/>
            </a:solidFill>
            <a:effectLst/>
            <a:latin typeface="Tahoma" charset="0"/>
            <a:ea typeface="Tahoma" charset="0"/>
            <a:cs typeface="Tahoma" charset="0"/>
          </a:endParaRPr>
        </a:p>
      </dsp:txBody>
      <dsp:txXfrm>
        <a:off x="3619192" y="2087822"/>
        <a:ext cx="1811939" cy="1512987"/>
      </dsp:txXfrm>
    </dsp:sp>
    <dsp:sp modelId="{BAF79DF5-6923-4B65-9C1E-F5B29AD655E6}">
      <dsp:nvSpPr>
        <dsp:cNvPr id="0" name=""/>
        <dsp:cNvSpPr/>
      </dsp:nvSpPr>
      <dsp:spPr>
        <a:xfrm rot="16200000">
          <a:off x="4432133" y="1665790"/>
          <a:ext cx="186057" cy="31306"/>
        </a:xfrm>
        <a:custGeom>
          <a:avLst/>
          <a:gdLst/>
          <a:ahLst/>
          <a:cxnLst/>
          <a:rect l="0" t="0" r="0" b="0"/>
          <a:pathLst>
            <a:path>
              <a:moveTo>
                <a:pt x="0" y="15653"/>
              </a:moveTo>
              <a:lnTo>
                <a:pt x="186057" y="15653"/>
              </a:lnTo>
            </a:path>
          </a:pathLst>
        </a:custGeom>
        <a:noFill/>
        <a:ln w="25400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4520510" y="1676792"/>
        <a:ext cx="9302" cy="9302"/>
      </dsp:txXfrm>
    </dsp:sp>
    <dsp:sp modelId="{11DE265E-AFB7-4016-9BBD-1BD120A07F3D}">
      <dsp:nvSpPr>
        <dsp:cNvPr id="0" name=""/>
        <dsp:cNvSpPr/>
      </dsp:nvSpPr>
      <dsp:spPr>
        <a:xfrm>
          <a:off x="3054948" y="22266"/>
          <a:ext cx="2940427" cy="156614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solidFill>
              <a:schemeClr val="lt1"/>
            </a:solidFill>
            <a:effectLst/>
            <a:latin typeface="Tahoma" charset="0"/>
            <a:ea typeface="Tahoma" charset="0"/>
            <a:cs typeface="Tahoma" charset="0"/>
          </a:endParaRPr>
        </a:p>
      </dsp:txBody>
      <dsp:txXfrm>
        <a:off x="3485564" y="251623"/>
        <a:ext cx="2079195" cy="1107434"/>
      </dsp:txXfrm>
    </dsp:sp>
    <dsp:sp modelId="{3F1AED81-1F55-4BB9-878D-91009FDD12E9}">
      <dsp:nvSpPr>
        <dsp:cNvPr id="0" name=""/>
        <dsp:cNvSpPr/>
      </dsp:nvSpPr>
      <dsp:spPr>
        <a:xfrm rot="20383236">
          <a:off x="5686719" y="2339326"/>
          <a:ext cx="325507" cy="31306"/>
        </a:xfrm>
        <a:custGeom>
          <a:avLst/>
          <a:gdLst/>
          <a:ahLst/>
          <a:cxnLst/>
          <a:rect l="0" t="0" r="0" b="0"/>
          <a:pathLst>
            <a:path>
              <a:moveTo>
                <a:pt x="0" y="15653"/>
              </a:moveTo>
              <a:lnTo>
                <a:pt x="325507" y="15653"/>
              </a:lnTo>
            </a:path>
          </a:pathLst>
        </a:custGeom>
        <a:noFill/>
        <a:ln w="25400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5841335" y="2346842"/>
        <a:ext cx="16275" cy="16275"/>
      </dsp:txXfrm>
    </dsp:sp>
    <dsp:sp modelId="{22BE7CDB-4593-4837-856B-E7BF9C38F6B8}">
      <dsp:nvSpPr>
        <dsp:cNvPr id="0" name=""/>
        <dsp:cNvSpPr/>
      </dsp:nvSpPr>
      <dsp:spPr>
        <a:xfrm>
          <a:off x="5776185" y="1086935"/>
          <a:ext cx="2771565" cy="1566148"/>
        </a:xfrm>
        <a:prstGeom prst="ellipse">
          <a:avLst/>
        </a:prstGeom>
        <a:solidFill>
          <a:schemeClr val="accent4">
            <a:hueOff val="-892954"/>
            <a:satOff val="5380"/>
            <a:lumOff val="43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solidFill>
              <a:schemeClr val="lt1"/>
            </a:solidFill>
            <a:effectLst/>
            <a:latin typeface="Tahoma" charset="0"/>
            <a:ea typeface="Tahoma" charset="0"/>
            <a:cs typeface="Tahoma" charset="0"/>
          </a:endParaRPr>
        </a:p>
      </dsp:txBody>
      <dsp:txXfrm>
        <a:off x="6182071" y="1316292"/>
        <a:ext cx="1959793" cy="1107434"/>
      </dsp:txXfrm>
    </dsp:sp>
    <dsp:sp modelId="{628040E7-8B12-4C60-9435-C1A517994123}">
      <dsp:nvSpPr>
        <dsp:cNvPr id="0" name=""/>
        <dsp:cNvSpPr/>
      </dsp:nvSpPr>
      <dsp:spPr>
        <a:xfrm rot="1490310">
          <a:off x="5623100" y="3450160"/>
          <a:ext cx="489471" cy="31306"/>
        </a:xfrm>
        <a:custGeom>
          <a:avLst/>
          <a:gdLst/>
          <a:ahLst/>
          <a:cxnLst/>
          <a:rect l="0" t="0" r="0" b="0"/>
          <a:pathLst>
            <a:path>
              <a:moveTo>
                <a:pt x="0" y="15653"/>
              </a:moveTo>
              <a:lnTo>
                <a:pt x="489471" y="15653"/>
              </a:lnTo>
            </a:path>
          </a:pathLst>
        </a:custGeom>
        <a:noFill/>
        <a:ln w="25400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5855599" y="3453577"/>
        <a:ext cx="24473" cy="24473"/>
      </dsp:txXfrm>
    </dsp:sp>
    <dsp:sp modelId="{16B044DA-E871-47D4-B97A-BF46F17522DC}">
      <dsp:nvSpPr>
        <dsp:cNvPr id="0" name=""/>
        <dsp:cNvSpPr/>
      </dsp:nvSpPr>
      <dsp:spPr>
        <a:xfrm>
          <a:off x="5776180" y="3281765"/>
          <a:ext cx="2771565" cy="1566148"/>
        </a:xfrm>
        <a:prstGeom prst="ellipse">
          <a:avLst/>
        </a:prstGeom>
        <a:solidFill>
          <a:schemeClr val="accent4">
            <a:hueOff val="-1785908"/>
            <a:satOff val="10760"/>
            <a:lumOff val="86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solidFill>
              <a:schemeClr val="lt1"/>
            </a:solidFill>
            <a:effectLst/>
            <a:latin typeface="Tahoma" charset="0"/>
            <a:ea typeface="Tahoma" charset="0"/>
            <a:cs typeface="Tahoma" charset="0"/>
          </a:endParaRPr>
        </a:p>
      </dsp:txBody>
      <dsp:txXfrm>
        <a:off x="6182066" y="3511122"/>
        <a:ext cx="1959793" cy="1107434"/>
      </dsp:txXfrm>
    </dsp:sp>
    <dsp:sp modelId="{E669BD0D-4673-4D0E-A91B-C87AFD822814}">
      <dsp:nvSpPr>
        <dsp:cNvPr id="0" name=""/>
        <dsp:cNvSpPr/>
      </dsp:nvSpPr>
      <dsp:spPr>
        <a:xfrm rot="5535837">
          <a:off x="4374124" y="4002475"/>
          <a:ext cx="209264" cy="31306"/>
        </a:xfrm>
        <a:custGeom>
          <a:avLst/>
          <a:gdLst/>
          <a:ahLst/>
          <a:cxnLst/>
          <a:rect l="0" t="0" r="0" b="0"/>
          <a:pathLst>
            <a:path>
              <a:moveTo>
                <a:pt x="0" y="15653"/>
              </a:moveTo>
              <a:lnTo>
                <a:pt x="209264" y="15653"/>
              </a:lnTo>
            </a:path>
          </a:pathLst>
        </a:custGeom>
        <a:noFill/>
        <a:ln w="25400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 rot="10800000">
        <a:off x="4473525" y="4012896"/>
        <a:ext cx="10463" cy="10463"/>
      </dsp:txXfrm>
    </dsp:sp>
    <dsp:sp modelId="{ED7EFD9E-7A5A-468C-BEDF-EE834608EC70}">
      <dsp:nvSpPr>
        <dsp:cNvPr id="0" name=""/>
        <dsp:cNvSpPr/>
      </dsp:nvSpPr>
      <dsp:spPr>
        <a:xfrm>
          <a:off x="3057890" y="4122483"/>
          <a:ext cx="2771565" cy="1566148"/>
        </a:xfrm>
        <a:prstGeom prst="ellipse">
          <a:avLst/>
        </a:prstGeom>
        <a:solidFill>
          <a:schemeClr val="accent4">
            <a:hueOff val="-2678862"/>
            <a:satOff val="16139"/>
            <a:lumOff val="129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lt1"/>
              </a:solidFill>
              <a:effectLst/>
              <a:latin typeface="Tahoma" charset="0"/>
              <a:ea typeface="Tahoma" charset="0"/>
              <a:cs typeface="Tahoma" charset="0"/>
            </a:rPr>
            <a:t>Разработан порядок взаимодействия заказчиков по 223-ФЗ с министерством при централизации закупок  </a:t>
          </a:r>
          <a:endParaRPr lang="ru-RU" sz="1600" kern="1200" dirty="0">
            <a:solidFill>
              <a:schemeClr val="lt1"/>
            </a:solidFill>
            <a:effectLst/>
            <a:latin typeface="Tahoma" charset="0"/>
            <a:ea typeface="Tahoma" charset="0"/>
            <a:cs typeface="Tahoma" charset="0"/>
          </a:endParaRPr>
        </a:p>
      </dsp:txBody>
      <dsp:txXfrm>
        <a:off x="3463776" y="4351840"/>
        <a:ext cx="1959793" cy="1107434"/>
      </dsp:txXfrm>
    </dsp:sp>
    <dsp:sp modelId="{17B738CB-2C9E-4FF7-A088-786337C59828}">
      <dsp:nvSpPr>
        <dsp:cNvPr id="0" name=""/>
        <dsp:cNvSpPr/>
      </dsp:nvSpPr>
      <dsp:spPr>
        <a:xfrm rot="9491670">
          <a:off x="2954599" y="3370897"/>
          <a:ext cx="430512" cy="31306"/>
        </a:xfrm>
        <a:custGeom>
          <a:avLst/>
          <a:gdLst/>
          <a:ahLst/>
          <a:cxnLst/>
          <a:rect l="0" t="0" r="0" b="0"/>
          <a:pathLst>
            <a:path>
              <a:moveTo>
                <a:pt x="0" y="15653"/>
              </a:moveTo>
              <a:lnTo>
                <a:pt x="430512" y="15653"/>
              </a:lnTo>
            </a:path>
          </a:pathLst>
        </a:custGeom>
        <a:noFill/>
        <a:ln w="25400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 rot="10800000">
        <a:off x="3159092" y="3375788"/>
        <a:ext cx="21525" cy="21525"/>
      </dsp:txXfrm>
    </dsp:sp>
    <dsp:sp modelId="{3DE4E995-B618-4148-A64F-5C3B61F1E6E5}">
      <dsp:nvSpPr>
        <dsp:cNvPr id="0" name=""/>
        <dsp:cNvSpPr/>
      </dsp:nvSpPr>
      <dsp:spPr>
        <a:xfrm>
          <a:off x="453178" y="3135935"/>
          <a:ext cx="2771612" cy="1566148"/>
        </a:xfrm>
        <a:prstGeom prst="ellipse">
          <a:avLst/>
        </a:prstGeom>
        <a:solidFill>
          <a:schemeClr val="accent4">
            <a:hueOff val="-3571816"/>
            <a:satOff val="21519"/>
            <a:lumOff val="172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lt1"/>
              </a:solidFill>
              <a:effectLst/>
              <a:latin typeface="Tahoma" charset="0"/>
              <a:ea typeface="Tahoma" charset="0"/>
              <a:cs typeface="Tahoma" charset="0"/>
            </a:rPr>
            <a:t>В РИС создан модуль автоматизации закупок по 223-ФЗ</a:t>
          </a:r>
          <a:endParaRPr lang="ru-RU" sz="1600" kern="1200" dirty="0">
            <a:solidFill>
              <a:schemeClr val="lt1"/>
            </a:solidFill>
            <a:effectLst/>
            <a:latin typeface="Tahoma" charset="0"/>
            <a:ea typeface="Tahoma" charset="0"/>
            <a:cs typeface="Tahoma" charset="0"/>
          </a:endParaRPr>
        </a:p>
      </dsp:txBody>
      <dsp:txXfrm>
        <a:off x="859071" y="3365292"/>
        <a:ext cx="1959826" cy="1107434"/>
      </dsp:txXfrm>
    </dsp:sp>
    <dsp:sp modelId="{3D2258AF-5FA5-4A31-94EC-A127AC7A674B}">
      <dsp:nvSpPr>
        <dsp:cNvPr id="0" name=""/>
        <dsp:cNvSpPr/>
      </dsp:nvSpPr>
      <dsp:spPr>
        <a:xfrm rot="11936448">
          <a:off x="2968229" y="2359950"/>
          <a:ext cx="382223" cy="31306"/>
        </a:xfrm>
        <a:custGeom>
          <a:avLst/>
          <a:gdLst/>
          <a:ahLst/>
          <a:cxnLst/>
          <a:rect l="0" t="0" r="0" b="0"/>
          <a:pathLst>
            <a:path>
              <a:moveTo>
                <a:pt x="0" y="15653"/>
              </a:moveTo>
              <a:lnTo>
                <a:pt x="382223" y="15653"/>
              </a:lnTo>
            </a:path>
          </a:pathLst>
        </a:custGeom>
        <a:noFill/>
        <a:ln w="25400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 rot="10800000">
        <a:off x="3149785" y="2366048"/>
        <a:ext cx="19111" cy="19111"/>
      </dsp:txXfrm>
    </dsp:sp>
    <dsp:sp modelId="{2EDF1A2C-34B7-43AF-A344-F1AA98D9E20B}">
      <dsp:nvSpPr>
        <dsp:cNvPr id="0" name=""/>
        <dsp:cNvSpPr/>
      </dsp:nvSpPr>
      <dsp:spPr>
        <a:xfrm>
          <a:off x="334772" y="1114396"/>
          <a:ext cx="2862590" cy="1566148"/>
        </a:xfrm>
        <a:prstGeom prst="ellipse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lt1"/>
              </a:solidFill>
              <a:effectLst/>
              <a:latin typeface="Tahoma" charset="0"/>
              <a:ea typeface="Tahoma" charset="0"/>
              <a:cs typeface="Tahoma" charset="0"/>
            </a:rPr>
            <a:t>Разработаны и утверждены типовые положения о закупке</a:t>
          </a:r>
          <a:endParaRPr lang="ru-RU" sz="1600" kern="1200" dirty="0">
            <a:solidFill>
              <a:schemeClr val="lt1"/>
            </a:solidFill>
            <a:effectLst/>
            <a:latin typeface="Tahoma" charset="0"/>
            <a:ea typeface="Tahoma" charset="0"/>
            <a:cs typeface="Tahoma" charset="0"/>
          </a:endParaRPr>
        </a:p>
      </dsp:txBody>
      <dsp:txXfrm>
        <a:off x="753989" y="1343753"/>
        <a:ext cx="2024156" cy="11074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2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411"/>
          </a:xfrm>
          <a:prstGeom prst="rect">
            <a:avLst/>
          </a:prstGeom>
        </p:spPr>
        <p:txBody>
          <a:bodyPr lIns="91531" tIns="45766" rIns="91531" bIns="45766"/>
          <a:lstStyle/>
          <a:p>
            <a:endParaRPr lang="en-US" smtClean="0"/>
          </a:p>
        </p:txBody>
      </p:sp>
      <p:sp>
        <p:nvSpPr>
          <p:cNvPr id="24" name="Rectangle 24"/>
          <p:cNvSpPr>
            <a:spLocks noGrp="1"/>
          </p:cNvSpPr>
          <p:nvPr>
            <p:ph type="dt" sz="quarter" idx="1"/>
          </p:nvPr>
        </p:nvSpPr>
        <p:spPr>
          <a:xfrm>
            <a:off x="3850443" y="1"/>
            <a:ext cx="2945659" cy="496411"/>
          </a:xfrm>
          <a:prstGeom prst="rect">
            <a:avLst/>
          </a:prstGeom>
        </p:spPr>
        <p:txBody>
          <a:bodyPr lIns="91531" tIns="45766" rIns="91531" bIns="45766"/>
          <a:lstStyle/>
          <a:p>
            <a:fld id="{A849C5AD-4428-4E9C-9C84-11B72C9365FB}" type="datetimeFigureOut">
              <a:rPr lang="en-US" smtClean="0"/>
              <a:pPr/>
              <a:t>6/13/2017</a:t>
            </a:fld>
            <a:endParaRPr lang="en-US" smtClean="0"/>
          </a:p>
        </p:txBody>
      </p:sp>
      <p:sp>
        <p:nvSpPr>
          <p:cNvPr id="30" name="Rectangle 30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lIns="91531" tIns="45766" rIns="91531" bIns="45766"/>
          <a:lstStyle/>
          <a:p>
            <a:endParaRPr lang="en-US" smtClean="0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lIns="91531" tIns="45766" rIns="91531" bIns="45766"/>
          <a:lstStyle/>
          <a:p>
            <a:fld id="{8C596567-A38F-4CEF-B37F-9B9D120D62CE}" type="slidenum">
              <a:rPr lang="en-US" smtClean="0"/>
              <a:pPr/>
              <a:t>‹#›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9527957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4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411"/>
          </a:xfrm>
          <a:prstGeom prst="rect">
            <a:avLst/>
          </a:prstGeom>
        </p:spPr>
        <p:txBody>
          <a:bodyPr lIns="91531" tIns="45766" rIns="91531" bIns="45766"/>
          <a:lstStyle/>
          <a:p>
            <a:endParaRPr lang="en-US" smtClean="0"/>
          </a:p>
        </p:txBody>
      </p:sp>
      <p:sp>
        <p:nvSpPr>
          <p:cNvPr id="15" name="Rectangle 15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6411"/>
          </a:xfrm>
          <a:prstGeom prst="rect">
            <a:avLst/>
          </a:prstGeom>
        </p:spPr>
        <p:txBody>
          <a:bodyPr lIns="91531" tIns="45766" rIns="91531" bIns="45766"/>
          <a:lstStyle/>
          <a:p>
            <a:fld id="{D7547E60-4BE7-4E4E-9AAA-5EE35AEC995C}" type="datetimeFigureOut">
              <a:rPr lang="en-US" smtClean="0"/>
              <a:pPr/>
              <a:t>6/13/2017</a:t>
            </a:fld>
            <a:endParaRPr lang="en-US" smtClean="0"/>
          </a:p>
        </p:txBody>
      </p:sp>
      <p:sp>
        <p:nvSpPr>
          <p:cNvPr id="23" name="Rectangle 2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lIns="91531" tIns="45766" rIns="91531" bIns="45766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lIns="91531" tIns="45766" rIns="91531" bIns="45766"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lIns="91531" tIns="45766" rIns="91531" bIns="45766"/>
          <a:lstStyle/>
          <a:p>
            <a:endParaRPr lang="en-US" smtClean="0"/>
          </a:p>
        </p:txBody>
      </p:sp>
      <p:sp>
        <p:nvSpPr>
          <p:cNvPr id="28" name="Rectangle 28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lIns="91531" tIns="45766" rIns="91531" bIns="45766"/>
          <a:lstStyle/>
          <a:p>
            <a:fld id="{CA077768-21C8-4125-A345-258E48D2EED0}" type="slidenum">
              <a:rPr lang="en-US" smtClean="0"/>
              <a:pPr/>
              <a:t>‹#›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7123677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904094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531982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591372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591372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191235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43003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32619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59137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647135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929494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662243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66224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662243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60188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EE82D-C039-4718-8B44-D6428BF7D854}" type="datetime1">
              <a:rPr lang="en-US" smtClean="0"/>
              <a:t>6/13/2017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F5F0A-EF37-46FA-B68A-44A247BD6ADE}" type="datetime1">
              <a:rPr lang="en-US" smtClean="0"/>
              <a:t>6/13/2017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4910E-C947-400C-85DE-E5653DCF1E86}" type="datetime1">
              <a:rPr lang="en-US" smtClean="0"/>
              <a:t>6/13/2017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0DC8-C4AF-4F5E-82E6-00B9CEEE7840}" type="datetime1">
              <a:rPr lang="en-US" smtClean="0"/>
              <a:t>6/13/2017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текст в 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11E80-D889-4B5A-97F6-AD41C3AC259B}" type="datetime1">
              <a:rPr lang="en-US" smtClean="0"/>
              <a:t>6/13/2017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C18BB-C546-4508-92F4-A94876207F18}" type="datetime1">
              <a:rPr lang="en-US" smtClean="0"/>
              <a:t>6/13/2017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8BE4B-1B53-48C2-9E9E-5B7B25AC8957}" type="datetime1">
              <a:rPr lang="en-US" smtClean="0"/>
              <a:t>6/13/2017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D2EBF79D-E560-4264-AE30-63BA68D46B1C}" type="datetime1">
              <a:rPr lang="en-US" smtClean="0"/>
              <a:t>6/13/2017</a:t>
            </a:fld>
            <a:endParaRPr lang="en-US" sz="1000" dirty="0" smtClean="0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pPr algn="ctr"/>
            <a:endParaRPr lang="en-US" sz="1000" smtClean="0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ftr="0" dt="0"/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7.gif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gif"/><Relationship Id="rId4" Type="http://schemas.openxmlformats.org/officeDocument/2006/relationships/image" Target="../media/image1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10.jpe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5" Type="http://schemas.openxmlformats.org/officeDocument/2006/relationships/image" Target="../media/image7.gif"/><Relationship Id="rId10" Type="http://schemas.microsoft.com/office/2007/relationships/diagramDrawing" Target="../diagrams/drawing1.xml"/><Relationship Id="rId4" Type="http://schemas.microsoft.com/office/2007/relationships/hdphoto" Target="../media/hdphoto1.wdp"/><Relationship Id="rId9" Type="http://schemas.openxmlformats.org/officeDocument/2006/relationships/diagramColors" Target="../diagrams/colors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43808" y="916620"/>
            <a:ext cx="4338692" cy="107823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endParaRPr lang="ru-RU" sz="1100" dirty="0">
              <a:effectLst/>
              <a:ea typeface="Calibri"/>
              <a:cs typeface="Times New Roman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2118620" y="280927"/>
            <a:ext cx="6701852" cy="1491889"/>
            <a:chOff x="2118620" y="280927"/>
            <a:chExt cx="6701852" cy="1491889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2118620" y="391176"/>
              <a:ext cx="5333700" cy="136652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Министерство </a:t>
              </a:r>
              <a:endParaRPr lang="ru-RU" sz="1100" b="1" cap="all" dirty="0">
                <a:solidFill>
                  <a:srgbClr val="216BBD"/>
                </a:solidFill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 smtClean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по </a:t>
              </a: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регулированию </a:t>
              </a:r>
              <a:endParaRPr lang="ru-RU" sz="1800" b="1" cap="all" dirty="0" smtClean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 smtClean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контрактной </a:t>
              </a: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системы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в сфере закупок Иркутской области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</p:txBody>
        </p:sp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7428" y="280927"/>
              <a:ext cx="1363044" cy="1491889"/>
            </a:xfrm>
            <a:prstGeom prst="rect">
              <a:avLst/>
            </a:prstGeom>
          </p:spPr>
        </p:pic>
      </p:grpSp>
      <p:sp>
        <p:nvSpPr>
          <p:cNvPr id="18" name="Подзаголовок 17"/>
          <p:cNvSpPr>
            <a:spLocks noGrp="1"/>
          </p:cNvSpPr>
          <p:nvPr>
            <p:ph type="subTitle" idx="1"/>
          </p:nvPr>
        </p:nvSpPr>
        <p:spPr>
          <a:xfrm>
            <a:off x="755576" y="2492896"/>
            <a:ext cx="8357914" cy="2366871"/>
          </a:xfrm>
        </p:spPr>
        <p:txBody>
          <a:bodyPr anchor="ctr">
            <a:normAutofit fontScale="70000" lnSpcReduction="20000"/>
          </a:bodyPr>
          <a:lstStyle/>
          <a:p>
            <a:pPr lvl="0" algn="ctr">
              <a:lnSpc>
                <a:spcPct val="130000"/>
              </a:lnSpc>
            </a:pPr>
            <a:r>
              <a:rPr lang="ru-RU" sz="35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Централизация </a:t>
            </a:r>
            <a:r>
              <a:rPr lang="ru-RU" sz="35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закупок, осуществляемых отдельными видами юридических лиц Иркутской </a:t>
            </a:r>
            <a:r>
              <a:rPr lang="ru-RU" sz="35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в </a:t>
            </a:r>
            <a:r>
              <a:rPr lang="ru-RU" sz="35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требования Федерального </a:t>
            </a:r>
            <a:r>
              <a:rPr lang="ru-RU" sz="35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закона</a:t>
            </a:r>
          </a:p>
          <a:p>
            <a:pPr lvl="0" algn="ctr">
              <a:lnSpc>
                <a:spcPct val="130000"/>
              </a:lnSpc>
            </a:pPr>
            <a:r>
              <a:rPr lang="ru-RU" sz="35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35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 2011 года № 223-ФЗ «О закупках товаров, работ, услуг отдельными видами юридических лиц»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>
          <a:xfrm>
            <a:off x="6977955" y="6381328"/>
            <a:ext cx="2133600" cy="476250"/>
          </a:xfrm>
        </p:spPr>
        <p:txBody>
          <a:bodyPr anchor="b" anchorCtr="0"/>
          <a:lstStyle/>
          <a:p>
            <a:pPr algn="r"/>
            <a:fld id="{D4C49B74-5DB2-4B03-B1D2-7F6A3C51C318}" type="slidenum">
              <a:rPr lang="en-US" smtClean="0"/>
              <a:pPr algn="r"/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4741416" y="224307"/>
            <a:ext cx="4223072" cy="771808"/>
            <a:chOff x="2385869" y="280927"/>
            <a:chExt cx="6320968" cy="1491889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385869" y="406287"/>
              <a:ext cx="5333700" cy="1366529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Министерство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по регулированию </a:t>
              </a:r>
              <a:endParaRPr lang="ru-RU" sz="1800" b="1" cap="all" dirty="0" smtClean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 smtClean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контрактной </a:t>
              </a: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системы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в сфере закупок Иркутской области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</p:txBody>
        </p:sp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4565" y="280927"/>
              <a:ext cx="1022272" cy="1491889"/>
            </a:xfrm>
            <a:prstGeom prst="rect">
              <a:avLst/>
            </a:prstGeom>
          </p:spPr>
        </p:pic>
      </p:grpSp>
      <p:sp>
        <p:nvSpPr>
          <p:cNvPr id="28" name="TextBox 27"/>
          <p:cNvSpPr txBox="1"/>
          <p:nvPr/>
        </p:nvSpPr>
        <p:spPr>
          <a:xfrm>
            <a:off x="100732" y="72785"/>
            <a:ext cx="6055444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 cap="all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800" dirty="0"/>
              <a:t>Заказчики по Федеральному </a:t>
            </a:r>
            <a:r>
              <a:rPr lang="ru-RU" sz="1800" dirty="0" smtClean="0"/>
              <a:t>закону № 223-ФЗ, учредителями которых является </a:t>
            </a:r>
          </a:p>
          <a:p>
            <a:r>
              <a:rPr lang="ru-RU" sz="1800" dirty="0" smtClean="0"/>
              <a:t>Иркутская область</a:t>
            </a:r>
            <a:endParaRPr lang="ru-RU" sz="1800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683568" y="4149080"/>
            <a:ext cx="3258591" cy="648072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2000"/>
            </a:schemeClr>
          </a:solidFill>
          <a:ln w="19050">
            <a:solidFill>
              <a:schemeClr val="accent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Государственные  унитарные предприятия*</a:t>
            </a:r>
            <a:endParaRPr lang="ru-RU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34591" y="1124744"/>
            <a:ext cx="3573313" cy="1152128"/>
          </a:xfrm>
          <a:prstGeom prst="roundRect">
            <a:avLst/>
          </a:prstGeom>
          <a:solidFill>
            <a:schemeClr val="accent3">
              <a:lumMod val="60000"/>
              <a:lumOff val="40000"/>
              <a:alpha val="72000"/>
            </a:schemeClr>
          </a:solidFill>
          <a:ln w="19050">
            <a:solidFill>
              <a:schemeClr val="accent3">
                <a:lumMod val="75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Х</a:t>
            </a:r>
            <a:r>
              <a:rPr lang="ru-RU" dirty="0" smtClean="0">
                <a:solidFill>
                  <a:srgbClr val="002060"/>
                </a:solidFill>
              </a:rPr>
              <a:t>озяйственные общества, </a:t>
            </a:r>
            <a:r>
              <a:rPr lang="ru-RU" dirty="0">
                <a:solidFill>
                  <a:srgbClr val="002060"/>
                </a:solidFill>
              </a:rPr>
              <a:t>в уставном капитале которых доля участия </a:t>
            </a:r>
            <a:r>
              <a:rPr lang="ru-RU" dirty="0" smtClean="0">
                <a:solidFill>
                  <a:srgbClr val="002060"/>
                </a:solidFill>
              </a:rPr>
              <a:t>Иркутской области превышает 50 %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07504" y="3257651"/>
            <a:ext cx="3600400" cy="720080"/>
          </a:xfrm>
          <a:prstGeom prst="roundRect">
            <a:avLst/>
          </a:prstGeom>
          <a:solidFill>
            <a:schemeClr val="accent3">
              <a:lumMod val="60000"/>
              <a:lumOff val="40000"/>
              <a:alpha val="72000"/>
            </a:schemeClr>
          </a:solidFill>
          <a:ln w="19050">
            <a:solidFill>
              <a:schemeClr val="accent3">
                <a:lumMod val="7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Бюджетные учреждения*</a:t>
            </a:r>
            <a:endParaRPr lang="ru-RU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79512" y="5085184"/>
            <a:ext cx="3762647" cy="1660401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2000"/>
            </a:schemeClr>
          </a:solidFill>
          <a:ln w="19050"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285750" algn="just">
              <a:buFont typeface="Corbel" panose="020B0503020204020204" pitchFamily="34" charset="0"/>
              <a:buChar char="*"/>
            </a:pPr>
            <a:r>
              <a:rPr lang="ru-RU" sz="1400" dirty="0" smtClean="0">
                <a:solidFill>
                  <a:srgbClr val="002060"/>
                </a:solidFill>
              </a:rPr>
              <a:t>в </a:t>
            </a:r>
            <a:r>
              <a:rPr lang="ru-RU" sz="1400" dirty="0">
                <a:solidFill>
                  <a:srgbClr val="002060"/>
                </a:solidFill>
              </a:rPr>
              <a:t>качестве исполнителя по </a:t>
            </a:r>
            <a:r>
              <a:rPr lang="ru-RU" sz="1400" dirty="0" smtClean="0">
                <a:solidFill>
                  <a:srgbClr val="002060"/>
                </a:solidFill>
              </a:rPr>
              <a:t>контракту;</a:t>
            </a:r>
            <a:endParaRPr lang="ru-RU" sz="1400" dirty="0">
              <a:solidFill>
                <a:srgbClr val="002060"/>
              </a:solidFill>
            </a:endParaRPr>
          </a:p>
          <a:p>
            <a:pPr indent="-285750" algn="just">
              <a:buFont typeface="Corbel" panose="020B0503020204020204" pitchFamily="34" charset="0"/>
              <a:buChar char="*"/>
            </a:pPr>
            <a:r>
              <a:rPr lang="ru-RU" sz="1400" dirty="0" smtClean="0">
                <a:solidFill>
                  <a:srgbClr val="002060"/>
                </a:solidFill>
              </a:rPr>
              <a:t>за </a:t>
            </a:r>
            <a:r>
              <a:rPr lang="ru-RU" sz="1400" dirty="0">
                <a:solidFill>
                  <a:srgbClr val="002060"/>
                </a:solidFill>
              </a:rPr>
              <a:t>счет средств, полученных при осуществлении </a:t>
            </a:r>
            <a:r>
              <a:rPr lang="ru-RU" sz="1400" dirty="0" smtClean="0">
                <a:solidFill>
                  <a:srgbClr val="002060"/>
                </a:solidFill>
              </a:rPr>
              <a:t>ими </a:t>
            </a:r>
            <a:r>
              <a:rPr lang="ru-RU" sz="1400" dirty="0">
                <a:solidFill>
                  <a:srgbClr val="002060"/>
                </a:solidFill>
              </a:rPr>
              <a:t>иной приносящей доход деятельности от физических лиц, юридических лиц, </a:t>
            </a:r>
            <a:r>
              <a:rPr lang="ru-RU" sz="1400" dirty="0" smtClean="0">
                <a:solidFill>
                  <a:srgbClr val="002060"/>
                </a:solidFill>
              </a:rPr>
              <a:t>(</a:t>
            </a:r>
            <a:r>
              <a:rPr lang="ru-RU" sz="1400" dirty="0">
                <a:solidFill>
                  <a:srgbClr val="002060"/>
                </a:solidFill>
              </a:rPr>
              <a:t>за исключением средств, полученных </a:t>
            </a:r>
            <a:r>
              <a:rPr lang="ru-RU" sz="1400" dirty="0" smtClean="0">
                <a:solidFill>
                  <a:srgbClr val="002060"/>
                </a:solidFill>
              </a:rPr>
              <a:t>по ОМС</a:t>
            </a:r>
            <a:r>
              <a:rPr lang="ru-RU" sz="1400" dirty="0">
                <a:solidFill>
                  <a:srgbClr val="002060"/>
                </a:solidFill>
              </a:rPr>
              <a:t>) - (для БУ</a:t>
            </a:r>
            <a:r>
              <a:rPr lang="ru-RU" sz="1400" dirty="0" smtClean="0">
                <a:solidFill>
                  <a:srgbClr val="002060"/>
                </a:solidFill>
              </a:rPr>
              <a:t>).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251520" y="4149080"/>
            <a:ext cx="292286" cy="900100"/>
          </a:xfrm>
          <a:prstGeom prst="downArrow">
            <a:avLst/>
          </a:prstGeom>
          <a:solidFill>
            <a:schemeClr val="accent1">
              <a:tint val="100000"/>
              <a:shade val="100000"/>
              <a:satMod val="100000"/>
              <a:alpha val="86000"/>
            </a:schemeClr>
          </a:solidFill>
          <a:ln>
            <a:solidFill>
              <a:schemeClr val="accent1">
                <a:shade val="50000"/>
                <a:alpha val="6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>
            <a:off x="4924616" y="996115"/>
            <a:ext cx="0" cy="437709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Скругленный прямоугольник 52"/>
          <p:cNvSpPr/>
          <p:nvPr/>
        </p:nvSpPr>
        <p:spPr>
          <a:xfrm>
            <a:off x="827584" y="2464321"/>
            <a:ext cx="3114575" cy="627888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2000"/>
            </a:schemeClr>
          </a:solidFill>
          <a:ln w="19050">
            <a:solidFill>
              <a:schemeClr val="accent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Автономные учреждения</a:t>
            </a:r>
            <a:endParaRPr lang="ru-RU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>
            <a:off x="4283968" y="5049180"/>
            <a:ext cx="4184887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924616" y="5089123"/>
            <a:ext cx="4111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u="sng" dirty="0" smtClean="0">
                <a:solidFill>
                  <a:srgbClr val="002060"/>
                </a:solidFill>
              </a:rPr>
              <a:t>Объем закупок по 223-ФЗ</a:t>
            </a:r>
            <a:endParaRPr lang="ru-RU" sz="2000" b="1" i="1" u="sng" dirty="0">
              <a:solidFill>
                <a:srgbClr val="00206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973020" y="6391994"/>
            <a:ext cx="2133600" cy="476250"/>
          </a:xfrm>
        </p:spPr>
        <p:txBody>
          <a:bodyPr anchor="b" anchorCtr="0"/>
          <a:lstStyle/>
          <a:p>
            <a:pPr algn="r"/>
            <a:fld id="{D4C49B74-5DB2-4B03-B1D2-7F6A3C51C318}" type="slidenum">
              <a:rPr lang="en-US" smtClean="0"/>
              <a:pPr algn="r"/>
              <a:t>10</a:t>
            </a:fld>
            <a:endParaRPr lang="en-US" dirty="0"/>
          </a:p>
        </p:txBody>
      </p:sp>
      <p:sp>
        <p:nvSpPr>
          <p:cNvPr id="42" name="TextBox 33"/>
          <p:cNvSpPr txBox="1"/>
          <p:nvPr/>
        </p:nvSpPr>
        <p:spPr>
          <a:xfrm>
            <a:off x="6113065" y="5653774"/>
            <a:ext cx="2456695" cy="523220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i="1" dirty="0" smtClean="0">
                <a:solidFill>
                  <a:srgbClr val="002060"/>
                </a:solidFill>
              </a:rPr>
              <a:t>14 млрд. руб.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2" name="Вертикальный свиток 11"/>
          <p:cNvSpPr/>
          <p:nvPr/>
        </p:nvSpPr>
        <p:spPr>
          <a:xfrm>
            <a:off x="5489557" y="1124744"/>
            <a:ext cx="3330915" cy="3672408"/>
          </a:xfrm>
          <a:prstGeom prst="vertic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Создаются и действуют в целях реализации публичных полномочий госорганов</a:t>
            </a:r>
          </a:p>
          <a:p>
            <a:pPr algn="ctr">
              <a:spcAft>
                <a:spcPts val="600"/>
              </a:spcAft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Формируют доходную часть бюджета региона</a:t>
            </a:r>
          </a:p>
          <a:p>
            <a:pPr algn="ctr">
              <a:spcAft>
                <a:spcPts val="600"/>
              </a:spcAft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Оказывают услуги населению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5076056" y="1340768"/>
            <a:ext cx="432048" cy="3447712"/>
          </a:xfrm>
          <a:prstGeom prst="rightArrow">
            <a:avLst>
              <a:gd name="adj1" fmla="val 83705"/>
              <a:gd name="adj2" fmla="val 4779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трелка вниз 45"/>
          <p:cNvSpPr/>
          <p:nvPr/>
        </p:nvSpPr>
        <p:spPr>
          <a:xfrm>
            <a:off x="1115616" y="4885996"/>
            <a:ext cx="216024" cy="126014"/>
          </a:xfrm>
          <a:prstGeom prst="downArrow">
            <a:avLst/>
          </a:prstGeom>
          <a:solidFill>
            <a:schemeClr val="accent1">
              <a:tint val="100000"/>
              <a:shade val="100000"/>
              <a:satMod val="100000"/>
              <a:alpha val="86000"/>
            </a:schemeClr>
          </a:solidFill>
          <a:ln>
            <a:solidFill>
              <a:schemeClr val="accent1">
                <a:shade val="50000"/>
                <a:alpha val="6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067943" y="1124744"/>
            <a:ext cx="797241" cy="1152128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2000"/>
            </a:schemeClr>
          </a:solidFill>
          <a:ln w="19050">
            <a:solidFill>
              <a:schemeClr val="accent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13</a:t>
            </a:r>
            <a:endParaRPr lang="ru-RU" sz="1200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067944" y="4154799"/>
            <a:ext cx="798450" cy="636634"/>
          </a:xfrm>
          <a:prstGeom prst="roundRect">
            <a:avLst/>
          </a:prstGeom>
          <a:solidFill>
            <a:schemeClr val="accent3">
              <a:lumMod val="60000"/>
              <a:lumOff val="40000"/>
              <a:alpha val="72000"/>
            </a:schemeClr>
          </a:solidFill>
          <a:ln w="19050">
            <a:solidFill>
              <a:schemeClr val="accent3">
                <a:lumMod val="75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4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069399" y="2464321"/>
            <a:ext cx="795785" cy="627888"/>
          </a:xfrm>
          <a:prstGeom prst="roundRect">
            <a:avLst/>
          </a:prstGeom>
          <a:solidFill>
            <a:schemeClr val="accent3">
              <a:lumMod val="60000"/>
              <a:lumOff val="40000"/>
              <a:alpha val="72000"/>
            </a:schemeClr>
          </a:solidFill>
          <a:ln w="19050">
            <a:solidFill>
              <a:schemeClr val="accent3">
                <a:lumMod val="75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131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67943" y="3257652"/>
            <a:ext cx="798451" cy="720079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2000"/>
            </a:schemeClr>
          </a:solidFill>
          <a:ln w="19050">
            <a:solidFill>
              <a:schemeClr val="accent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97</a:t>
            </a:r>
            <a:endParaRPr lang="ru-RU" sz="1200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067943" y="5517232"/>
            <a:ext cx="1546656" cy="1008120"/>
          </a:xfrm>
          <a:prstGeom prst="roundRect">
            <a:avLst/>
          </a:prstGeom>
          <a:solidFill>
            <a:schemeClr val="accent3">
              <a:lumMod val="60000"/>
              <a:lumOff val="40000"/>
              <a:alpha val="72000"/>
            </a:schemeClr>
          </a:solidFill>
          <a:ln w="19050">
            <a:solidFill>
              <a:schemeClr val="accent3">
                <a:lumMod val="75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ИТОГО: 245 заказчиков</a:t>
            </a:r>
            <a:endParaRPr lang="ru-RU" sz="1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21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Прямая со стрелкой 82"/>
          <p:cNvCxnSpPr/>
          <p:nvPr/>
        </p:nvCxnSpPr>
        <p:spPr>
          <a:xfrm flipH="1" flipV="1">
            <a:off x="5581020" y="5534589"/>
            <a:ext cx="4139" cy="88381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Группа 13"/>
          <p:cNvGrpSpPr/>
          <p:nvPr/>
        </p:nvGrpSpPr>
        <p:grpSpPr>
          <a:xfrm>
            <a:off x="4741416" y="280927"/>
            <a:ext cx="4151064" cy="771809"/>
            <a:chOff x="2385869" y="280927"/>
            <a:chExt cx="6320968" cy="1491889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385869" y="406287"/>
              <a:ext cx="5333700" cy="1366529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Министерство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по регулированию </a:t>
              </a:r>
              <a:endParaRPr lang="ru-RU" sz="1800" b="1" cap="all" dirty="0" smtClean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 smtClean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контрактной </a:t>
              </a: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системы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в сфере закупок Иркутской области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</p:txBody>
        </p:sp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4565" y="280927"/>
              <a:ext cx="1022272" cy="1491889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59110" y="170019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cap="all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ВЗАИМОДЕЙСТВИЯ ПРИ ПРОВЕДЕНИИ «КРУПНЫХ» ЗАКУПОК</a:t>
            </a:r>
            <a:endParaRPr lang="ru-RU" cap="all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612" y="5283628"/>
            <a:ext cx="2231685" cy="167376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988840"/>
            <a:ext cx="1369496" cy="1369496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095" y="2744252"/>
            <a:ext cx="1062402" cy="141653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7" name="Прямоугольник 46"/>
          <p:cNvSpPr/>
          <p:nvPr/>
        </p:nvSpPr>
        <p:spPr>
          <a:xfrm>
            <a:off x="564446" y="1451141"/>
            <a:ext cx="12763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u="sng" dirty="0" smtClean="0">
                <a:solidFill>
                  <a:srgbClr val="002060"/>
                </a:solidFill>
              </a:rPr>
              <a:t>ЗАКАЗЧИК</a:t>
            </a:r>
          </a:p>
        </p:txBody>
      </p:sp>
      <p:cxnSp>
        <p:nvCxnSpPr>
          <p:cNvPr id="48" name="Прямая со стрелкой 47"/>
          <p:cNvCxnSpPr/>
          <p:nvPr/>
        </p:nvCxnSpPr>
        <p:spPr>
          <a:xfrm flipV="1">
            <a:off x="1271633" y="6440338"/>
            <a:ext cx="1762112" cy="12998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Скругленный прямоугольник 49"/>
          <p:cNvSpPr/>
          <p:nvPr/>
        </p:nvSpPr>
        <p:spPr>
          <a:xfrm>
            <a:off x="270194" y="3645024"/>
            <a:ext cx="2052228" cy="522711"/>
          </a:xfrm>
          <a:prstGeom prst="roundRect">
            <a:avLst/>
          </a:prstGeom>
          <a:solidFill>
            <a:srgbClr val="92D050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План закупок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270194" y="4220953"/>
            <a:ext cx="2070856" cy="882886"/>
          </a:xfrm>
          <a:prstGeom prst="roundRect">
            <a:avLst/>
          </a:prstGeom>
          <a:solidFill>
            <a:srgbClr val="92D050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Документация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НМЦД </a:t>
            </a:r>
            <a:r>
              <a:rPr lang="en-US" sz="1600" dirty="0" smtClean="0">
                <a:solidFill>
                  <a:srgbClr val="002060"/>
                </a:solidFill>
              </a:rPr>
              <a:t>&lt; 5 </a:t>
            </a:r>
            <a:r>
              <a:rPr lang="ru-RU" sz="1600" dirty="0" smtClean="0">
                <a:solidFill>
                  <a:srgbClr val="002060"/>
                </a:solidFill>
              </a:rPr>
              <a:t>млн. руб.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251520" y="5154502"/>
            <a:ext cx="2070856" cy="525401"/>
          </a:xfrm>
          <a:prstGeom prst="roundRect">
            <a:avLst/>
          </a:prstGeom>
          <a:solidFill>
            <a:srgbClr val="92D050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Договор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313509" y="5363924"/>
            <a:ext cx="564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u="sng" dirty="0" smtClean="0">
                <a:solidFill>
                  <a:srgbClr val="002060"/>
                </a:solidFill>
              </a:rPr>
              <a:t>ЕИС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313509" y="1743075"/>
            <a:ext cx="1872208" cy="632858"/>
          </a:xfrm>
          <a:prstGeom prst="roundRect">
            <a:avLst/>
          </a:prstGeom>
          <a:solidFill>
            <a:srgbClr val="76A8E4"/>
          </a:solidFill>
          <a:ln>
            <a:solidFill>
              <a:srgbClr val="4E94E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Документация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НМЦД </a:t>
            </a:r>
            <a:r>
              <a:rPr lang="en-US" sz="1400" b="1" dirty="0" smtClean="0">
                <a:solidFill>
                  <a:srgbClr val="002060"/>
                </a:solidFill>
              </a:rPr>
              <a:t>&gt; 5 </a:t>
            </a:r>
            <a:r>
              <a:rPr lang="ru-RU" sz="1400" b="1" dirty="0" smtClean="0">
                <a:solidFill>
                  <a:srgbClr val="002060"/>
                </a:solidFill>
              </a:rPr>
              <a:t>млн. руб.</a:t>
            </a:r>
            <a:endParaRPr lang="ru-RU" sz="1400" b="1" dirty="0">
              <a:solidFill>
                <a:srgbClr val="002060"/>
              </a:solidFill>
            </a:endParaRPr>
          </a:p>
        </p:txBody>
      </p:sp>
      <p:pic>
        <p:nvPicPr>
          <p:cNvPr id="58" name="Рисунок 5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382" y="2052750"/>
            <a:ext cx="2123032" cy="159227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9" name="Прямоугольник 58"/>
          <p:cNvSpPr/>
          <p:nvPr/>
        </p:nvSpPr>
        <p:spPr>
          <a:xfrm>
            <a:off x="6704216" y="1454224"/>
            <a:ext cx="1874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i="1" u="sng" dirty="0" smtClean="0">
                <a:solidFill>
                  <a:srgbClr val="002060"/>
                </a:solidFill>
              </a:rPr>
              <a:t>МИНИСТЕРСТВО</a:t>
            </a:r>
          </a:p>
        </p:txBody>
      </p:sp>
      <p:cxnSp>
        <p:nvCxnSpPr>
          <p:cNvPr id="60" name="Прямая со стрелкой 59"/>
          <p:cNvCxnSpPr>
            <a:endCxn id="45" idx="3"/>
          </p:cNvCxnSpPr>
          <p:nvPr/>
        </p:nvCxnSpPr>
        <p:spPr>
          <a:xfrm flipH="1">
            <a:off x="4830497" y="2615426"/>
            <a:ext cx="1806297" cy="837094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" name="Рисунок 6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488" y="3933056"/>
            <a:ext cx="1243248" cy="1657664"/>
          </a:xfrm>
          <a:prstGeom prst="rect">
            <a:avLst/>
          </a:prstGeom>
          <a:effectLst>
            <a:softEdge rad="127000"/>
          </a:effectLst>
        </p:spPr>
      </p:pic>
      <p:cxnSp>
        <p:nvCxnSpPr>
          <p:cNvPr id="62" name="Прямая со стрелкой 61"/>
          <p:cNvCxnSpPr>
            <a:stCxn id="45" idx="1"/>
            <a:endCxn id="41" idx="3"/>
          </p:cNvCxnSpPr>
          <p:nvPr/>
        </p:nvCxnSpPr>
        <p:spPr>
          <a:xfrm flipH="1" flipV="1">
            <a:off x="1981056" y="2673588"/>
            <a:ext cx="1787039" cy="778932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>
            <a:endCxn id="61" idx="0"/>
          </p:cNvCxnSpPr>
          <p:nvPr/>
        </p:nvCxnSpPr>
        <p:spPr>
          <a:xfrm flipH="1">
            <a:off x="5580112" y="2615426"/>
            <a:ext cx="1056681" cy="1317630"/>
          </a:xfrm>
          <a:prstGeom prst="straightConnector1">
            <a:avLst/>
          </a:prstGeom>
          <a:ln w="28575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3651216" y="4985962"/>
            <a:ext cx="0" cy="315246"/>
          </a:xfrm>
          <a:prstGeom prst="straightConnector1">
            <a:avLst/>
          </a:prstGeom>
          <a:ln w="28575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Прямоугольник 68"/>
          <p:cNvSpPr/>
          <p:nvPr/>
        </p:nvSpPr>
        <p:spPr>
          <a:xfrm rot="1393947">
            <a:off x="2195095" y="3169330"/>
            <a:ext cx="14526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 smtClean="0">
                <a:solidFill>
                  <a:srgbClr val="002060"/>
                </a:solidFill>
              </a:rPr>
              <a:t>На доработку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3662088" y="4692202"/>
            <a:ext cx="1259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solidFill>
                  <a:srgbClr val="002060"/>
                </a:solidFill>
              </a:rPr>
              <a:t>Публикация</a:t>
            </a: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6480820" y="4351564"/>
            <a:ext cx="2195636" cy="472802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Прием, рассмотрение </a:t>
            </a:r>
            <a:r>
              <a:rPr lang="ru-RU" sz="1600" dirty="0">
                <a:solidFill>
                  <a:srgbClr val="002060"/>
                </a:solidFill>
              </a:rPr>
              <a:t>заявок участников</a:t>
            </a: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6480820" y="3775500"/>
            <a:ext cx="2195636" cy="472802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Формирование комиссии</a:t>
            </a: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6495144" y="4927628"/>
            <a:ext cx="2181312" cy="472802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Определение поставщика</a:t>
            </a:r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6495144" y="5503692"/>
            <a:ext cx="2181312" cy="472802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Составление </a:t>
            </a:r>
            <a:r>
              <a:rPr lang="ru-RU" sz="1600" dirty="0">
                <a:solidFill>
                  <a:srgbClr val="002060"/>
                </a:solidFill>
              </a:rPr>
              <a:t>протоколов закупки</a:t>
            </a:r>
          </a:p>
        </p:txBody>
      </p:sp>
      <p:cxnSp>
        <p:nvCxnSpPr>
          <p:cNvPr id="39" name="Прямая соединительная линия 38"/>
          <p:cNvCxnSpPr>
            <a:stCxn id="53" idx="2"/>
          </p:cNvCxnSpPr>
          <p:nvPr/>
        </p:nvCxnSpPr>
        <p:spPr>
          <a:xfrm>
            <a:off x="1286948" y="5679903"/>
            <a:ext cx="9360" cy="785511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flipH="1">
            <a:off x="3671411" y="4987847"/>
            <a:ext cx="1250106" cy="0"/>
          </a:xfrm>
          <a:prstGeom prst="straightConnector1">
            <a:avLst/>
          </a:prstGeom>
          <a:ln w="28575">
            <a:solidFill>
              <a:srgbClr val="00B05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Прямоугольник 65"/>
          <p:cNvSpPr/>
          <p:nvPr/>
        </p:nvSpPr>
        <p:spPr>
          <a:xfrm>
            <a:off x="1262565" y="6465414"/>
            <a:ext cx="1259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solidFill>
                  <a:srgbClr val="002060"/>
                </a:solidFill>
              </a:rPr>
              <a:t>Публикация</a:t>
            </a:r>
          </a:p>
        </p:txBody>
      </p:sp>
      <p:cxnSp>
        <p:nvCxnSpPr>
          <p:cNvPr id="114" name="Прямая со стрелкой 113"/>
          <p:cNvCxnSpPr/>
          <p:nvPr/>
        </p:nvCxnSpPr>
        <p:spPr>
          <a:xfrm>
            <a:off x="1691680" y="1968829"/>
            <a:ext cx="1397602" cy="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 стрелкой 117"/>
          <p:cNvCxnSpPr/>
          <p:nvPr/>
        </p:nvCxnSpPr>
        <p:spPr>
          <a:xfrm>
            <a:off x="5292080" y="1916832"/>
            <a:ext cx="1652066" cy="6163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Скругленный прямоугольник 135"/>
          <p:cNvSpPr/>
          <p:nvPr/>
        </p:nvSpPr>
        <p:spPr>
          <a:xfrm>
            <a:off x="237984" y="1316305"/>
            <a:ext cx="8582488" cy="4993015"/>
          </a:xfrm>
          <a:prstGeom prst="roundRect">
            <a:avLst/>
          </a:prstGeom>
          <a:noFill/>
          <a:ln w="1905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u="sng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9328" y="950144"/>
            <a:ext cx="51125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Региональная информационная система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>
          <a:xfrm>
            <a:off x="7010400" y="6565843"/>
            <a:ext cx="2133600" cy="476250"/>
          </a:xfrm>
        </p:spPr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11</a:t>
            </a:fld>
            <a:endParaRPr lang="en-US"/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7616898" y="5985817"/>
            <a:ext cx="4680" cy="454521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>
            <a:off x="5580112" y="6418399"/>
            <a:ext cx="2061220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349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39188" y="1480575"/>
            <a:ext cx="6005181" cy="3816424"/>
          </a:xfrm>
          <a:prstGeom prst="roundRect">
            <a:avLst/>
          </a:prstGeom>
          <a:solidFill>
            <a:srgbClr val="76A8E4">
              <a:alpha val="4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51" name="Группа 50"/>
          <p:cNvGrpSpPr/>
          <p:nvPr/>
        </p:nvGrpSpPr>
        <p:grpSpPr>
          <a:xfrm>
            <a:off x="4741416" y="280927"/>
            <a:ext cx="4007020" cy="627793"/>
            <a:chOff x="2385869" y="280927"/>
            <a:chExt cx="6320968" cy="1491889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2385869" y="406287"/>
              <a:ext cx="5333700" cy="1366529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Министерство </a:t>
              </a:r>
              <a:endParaRPr lang="ru-RU" sz="5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по регулированию </a:t>
              </a:r>
              <a:endParaRPr lang="ru-RU" sz="800" b="1" cap="all" dirty="0" smtClean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800" b="1" cap="all" dirty="0" smtClean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контрактной </a:t>
              </a:r>
              <a:r>
                <a:rPr lang="ru-RU" sz="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системы </a:t>
              </a:r>
              <a:endParaRPr lang="ru-RU" sz="5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в сфере закупок Иркутской области</a:t>
              </a:r>
              <a:endParaRPr lang="ru-RU" sz="5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</p:txBody>
        </p:sp>
        <p:pic>
          <p:nvPicPr>
            <p:cNvPr id="53" name="Рисунок 5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4565" y="280927"/>
              <a:ext cx="1022272" cy="1491889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139188" y="188640"/>
            <a:ext cx="572895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ИНФОРМАЦИОННОЙ СИСТЕМЫ В РАМКАХ ЗАКУПОК ПО 223-ФЗ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71417" y="2125026"/>
            <a:ext cx="4464497" cy="2527521"/>
          </a:xfrm>
          <a:prstGeom prst="ellipse">
            <a:avLst/>
          </a:prstGeom>
          <a:solidFill>
            <a:srgbClr val="76A8E4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>
              <a:solidFill>
                <a:srgbClr val="002060"/>
              </a:solidFill>
              <a:cs typeface="Calibri" panose="020F0502020204030204" pitchFamily="34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6102059" y="1844824"/>
            <a:ext cx="702189" cy="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6804248" y="1480575"/>
            <a:ext cx="2160240" cy="1037664"/>
          </a:xfrm>
          <a:prstGeom prst="roundRect">
            <a:avLst/>
          </a:prstGeom>
          <a:solidFill>
            <a:srgbClr val="76A8E4">
              <a:alpha val="7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400" i="1" dirty="0">
                <a:solidFill>
                  <a:srgbClr val="002060"/>
                </a:solidFill>
                <a:cs typeface="Times New Roman" panose="02020603050405020304" pitchFamily="18" charset="0"/>
              </a:rPr>
              <a:t>Единое информационное пространство для всех </a:t>
            </a:r>
            <a:r>
              <a:rPr lang="ru-RU" sz="140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заказчиков</a:t>
            </a:r>
            <a:endParaRPr lang="ru-RU" sz="1400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804248" y="2577717"/>
            <a:ext cx="2160240" cy="1037664"/>
          </a:xfrm>
          <a:prstGeom prst="roundRect">
            <a:avLst/>
          </a:prstGeom>
          <a:solidFill>
            <a:schemeClr val="accent3"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40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Возможность </a:t>
            </a:r>
          </a:p>
          <a:p>
            <a:pPr algn="ctr">
              <a:lnSpc>
                <a:spcPct val="80000"/>
              </a:lnSpc>
            </a:pPr>
            <a:r>
              <a:rPr lang="ru-RU" sz="140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сквозного </a:t>
            </a:r>
            <a:r>
              <a:rPr lang="ru-RU" sz="1400" i="1" dirty="0">
                <a:solidFill>
                  <a:srgbClr val="002060"/>
                </a:solidFill>
                <a:cs typeface="Times New Roman" panose="02020603050405020304" pitchFamily="18" charset="0"/>
              </a:rPr>
              <a:t>анализа и контроля</a:t>
            </a:r>
            <a:endParaRPr lang="ru-RU" sz="1400" dirty="0"/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6144369" y="3096549"/>
            <a:ext cx="659879" cy="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Скругленный прямоугольник 27"/>
          <p:cNvSpPr/>
          <p:nvPr/>
        </p:nvSpPr>
        <p:spPr>
          <a:xfrm>
            <a:off x="6804248" y="3705911"/>
            <a:ext cx="2160240" cy="1037664"/>
          </a:xfrm>
          <a:prstGeom prst="roundRect">
            <a:avLst/>
          </a:prstGeom>
          <a:solidFill>
            <a:srgbClr val="76A8E4">
              <a:alpha val="7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400" i="1" dirty="0" smtClean="0">
                <a:solidFill>
                  <a:srgbClr val="002060"/>
                </a:solidFill>
              </a:rPr>
              <a:t>Мониторинг закупок заказчиков</a:t>
            </a:r>
            <a:endParaRPr lang="ru-RU" sz="1400" i="1" dirty="0">
              <a:solidFill>
                <a:srgbClr val="002060"/>
              </a:solidFill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6144369" y="4224743"/>
            <a:ext cx="659879" cy="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Скругленный прямоугольник 29"/>
          <p:cNvSpPr/>
          <p:nvPr/>
        </p:nvSpPr>
        <p:spPr>
          <a:xfrm>
            <a:off x="4555613" y="5600755"/>
            <a:ext cx="2160240" cy="1037664"/>
          </a:xfrm>
          <a:prstGeom prst="roundRect">
            <a:avLst/>
          </a:prstGeom>
          <a:solidFill>
            <a:schemeClr val="accent3"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400" i="1" dirty="0" smtClean="0">
                <a:solidFill>
                  <a:srgbClr val="002060"/>
                </a:solidFill>
              </a:rPr>
              <a:t>Контроль </a:t>
            </a:r>
            <a:r>
              <a:rPr lang="ru-RU" sz="1400" i="1" dirty="0">
                <a:solidFill>
                  <a:srgbClr val="002060"/>
                </a:solidFill>
              </a:rPr>
              <a:t>за соответствием заявляемых потребностей целям закупки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39188" y="5600755"/>
            <a:ext cx="2160240" cy="1037664"/>
          </a:xfrm>
          <a:prstGeom prst="roundRect">
            <a:avLst/>
          </a:prstGeom>
          <a:solidFill>
            <a:srgbClr val="91B44A">
              <a:alpha val="7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400" i="1" dirty="0" smtClean="0">
                <a:solidFill>
                  <a:srgbClr val="002060"/>
                </a:solidFill>
              </a:rPr>
              <a:t>Планирование государственных закупок</a:t>
            </a:r>
            <a:endParaRPr lang="ru-RU" sz="1400" i="1" dirty="0"/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3422333" y="5282738"/>
            <a:ext cx="0" cy="318017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1219308" y="5282737"/>
            <a:ext cx="0" cy="318017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кругленный прямоугольник 22"/>
          <p:cNvSpPr/>
          <p:nvPr/>
        </p:nvSpPr>
        <p:spPr>
          <a:xfrm>
            <a:off x="2342213" y="5615014"/>
            <a:ext cx="2160240" cy="1037664"/>
          </a:xfrm>
          <a:prstGeom prst="roundRect">
            <a:avLst/>
          </a:prstGeom>
          <a:solidFill>
            <a:srgbClr val="76A8E4">
              <a:alpha val="7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400" i="1" dirty="0" smtClean="0">
                <a:solidFill>
                  <a:srgbClr val="002060"/>
                </a:solidFill>
              </a:rPr>
              <a:t>Повышение прозрачности закупок</a:t>
            </a:r>
            <a:endParaRPr lang="ru-RU" sz="1400" i="1" dirty="0">
              <a:solidFill>
                <a:srgbClr val="002060"/>
              </a:solidFill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5635733" y="5296999"/>
            <a:ext cx="0" cy="318017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550126" y="2788621"/>
            <a:ext cx="29523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Информационная система в рамках закупок по 223-ФЗ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853" y="5029200"/>
            <a:ext cx="2438400" cy="18288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7010400" y="6337126"/>
            <a:ext cx="2133600" cy="476250"/>
          </a:xfrm>
        </p:spPr>
        <p:txBody>
          <a:bodyPr anchor="b"/>
          <a:lstStyle/>
          <a:p>
            <a:pPr algn="r"/>
            <a:fld id="{D4C49B74-5DB2-4B03-B1D2-7F6A3C51C318}" type="slidenum">
              <a:rPr lang="en-US" smtClean="0"/>
              <a:pPr algn="r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72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Скругленный прямоугольник 47"/>
          <p:cNvSpPr/>
          <p:nvPr/>
        </p:nvSpPr>
        <p:spPr>
          <a:xfrm>
            <a:off x="285641" y="4509120"/>
            <a:ext cx="2869717" cy="1080120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rgbClr val="002060"/>
                </a:solidFill>
              </a:rPr>
              <a:t>Повышение профессионализма лиц, осуществляющих закупочный процесс</a:t>
            </a:r>
            <a:endParaRPr lang="ru-RU" sz="1700" dirty="0">
              <a:solidFill>
                <a:srgbClr val="002060"/>
              </a:solidFill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096" y="1487073"/>
            <a:ext cx="1872208" cy="1747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1312328"/>
            <a:ext cx="2261621" cy="2251569"/>
          </a:xfrm>
          <a:prstGeom prst="rect">
            <a:avLst/>
          </a:prstGeom>
          <a:effectLst>
            <a:softEdge rad="317500"/>
          </a:effectLst>
        </p:spPr>
      </p:pic>
      <p:grpSp>
        <p:nvGrpSpPr>
          <p:cNvPr id="51" name="Группа 50"/>
          <p:cNvGrpSpPr/>
          <p:nvPr/>
        </p:nvGrpSpPr>
        <p:grpSpPr>
          <a:xfrm>
            <a:off x="4741416" y="280927"/>
            <a:ext cx="4007020" cy="627793"/>
            <a:chOff x="2385869" y="280927"/>
            <a:chExt cx="6320968" cy="1491889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2385869" y="406287"/>
              <a:ext cx="5333700" cy="1366529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Министерство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по регулированию </a:t>
              </a:r>
              <a:endParaRPr lang="ru-RU" sz="1800" b="1" cap="all" dirty="0" smtClean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 smtClean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контрактной </a:t>
              </a: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системы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в сфере закупок Иркутской области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</p:txBody>
        </p:sp>
        <p:pic>
          <p:nvPicPr>
            <p:cNvPr id="53" name="Рисунок 5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4565" y="280927"/>
              <a:ext cx="1022272" cy="1491889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139188" y="188640"/>
            <a:ext cx="601698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ЦЕНТРАЛИЗАЦИЯ ЗАКУПОК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86465" y="1487073"/>
            <a:ext cx="5454606" cy="971755"/>
          </a:xfrm>
          <a:prstGeom prst="roundRect">
            <a:avLst/>
          </a:prstGeom>
          <a:solidFill>
            <a:srgbClr val="4E94E0">
              <a:alpha val="59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Министерство по регулированию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контрактной системы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в сфере закупок Иркутской области</a:t>
            </a:r>
            <a:endParaRPr lang="ru-RU" sz="2000" dirty="0">
              <a:solidFill>
                <a:srgbClr val="002060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395535" y="2458828"/>
            <a:ext cx="8491905" cy="437542"/>
            <a:chOff x="2325898" y="2060848"/>
            <a:chExt cx="4424638" cy="28803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4499992" y="2060848"/>
              <a:ext cx="0" cy="288032"/>
            </a:xfrm>
            <a:prstGeom prst="line">
              <a:avLst/>
            </a:prstGeom>
            <a:ln w="2857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2325898" y="2348879"/>
              <a:ext cx="4424638" cy="1"/>
            </a:xfrm>
            <a:prstGeom prst="line">
              <a:avLst/>
            </a:prstGeom>
            <a:ln w="2857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3248687" y="3155778"/>
            <a:ext cx="291632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solidFill>
                  <a:srgbClr val="002060"/>
                </a:solidFill>
              </a:rPr>
              <a:t>Координация деятельности</a:t>
            </a:r>
            <a:endParaRPr lang="ru-RU" sz="1700" dirty="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156176" y="3189789"/>
            <a:ext cx="291632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>
                <a:solidFill>
                  <a:srgbClr val="002060"/>
                </a:solidFill>
              </a:rPr>
              <a:t>Мониторинг закупок</a:t>
            </a:r>
            <a:endParaRPr lang="ru-RU" sz="1700" dirty="0">
              <a:solidFill>
                <a:srgbClr val="002060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95536" y="2896369"/>
            <a:ext cx="0" cy="899611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8887441" y="2889742"/>
            <a:ext cx="0" cy="899611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395536" y="3782727"/>
            <a:ext cx="8491905" cy="13254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565141" y="3795980"/>
            <a:ext cx="0" cy="899954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323003" y="4699540"/>
            <a:ext cx="2484276" cy="6626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3150348" y="2896370"/>
            <a:ext cx="0" cy="899954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6312383" y="2882773"/>
            <a:ext cx="0" cy="899954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95535" y="3789353"/>
            <a:ext cx="4212469" cy="899954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4546877" y="3782727"/>
            <a:ext cx="4340563" cy="899954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Скругленный прямоугольник 53"/>
          <p:cNvSpPr/>
          <p:nvPr/>
        </p:nvSpPr>
        <p:spPr>
          <a:xfrm>
            <a:off x="6022763" y="4509120"/>
            <a:ext cx="2869717" cy="1080120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rgbClr val="002060"/>
                </a:solidFill>
              </a:rPr>
              <a:t>Предотвращение нарушений, коррупционных рисков</a:t>
            </a:r>
            <a:endParaRPr lang="ru-RU" sz="1700" dirty="0">
              <a:solidFill>
                <a:srgbClr val="002060"/>
              </a:solidFill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2797833" y="5314647"/>
            <a:ext cx="3540583" cy="778649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rgbClr val="002060"/>
                </a:solidFill>
              </a:rPr>
              <a:t>Повышение эффективности закупочной деятельности</a:t>
            </a:r>
            <a:endParaRPr lang="ru-RU" sz="1700" dirty="0">
              <a:solidFill>
                <a:srgbClr val="002060"/>
              </a:solidFill>
            </a:endParaRPr>
          </a:p>
        </p:txBody>
      </p:sp>
      <p:cxnSp>
        <p:nvCxnSpPr>
          <p:cNvPr id="68" name="Прямая со стрелкой 67"/>
          <p:cNvCxnSpPr>
            <a:endCxn id="55" idx="0"/>
          </p:cNvCxnSpPr>
          <p:nvPr/>
        </p:nvCxnSpPr>
        <p:spPr>
          <a:xfrm>
            <a:off x="4568125" y="4850182"/>
            <a:ext cx="0" cy="464465"/>
          </a:xfrm>
          <a:prstGeom prst="straightConnector1">
            <a:avLst/>
          </a:prstGeom>
          <a:ln w="28575">
            <a:solidFill>
              <a:srgbClr val="216BBD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>
          <a:xfrm>
            <a:off x="7046912" y="6381328"/>
            <a:ext cx="2133600" cy="476250"/>
          </a:xfrm>
        </p:spPr>
        <p:txBody>
          <a:bodyPr anchor="b"/>
          <a:lstStyle/>
          <a:p>
            <a:pPr algn="r"/>
            <a:fld id="{D4C49B74-5DB2-4B03-B1D2-7F6A3C51C318}" type="slidenum">
              <a:rPr lang="en-US" smtClean="0"/>
              <a:pPr algn="r"/>
              <a:t>13</a:t>
            </a:fld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95536" y="3038570"/>
            <a:ext cx="275214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>
                <a:solidFill>
                  <a:srgbClr val="002060"/>
                </a:solidFill>
              </a:rPr>
              <a:t>Методологическое сопровождение</a:t>
            </a:r>
            <a:endParaRPr lang="ru-RU" sz="17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74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4741416" y="280927"/>
            <a:ext cx="4151064" cy="771809"/>
            <a:chOff x="2385869" y="280927"/>
            <a:chExt cx="6320968" cy="1491889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385869" y="406287"/>
              <a:ext cx="5333700" cy="1366529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Министерство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по регулированию </a:t>
              </a:r>
              <a:endParaRPr lang="ru-RU" sz="1800" b="1" cap="all" dirty="0" smtClean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 smtClean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контрактной </a:t>
              </a: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системы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в сфере закупок Иркутской области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</p:txBody>
        </p:sp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4565" y="280927"/>
              <a:ext cx="1022272" cy="1491889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83022" y="170020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cap="all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Централизация (Плюсы и минусы)</a:t>
            </a:r>
            <a:endParaRPr lang="ru-RU" cap="all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251520" y="2069207"/>
            <a:ext cx="8539211" cy="4384129"/>
            <a:chOff x="251520" y="1052736"/>
            <a:chExt cx="8539211" cy="4464496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4139952" y="2658231"/>
              <a:ext cx="4320480" cy="581025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88000"/>
              </a:schemeClr>
            </a:solidFill>
            <a:ln>
              <a:solidFill>
                <a:srgbClr val="92D050"/>
              </a:solidFill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>
                <a:lnSpc>
                  <a:spcPct val="80000"/>
                </a:lnSpc>
              </a:pPr>
              <a:r>
                <a:rPr lang="ru-RU" i="1" dirty="0" smtClean="0">
                  <a:solidFill>
                    <a:srgbClr val="002060"/>
                  </a:solidFill>
                </a:rPr>
                <a:t>Возможные  сбои </a:t>
              </a:r>
              <a:endParaRPr lang="ru-RU" i="1" dirty="0">
                <a:solidFill>
                  <a:srgbClr val="002060"/>
                </a:solidFill>
              </a:endParaRPr>
            </a:p>
            <a:p>
              <a:pPr algn="r">
                <a:lnSpc>
                  <a:spcPct val="80000"/>
                </a:lnSpc>
              </a:pPr>
              <a:r>
                <a:rPr lang="ru-RU" i="1" dirty="0">
                  <a:solidFill>
                    <a:srgbClr val="002060"/>
                  </a:solidFill>
                </a:rPr>
                <a:t>в работе </a:t>
              </a:r>
              <a:r>
                <a:rPr lang="ru-RU" i="1" dirty="0" smtClean="0">
                  <a:solidFill>
                    <a:srgbClr val="002060"/>
                  </a:solidFill>
                </a:rPr>
                <a:t>РИС</a:t>
              </a:r>
              <a:endParaRPr lang="ru-RU" i="1" dirty="0">
                <a:solidFill>
                  <a:srgbClr val="002060"/>
                </a:solidFill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4470251" y="1484784"/>
              <a:ext cx="4320480" cy="576064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88000"/>
              </a:schemeClr>
            </a:solidFill>
            <a:ln>
              <a:solidFill>
                <a:srgbClr val="92D050"/>
              </a:solidFill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>
                <a:lnSpc>
                  <a:spcPct val="80000"/>
                </a:lnSpc>
              </a:pPr>
              <a:r>
                <a:rPr lang="ru-RU" i="1" dirty="0">
                  <a:solidFill>
                    <a:srgbClr val="002060"/>
                  </a:solidFill>
                </a:rPr>
                <a:t>Увеличение сроков </a:t>
              </a:r>
            </a:p>
            <a:p>
              <a:pPr algn="r">
                <a:lnSpc>
                  <a:spcPct val="80000"/>
                </a:lnSpc>
              </a:pPr>
              <a:r>
                <a:rPr lang="ru-RU" i="1" dirty="0">
                  <a:solidFill>
                    <a:srgbClr val="002060"/>
                  </a:solidFill>
                </a:rPr>
                <a:t>осуществления </a:t>
              </a:r>
              <a:r>
                <a:rPr lang="ru-RU" i="1" dirty="0" smtClean="0">
                  <a:solidFill>
                    <a:srgbClr val="002060"/>
                  </a:solidFill>
                </a:rPr>
                <a:t>закупок</a:t>
              </a:r>
              <a:endParaRPr lang="ru-RU" i="1" dirty="0">
                <a:solidFill>
                  <a:srgbClr val="002060"/>
                </a:solidFill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4326235" y="2060848"/>
              <a:ext cx="4320480" cy="576064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88000"/>
              </a:schemeClr>
            </a:solidFill>
            <a:ln>
              <a:solidFill>
                <a:srgbClr val="92D050"/>
              </a:solidFill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>
                <a:lnSpc>
                  <a:spcPct val="80000"/>
                </a:lnSpc>
              </a:pPr>
              <a:r>
                <a:rPr lang="ru-RU" i="1" dirty="0">
                  <a:solidFill>
                    <a:srgbClr val="002060"/>
                  </a:solidFill>
                </a:rPr>
                <a:t>Ограничение </a:t>
              </a:r>
            </a:p>
            <a:p>
              <a:pPr algn="r">
                <a:lnSpc>
                  <a:spcPct val="80000"/>
                </a:lnSpc>
              </a:pPr>
              <a:r>
                <a:rPr lang="ru-RU" i="1" dirty="0">
                  <a:solidFill>
                    <a:srgbClr val="002060"/>
                  </a:solidFill>
                </a:rPr>
                <a:t>полномочий </a:t>
              </a:r>
              <a:r>
                <a:rPr lang="ru-RU" i="1" dirty="0" smtClean="0">
                  <a:solidFill>
                    <a:srgbClr val="002060"/>
                  </a:solidFill>
                </a:rPr>
                <a:t>заказчиков</a:t>
              </a:r>
              <a:endParaRPr lang="ru-RU" i="1" dirty="0">
                <a:solidFill>
                  <a:srgbClr val="002060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827584" y="3212976"/>
              <a:ext cx="4752528" cy="576064"/>
            </a:xfrm>
            <a:prstGeom prst="rect">
              <a:avLst/>
            </a:prstGeom>
            <a:solidFill>
              <a:srgbClr val="92D050">
                <a:alpha val="88000"/>
              </a:srgbClr>
            </a:solidFill>
            <a:ln>
              <a:solidFill>
                <a:srgbClr val="92D050"/>
              </a:solidFill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ru-RU" i="1" dirty="0" smtClean="0">
                  <a:solidFill>
                    <a:srgbClr val="002060"/>
                  </a:solidFill>
                </a:rPr>
                <a:t>Снижение </a:t>
              </a:r>
              <a:r>
                <a:rPr lang="ru-RU" i="1" dirty="0">
                  <a:solidFill>
                    <a:srgbClr val="002060"/>
                  </a:solidFill>
                </a:rPr>
                <a:t>коррупционных </a:t>
              </a:r>
              <a:r>
                <a:rPr lang="ru-RU" i="1" dirty="0" smtClean="0">
                  <a:solidFill>
                    <a:srgbClr val="002060"/>
                  </a:solidFill>
                </a:rPr>
                <a:t>рисков</a:t>
              </a:r>
              <a:endParaRPr lang="ru-RU" i="1" dirty="0">
                <a:solidFill>
                  <a:srgbClr val="002060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611560" y="2636912"/>
              <a:ext cx="4491558" cy="576064"/>
            </a:xfrm>
            <a:prstGeom prst="rect">
              <a:avLst/>
            </a:prstGeom>
            <a:solidFill>
              <a:srgbClr val="92D050">
                <a:alpha val="88000"/>
              </a:srgbClr>
            </a:solidFill>
            <a:ln>
              <a:solidFill>
                <a:srgbClr val="92D050"/>
              </a:solidFill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ru-RU" i="1" dirty="0">
                  <a:solidFill>
                    <a:srgbClr val="002060"/>
                  </a:solidFill>
                </a:rPr>
                <a:t>Повышение прозрачности </a:t>
              </a:r>
            </a:p>
            <a:p>
              <a:pPr>
                <a:lnSpc>
                  <a:spcPct val="80000"/>
                </a:lnSpc>
              </a:pPr>
              <a:r>
                <a:rPr lang="ru-RU" i="1" dirty="0">
                  <a:solidFill>
                    <a:srgbClr val="002060"/>
                  </a:solidFill>
                </a:rPr>
                <a:t>осуществляемых закупок 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395536" y="2060848"/>
              <a:ext cx="4176464" cy="576064"/>
            </a:xfrm>
            <a:prstGeom prst="rect">
              <a:avLst/>
            </a:prstGeom>
            <a:solidFill>
              <a:srgbClr val="92D050">
                <a:alpha val="88000"/>
              </a:srgbClr>
            </a:solidFill>
            <a:ln>
              <a:solidFill>
                <a:srgbClr val="92D050"/>
              </a:solidFill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ru-RU" i="1" dirty="0">
                  <a:solidFill>
                    <a:srgbClr val="002060"/>
                  </a:solidFill>
                </a:rPr>
                <a:t>Повышение конкуренции, </a:t>
              </a:r>
            </a:p>
            <a:p>
              <a:pPr>
                <a:lnSpc>
                  <a:spcPct val="80000"/>
                </a:lnSpc>
              </a:pPr>
              <a:r>
                <a:rPr lang="ru-RU" i="1" dirty="0">
                  <a:solidFill>
                    <a:srgbClr val="002060"/>
                  </a:solidFill>
                </a:rPr>
                <a:t>создание равных </a:t>
              </a:r>
              <a:r>
                <a:rPr lang="ru-RU" i="1" dirty="0" smtClean="0">
                  <a:solidFill>
                    <a:srgbClr val="002060"/>
                  </a:solidFill>
                </a:rPr>
                <a:t>условий</a:t>
              </a:r>
              <a:endParaRPr lang="ru-RU" i="1" dirty="0">
                <a:solidFill>
                  <a:srgbClr val="002060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51520" y="1484784"/>
              <a:ext cx="4320480" cy="576064"/>
            </a:xfrm>
            <a:prstGeom prst="rect">
              <a:avLst/>
            </a:prstGeom>
            <a:solidFill>
              <a:srgbClr val="92D050">
                <a:alpha val="88000"/>
              </a:srgbClr>
            </a:solidFill>
            <a:ln>
              <a:solidFill>
                <a:srgbClr val="92D050"/>
              </a:solidFill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ru-RU" i="1" dirty="0">
                  <a:solidFill>
                    <a:srgbClr val="002060"/>
                  </a:solidFill>
                </a:rPr>
                <a:t>Повышение экономии </a:t>
              </a:r>
              <a:endParaRPr lang="ru-RU" i="1" dirty="0" smtClean="0">
                <a:solidFill>
                  <a:srgbClr val="00206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ru-RU" i="1" dirty="0" smtClean="0">
                  <a:solidFill>
                    <a:srgbClr val="002060"/>
                  </a:solidFill>
                </a:rPr>
                <a:t>денежных средств</a:t>
              </a:r>
              <a:endParaRPr lang="ru-RU" i="1" dirty="0">
                <a:solidFill>
                  <a:srgbClr val="002060"/>
                </a:solidFill>
              </a:endParaRPr>
            </a:p>
          </p:txBody>
        </p:sp>
        <p:sp>
          <p:nvSpPr>
            <p:cNvPr id="3" name="Овал 2"/>
            <p:cNvSpPr/>
            <p:nvPr/>
          </p:nvSpPr>
          <p:spPr>
            <a:xfrm>
              <a:off x="3347864" y="1052736"/>
              <a:ext cx="2469418" cy="230425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rgbClr val="C00000">
                  <a:alpha val="62000"/>
                </a:srgbClr>
              </a:solidFill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i="1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347864" y="1815207"/>
              <a:ext cx="24694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i="1" u="sng" dirty="0" smtClean="0">
                  <a:solidFill>
                    <a:schemeClr val="bg1"/>
                  </a:solidFill>
                </a:rPr>
                <a:t>Централизация</a:t>
              </a:r>
              <a:endParaRPr lang="ru-RU" b="1" i="1" u="sng" dirty="0">
                <a:solidFill>
                  <a:schemeClr val="bg1"/>
                </a:solidFill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1043608" y="3789040"/>
              <a:ext cx="4824536" cy="576064"/>
            </a:xfrm>
            <a:prstGeom prst="rect">
              <a:avLst/>
            </a:prstGeom>
            <a:solidFill>
              <a:srgbClr val="92D050">
                <a:alpha val="88000"/>
              </a:srgbClr>
            </a:solidFill>
            <a:ln>
              <a:solidFill>
                <a:srgbClr val="92D050"/>
              </a:solidFill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ru-RU" i="1" dirty="0">
                  <a:solidFill>
                    <a:srgbClr val="002060"/>
                  </a:solidFill>
                </a:rPr>
                <a:t>Профессиональный подход</a:t>
              </a:r>
            </a:p>
            <a:p>
              <a:pPr>
                <a:lnSpc>
                  <a:spcPct val="80000"/>
                </a:lnSpc>
              </a:pPr>
              <a:r>
                <a:rPr lang="ru-RU" i="1" dirty="0">
                  <a:solidFill>
                    <a:srgbClr val="002060"/>
                  </a:solidFill>
                </a:rPr>
                <a:t>к осуществлению </a:t>
              </a:r>
              <a:r>
                <a:rPr lang="ru-RU" i="1" dirty="0" smtClean="0">
                  <a:solidFill>
                    <a:srgbClr val="002060"/>
                  </a:solidFill>
                </a:rPr>
                <a:t>закупок</a:t>
              </a:r>
              <a:endParaRPr lang="ru-RU" i="1" dirty="0">
                <a:solidFill>
                  <a:srgbClr val="002060"/>
                </a:solidFill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1259632" y="4365104"/>
              <a:ext cx="5040560" cy="576064"/>
            </a:xfrm>
            <a:prstGeom prst="rect">
              <a:avLst/>
            </a:prstGeom>
            <a:solidFill>
              <a:srgbClr val="92D050">
                <a:alpha val="88000"/>
              </a:srgbClr>
            </a:solidFill>
            <a:ln>
              <a:solidFill>
                <a:srgbClr val="92D050"/>
              </a:solidFill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ru-RU" i="1" dirty="0" smtClean="0">
                  <a:solidFill>
                    <a:srgbClr val="002060"/>
                  </a:solidFill>
                </a:rPr>
                <a:t>Единство </a:t>
              </a:r>
              <a:r>
                <a:rPr lang="ru-RU" i="1" dirty="0">
                  <a:solidFill>
                    <a:srgbClr val="002060"/>
                  </a:solidFill>
                </a:rPr>
                <a:t>практики осуществления </a:t>
              </a:r>
              <a:r>
                <a:rPr lang="ru-RU" i="1" dirty="0" smtClean="0">
                  <a:solidFill>
                    <a:srgbClr val="002060"/>
                  </a:solidFill>
                </a:rPr>
                <a:t>закупок</a:t>
              </a:r>
              <a:endParaRPr lang="ru-RU" i="1" dirty="0">
                <a:solidFill>
                  <a:srgbClr val="002060"/>
                </a:solidFill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1475656" y="4941168"/>
              <a:ext cx="5222093" cy="576064"/>
            </a:xfrm>
            <a:prstGeom prst="rect">
              <a:avLst/>
            </a:prstGeom>
            <a:solidFill>
              <a:srgbClr val="92D050">
                <a:alpha val="88000"/>
              </a:srgbClr>
            </a:solidFill>
            <a:ln>
              <a:solidFill>
                <a:srgbClr val="92D050"/>
              </a:solidFill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ru-RU" i="1" dirty="0">
                  <a:solidFill>
                    <a:srgbClr val="002060"/>
                  </a:solidFill>
                </a:rPr>
                <a:t>Контроль за </a:t>
              </a:r>
              <a:r>
                <a:rPr lang="ru-RU" i="1" dirty="0" smtClean="0">
                  <a:solidFill>
                    <a:srgbClr val="002060"/>
                  </a:solidFill>
                </a:rPr>
                <a:t>всем процессом закупки</a:t>
              </a:r>
              <a:endParaRPr lang="ru-RU" i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0" name="Плюс 9"/>
          <p:cNvSpPr/>
          <p:nvPr/>
        </p:nvSpPr>
        <p:spPr>
          <a:xfrm>
            <a:off x="251520" y="1196752"/>
            <a:ext cx="936104" cy="864096"/>
          </a:xfrm>
          <a:prstGeom prst="mathPlus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187624" y="1406326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2060"/>
                </a:solidFill>
              </a:rPr>
              <a:t>Достоинства</a:t>
            </a:r>
            <a:endParaRPr lang="ru-RU" sz="2400" b="1" i="1" u="sng" dirty="0">
              <a:solidFill>
                <a:srgbClr val="002060"/>
              </a:solidFill>
            </a:endParaRPr>
          </a:p>
        </p:txBody>
      </p:sp>
      <p:sp>
        <p:nvSpPr>
          <p:cNvPr id="12" name="Минус 11"/>
          <p:cNvSpPr/>
          <p:nvPr/>
        </p:nvSpPr>
        <p:spPr>
          <a:xfrm>
            <a:off x="8028384" y="1124744"/>
            <a:ext cx="864096" cy="944463"/>
          </a:xfrm>
          <a:prstGeom prst="mathMinus">
            <a:avLst/>
          </a:prstGeom>
          <a:solidFill>
            <a:srgbClr val="4E94E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5437609" y="1374501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u="sng" dirty="0" smtClean="0">
                <a:solidFill>
                  <a:srgbClr val="002060"/>
                </a:solidFill>
              </a:rPr>
              <a:t>Недостатки</a:t>
            </a:r>
            <a:endParaRPr lang="ru-RU" sz="2400" b="1" i="1" u="sng" dirty="0">
              <a:solidFill>
                <a:srgbClr val="00206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961584" y="6265118"/>
            <a:ext cx="2133600" cy="476250"/>
          </a:xfrm>
        </p:spPr>
        <p:txBody>
          <a:bodyPr anchor="b"/>
          <a:lstStyle/>
          <a:p>
            <a:pPr algn="r"/>
            <a:fld id="{D4C49B74-5DB2-4B03-B1D2-7F6A3C51C318}" type="slidenum">
              <a:rPr lang="en-US" smtClean="0"/>
              <a:pPr algn="r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601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4741416" y="280927"/>
            <a:ext cx="4151064" cy="771809"/>
            <a:chOff x="2385869" y="280927"/>
            <a:chExt cx="6320968" cy="1491889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385869" y="406287"/>
              <a:ext cx="5333700" cy="1366529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Министерство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по регулированию </a:t>
              </a:r>
              <a:endParaRPr lang="ru-RU" sz="1800" b="1" cap="all" dirty="0" smtClean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 smtClean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контрактной </a:t>
              </a: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системы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в сфере закупок Иркутской области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</p:txBody>
        </p:sp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4565" y="280927"/>
              <a:ext cx="1022272" cy="1491889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107504" y="176584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cap="all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1 квартала 2017 года</a:t>
            </a:r>
            <a:endParaRPr lang="ru-RU" cap="all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772816"/>
            <a:ext cx="8136904" cy="1368152"/>
          </a:xfrm>
          <a:prstGeom prst="rect">
            <a:avLst/>
          </a:prstGeom>
          <a:solidFill>
            <a:srgbClr val="4E94E0"/>
          </a:solidFill>
          <a:ln>
            <a:solidFill>
              <a:srgbClr val="4E9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i="1" dirty="0" smtClean="0">
                <a:solidFill>
                  <a:schemeClr val="bg1">
                    <a:lumMod val="95000"/>
                  </a:schemeClr>
                </a:solidFill>
                <a:ea typeface="Tahoma" charset="0"/>
                <a:cs typeface="Tahoma" charset="0"/>
              </a:rPr>
              <a:t>С 1 </a:t>
            </a:r>
            <a:r>
              <a:rPr lang="ru-RU" i="1" dirty="0">
                <a:solidFill>
                  <a:schemeClr val="bg1">
                    <a:lumMod val="95000"/>
                  </a:schemeClr>
                </a:solidFill>
                <a:ea typeface="Tahoma" charset="0"/>
                <a:cs typeface="Tahoma" charset="0"/>
              </a:rPr>
              <a:t>января 2017 </a:t>
            </a:r>
            <a:r>
              <a:rPr lang="ru-RU" i="1" dirty="0" smtClean="0">
                <a:solidFill>
                  <a:schemeClr val="bg1">
                    <a:lumMod val="95000"/>
                  </a:schemeClr>
                </a:solidFill>
                <a:ea typeface="Tahoma" charset="0"/>
                <a:cs typeface="Tahoma" charset="0"/>
              </a:rPr>
              <a:t>года областные заказчики Иркутской области начали осуществлять закупочную деятельность по новым Положениям;</a:t>
            </a:r>
          </a:p>
          <a:p>
            <a:pPr marL="285750" indent="-285750" algn="r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i="1" dirty="0" smtClean="0">
                <a:solidFill>
                  <a:schemeClr val="bg1">
                    <a:lumMod val="95000"/>
                  </a:schemeClr>
                </a:solidFill>
                <a:ea typeface="Tahoma" charset="0"/>
                <a:cs typeface="Tahoma" charset="0"/>
              </a:rPr>
              <a:t>Министерством проведены первые централизованные закупки;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i="1" dirty="0" smtClean="0">
                <a:solidFill>
                  <a:schemeClr val="bg1">
                    <a:lumMod val="95000"/>
                  </a:schemeClr>
                </a:solidFill>
                <a:ea typeface="Tahoma" charset="0"/>
                <a:cs typeface="Tahoma" charset="0"/>
              </a:rPr>
              <a:t>Зафиксировано снижение количества закупок у ед. поставщика в 1,5 раза.</a:t>
            </a:r>
            <a:endParaRPr lang="ru-RU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95536" y="3645025"/>
            <a:ext cx="8496944" cy="2952327"/>
          </a:xfrm>
          <a:prstGeom prst="roundRect">
            <a:avLst/>
          </a:prstGeom>
          <a:noFill/>
          <a:ln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619672" y="3356992"/>
            <a:ext cx="5904656" cy="666074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/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contourClr>
              <a:schemeClr val="accent1">
                <a:tint val="100000"/>
                <a:shade val="100000"/>
                <a:satMod val="10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rgbClr val="002060"/>
                </a:solidFill>
                <a:ea typeface="Tahoma" charset="0"/>
                <a:cs typeface="Tahoma" charset="0"/>
              </a:rPr>
              <a:t>Предложения по совершенствованию закупочной системы по 223-ФЗ  </a:t>
            </a:r>
            <a:endParaRPr lang="ru-RU" sz="2400" i="1" dirty="0">
              <a:solidFill>
                <a:srgbClr val="002060"/>
              </a:solidFill>
              <a:ea typeface="Tahoma" charset="0"/>
              <a:cs typeface="Tahoma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719572" y="4581128"/>
            <a:ext cx="3832557" cy="1796536"/>
          </a:xfrm>
          <a:prstGeom prst="round2Diag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 algn="ctr">
            <a:solidFill>
              <a:srgbClr val="8FB08C">
                <a:satMod val="120000"/>
              </a:srgbClr>
            </a:solidFill>
            <a:prstDash val="solid"/>
          </a:ln>
          <a:effectLst/>
        </p:spPr>
        <p:txBody>
          <a:bodyPr lIns="36000" rIns="3600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1pPr>
            <a:lvl2pPr marL="45663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2pPr>
            <a:lvl3pPr marL="9132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3pPr>
            <a:lvl4pPr marL="136989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4pPr>
            <a:lvl5pPr marL="18265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5pPr>
            <a:lvl6pPr marL="2283154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6pPr>
            <a:lvl7pPr marL="2739784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7pPr>
            <a:lvl8pPr marL="3196410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8pPr>
            <a:lvl9pPr marL="3653043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kern="0" dirty="0" smtClean="0">
                <a:solidFill>
                  <a:srgbClr val="002060"/>
                </a:solidFill>
                <a:latin typeface="+mn-lt"/>
                <a:ea typeface="Tahoma" charset="0"/>
                <a:cs typeface="Tahoma" charset="0"/>
              </a:rPr>
              <a:t>Предусмотреть возможность регистрации в ЕИС органов исполнительной власти в качестве организатора закупок</a:t>
            </a:r>
            <a:endParaRPr lang="ru-RU" i="1" kern="0" dirty="0">
              <a:solidFill>
                <a:srgbClr val="002060"/>
              </a:solidFill>
              <a:latin typeface="+mn-lt"/>
              <a:ea typeface="Tahoma" charset="0"/>
              <a:cs typeface="Tahoma" charset="0"/>
            </a:endParaRP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4788024" y="4151206"/>
            <a:ext cx="3832557" cy="1798074"/>
          </a:xfrm>
          <a:prstGeom prst="round2DiagRect">
            <a:avLst/>
          </a:prstGeom>
          <a:solidFill>
            <a:schemeClr val="accent3">
              <a:lumMod val="60000"/>
              <a:lumOff val="40000"/>
            </a:schemeClr>
          </a:solidFill>
          <a:ln/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1pPr>
            <a:lvl2pPr marL="45663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2pPr>
            <a:lvl3pPr marL="9132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3pPr>
            <a:lvl4pPr marL="136989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4pPr>
            <a:lvl5pPr marL="18265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5pPr>
            <a:lvl6pPr marL="2283154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6pPr>
            <a:lvl7pPr marL="2739784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7pPr>
            <a:lvl8pPr marL="3196410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8pPr>
            <a:lvl9pPr marL="3653043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kern="0" dirty="0">
                <a:solidFill>
                  <a:srgbClr val="002060"/>
                </a:solidFill>
                <a:latin typeface="Corbel" panose="020B0503020204020204" pitchFamily="34" charset="0"/>
                <a:ea typeface="Tahoma" charset="0"/>
                <a:cs typeface="Tahoma" charset="0"/>
              </a:rPr>
              <a:t>Усилить ответственность заказчиков, осуществляющих закупки по 223-ФЗ, в случае нарушения законодательства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i="1" kern="0" dirty="0">
              <a:solidFill>
                <a:srgbClr val="002060"/>
              </a:solidFill>
              <a:latin typeface="Corbel" panose="020B0503020204020204" pitchFamily="34" charset="0"/>
              <a:ea typeface="Tahoma" charset="0"/>
              <a:cs typeface="Tahoma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19572" y="1052736"/>
            <a:ext cx="7776864" cy="648072"/>
          </a:xfrm>
          <a:prstGeom prst="roundRect">
            <a:avLst/>
          </a:prstGeom>
          <a:solidFill>
            <a:srgbClr val="76A8E4"/>
          </a:solidFill>
          <a:ln>
            <a:solidFill>
              <a:srgbClr val="76A8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Результаты работы министерства  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по </a:t>
            </a:r>
            <a:r>
              <a:rPr lang="ru-RU" b="1" i="1" dirty="0">
                <a:solidFill>
                  <a:srgbClr val="002060"/>
                </a:solidFill>
              </a:rPr>
              <a:t>совершенствованию </a:t>
            </a:r>
            <a:r>
              <a:rPr lang="ru-RU" b="1" i="1" dirty="0" smtClean="0">
                <a:solidFill>
                  <a:srgbClr val="002060"/>
                </a:solidFill>
              </a:rPr>
              <a:t>закупок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7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7010400" y="6359227"/>
            <a:ext cx="2133600" cy="476250"/>
          </a:xfrm>
        </p:spPr>
        <p:txBody>
          <a:bodyPr anchor="b"/>
          <a:lstStyle/>
          <a:p>
            <a:pPr algn="r"/>
            <a:fld id="{D4C49B74-5DB2-4B03-B1D2-7F6A3C51C318}" type="slidenum">
              <a:rPr lang="en-US" smtClean="0"/>
              <a:pPr algn="r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79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43808" y="916620"/>
            <a:ext cx="4338692" cy="107823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endParaRPr lang="ru-RU" sz="1100" dirty="0">
              <a:effectLst/>
              <a:ea typeface="Calibri"/>
              <a:cs typeface="Times New Roman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2118620" y="280927"/>
            <a:ext cx="6701852" cy="1491889"/>
            <a:chOff x="2118620" y="280927"/>
            <a:chExt cx="6701852" cy="1491889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2118620" y="391176"/>
              <a:ext cx="5333700" cy="136652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Министерство </a:t>
              </a:r>
              <a:endParaRPr lang="ru-RU" sz="1100" b="1" cap="all" dirty="0">
                <a:solidFill>
                  <a:srgbClr val="216BBD"/>
                </a:solidFill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 smtClean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по </a:t>
              </a: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регулированию </a:t>
              </a:r>
              <a:endParaRPr lang="ru-RU" sz="1800" b="1" cap="all" dirty="0" smtClean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 smtClean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контрактной </a:t>
              </a: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системы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в сфере закупок Иркутской области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</p:txBody>
        </p:sp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7428" y="280927"/>
              <a:ext cx="1363044" cy="1491889"/>
            </a:xfrm>
            <a:prstGeom prst="rect">
              <a:avLst/>
            </a:prstGeom>
          </p:spPr>
        </p:pic>
      </p:grpSp>
      <p:sp>
        <p:nvSpPr>
          <p:cNvPr id="18" name="Подзаголовок 17"/>
          <p:cNvSpPr>
            <a:spLocks noGrp="1"/>
          </p:cNvSpPr>
          <p:nvPr>
            <p:ph type="subTitle" idx="1"/>
          </p:nvPr>
        </p:nvSpPr>
        <p:spPr>
          <a:xfrm>
            <a:off x="6660232" y="5445224"/>
            <a:ext cx="2160240" cy="898029"/>
          </a:xfrm>
        </p:spPr>
        <p:txBody>
          <a:bodyPr anchor="ctr">
            <a:noAutofit/>
          </a:bodyPr>
          <a:lstStyle/>
          <a:p>
            <a:pPr lvl="0">
              <a:lnSpc>
                <a:spcPct val="130000"/>
              </a:lnSpc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Май 2017 года</a:t>
            </a:r>
            <a:endParaRPr lang="ru-RU" sz="1400" b="1"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одзаголовок 17"/>
          <p:cNvSpPr txBox="1">
            <a:spLocks/>
          </p:cNvSpPr>
          <p:nvPr/>
        </p:nvSpPr>
        <p:spPr>
          <a:xfrm>
            <a:off x="1470051" y="3140968"/>
            <a:ext cx="5982269" cy="1430767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defPPr>
            <a:lvl1pPr marL="0" indent="0" algn="r" eaLnBrk="1" hangingPunct="1">
              <a:buNone/>
              <a:defRPr sz="2800">
                <a:latin typeface="+mn-lt"/>
              </a:defRPr>
            </a:lvl1pPr>
            <a:lvl2pPr marL="457200" indent="0" algn="ctr" eaLnBrk="1" hangingPunct="1">
              <a:buNone/>
              <a:defRPr sz="2400">
                <a:latin typeface="+mn-lt"/>
              </a:defRPr>
            </a:lvl2pPr>
            <a:lvl3pPr marL="914400" indent="0" algn="ctr" eaLnBrk="1" hangingPunct="1">
              <a:buNone/>
              <a:defRPr sz="2400">
                <a:latin typeface="+mn-lt"/>
              </a:defRPr>
            </a:lvl3pPr>
            <a:lvl4pPr marL="1371600" indent="0" algn="ctr" eaLnBrk="1" hangingPunct="1">
              <a:buNone/>
              <a:defRPr sz="2000">
                <a:latin typeface="+mn-lt"/>
              </a:defRPr>
            </a:lvl4pPr>
            <a:lvl5pPr marL="1828800" indent="0" algn="ctr" eaLnBrk="1" hangingPunct="1">
              <a:buNone/>
              <a:defRPr sz="2000">
                <a:latin typeface="+mn-lt"/>
              </a:defRPr>
            </a:lvl5pPr>
            <a:lvl6pPr marL="2286000" indent="0" algn="ctr" eaLnBrk="1" hangingPunct="1">
              <a:buNone/>
              <a:defRPr sz="2000"/>
            </a:lvl6pPr>
            <a:lvl7pPr marL="2743200" indent="0" algn="ctr" eaLnBrk="1" hangingPunct="1">
              <a:buNone/>
              <a:defRPr sz="2000"/>
            </a:lvl7pPr>
            <a:lvl8pPr marL="3200400" indent="0" algn="ctr" eaLnBrk="1" hangingPunct="1">
              <a:buNone/>
              <a:defRPr sz="2000"/>
            </a:lvl8pPr>
            <a:lvl9pPr marL="3657600" indent="0" algn="ctr" eaLnBrk="1" hangingPunct="1">
              <a:buNone/>
              <a:defRPr sz="2000"/>
            </a:lvl9pPr>
          </a:lstStyle>
          <a:p>
            <a:pPr>
              <a:lnSpc>
                <a:spcPct val="130000"/>
              </a:lnSpc>
            </a:pPr>
            <a:r>
              <a:rPr lang="ru-RU" sz="2000" b="1" kern="0" dirty="0" smtClean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rPr>
              <a:t>СПАСИБО ЗА ВНИМАНИЕ!</a:t>
            </a:r>
            <a:endParaRPr lang="ru-RU" sz="2000" b="1" kern="0" dirty="0">
              <a:solidFill>
                <a:schemeClr val="tx2"/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59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8392" y="5112196"/>
            <a:ext cx="1524000" cy="1457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4" name="Группа 13"/>
          <p:cNvGrpSpPr/>
          <p:nvPr/>
        </p:nvGrpSpPr>
        <p:grpSpPr>
          <a:xfrm>
            <a:off x="4741416" y="280927"/>
            <a:ext cx="4007020" cy="627793"/>
            <a:chOff x="2385869" y="280927"/>
            <a:chExt cx="6320968" cy="1491889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385869" y="406287"/>
              <a:ext cx="5333700" cy="1366529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Министерство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по регулированию </a:t>
              </a:r>
              <a:endParaRPr lang="ru-RU" sz="1800" b="1" cap="all" dirty="0" smtClean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 smtClean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контрактной </a:t>
              </a: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системы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в сфере закупок Иркутской области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</p:txBody>
        </p:sp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4565" y="280927"/>
              <a:ext cx="1022272" cy="1491889"/>
            </a:xfrm>
            <a:prstGeom prst="rect">
              <a:avLst/>
            </a:prstGeom>
          </p:spPr>
        </p:pic>
      </p:grpSp>
      <p:sp>
        <p:nvSpPr>
          <p:cNvPr id="28" name="TextBox 27"/>
          <p:cNvSpPr txBox="1"/>
          <p:nvPr/>
        </p:nvSpPr>
        <p:spPr>
          <a:xfrm>
            <a:off x="35496" y="116632"/>
            <a:ext cx="5832648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600" cap="all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министерства По регулированию контрактной системы в сфере закупок Иркутской области</a:t>
            </a:r>
            <a:endParaRPr lang="ru-RU" sz="1600" cap="all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95536" y="685872"/>
            <a:ext cx="8424936" cy="6125993"/>
            <a:chOff x="395536" y="655316"/>
            <a:chExt cx="8424936" cy="6125993"/>
          </a:xfrm>
        </p:grpSpPr>
        <p:sp>
          <p:nvSpPr>
            <p:cNvPr id="32" name="Полилиния 31"/>
            <p:cNvSpPr/>
            <p:nvPr/>
          </p:nvSpPr>
          <p:spPr>
            <a:xfrm>
              <a:off x="1619672" y="908737"/>
              <a:ext cx="2072010" cy="1726681"/>
            </a:xfrm>
            <a:custGeom>
              <a:avLst/>
              <a:gdLst>
                <a:gd name="connsiteX0" fmla="*/ 0 w 2072010"/>
                <a:gd name="connsiteY0" fmla="*/ 863341 h 1726681"/>
                <a:gd name="connsiteX1" fmla="*/ 1036005 w 2072010"/>
                <a:gd name="connsiteY1" fmla="*/ 0 h 1726681"/>
                <a:gd name="connsiteX2" fmla="*/ 2072010 w 2072010"/>
                <a:gd name="connsiteY2" fmla="*/ 863341 h 1726681"/>
                <a:gd name="connsiteX3" fmla="*/ 1036005 w 2072010"/>
                <a:gd name="connsiteY3" fmla="*/ 1726682 h 1726681"/>
                <a:gd name="connsiteX4" fmla="*/ 0 w 2072010"/>
                <a:gd name="connsiteY4" fmla="*/ 863341 h 172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2010" h="1726681">
                  <a:moveTo>
                    <a:pt x="0" y="863341"/>
                  </a:moveTo>
                  <a:cubicBezTo>
                    <a:pt x="0" y="386531"/>
                    <a:pt x="463835" y="0"/>
                    <a:pt x="1036005" y="0"/>
                  </a:cubicBezTo>
                  <a:cubicBezTo>
                    <a:pt x="1608175" y="0"/>
                    <a:pt x="2072010" y="386531"/>
                    <a:pt x="2072010" y="863341"/>
                  </a:cubicBezTo>
                  <a:cubicBezTo>
                    <a:pt x="2072010" y="1340151"/>
                    <a:pt x="1608175" y="1726682"/>
                    <a:pt x="1036005" y="1726682"/>
                  </a:cubicBezTo>
                  <a:cubicBezTo>
                    <a:pt x="463835" y="1726682"/>
                    <a:pt x="0" y="1340151"/>
                    <a:pt x="0" y="863341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1250264"/>
                <a:satOff val="-16880"/>
                <a:lumOff val="-2745"/>
                <a:alphaOff val="0"/>
              </a:schemeClr>
            </a:fillRef>
            <a:effectRef idx="0">
              <a:schemeClr val="accent3">
                <a:hueOff val="11250264"/>
                <a:satOff val="-16880"/>
                <a:lumOff val="-274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2489" tIns="271917" rIns="322489" bIns="271917" numCol="1" spcCol="1270" anchor="ctr" anchorCtr="0">
              <a:noAutofit/>
            </a:bodyPr>
            <a:lstStyle/>
            <a:p>
              <a:pPr lvl="0" algn="ctr" defTabSz="66675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</a:pPr>
              <a:endParaRPr lang="ru-RU" sz="1500" kern="0" spc="-70" baseline="0" dirty="0" smtClean="0"/>
            </a:p>
          </p:txBody>
        </p:sp>
        <p:sp>
          <p:nvSpPr>
            <p:cNvPr id="30" name="Полилиния 29"/>
            <p:cNvSpPr/>
            <p:nvPr/>
          </p:nvSpPr>
          <p:spPr>
            <a:xfrm>
              <a:off x="395536" y="2132856"/>
              <a:ext cx="2072010" cy="1726681"/>
            </a:xfrm>
            <a:custGeom>
              <a:avLst/>
              <a:gdLst>
                <a:gd name="connsiteX0" fmla="*/ 0 w 2072010"/>
                <a:gd name="connsiteY0" fmla="*/ 863341 h 1726681"/>
                <a:gd name="connsiteX1" fmla="*/ 1036005 w 2072010"/>
                <a:gd name="connsiteY1" fmla="*/ 0 h 1726681"/>
                <a:gd name="connsiteX2" fmla="*/ 2072010 w 2072010"/>
                <a:gd name="connsiteY2" fmla="*/ 863341 h 1726681"/>
                <a:gd name="connsiteX3" fmla="*/ 1036005 w 2072010"/>
                <a:gd name="connsiteY3" fmla="*/ 1726682 h 1726681"/>
                <a:gd name="connsiteX4" fmla="*/ 0 w 2072010"/>
                <a:gd name="connsiteY4" fmla="*/ 863341 h 172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2010" h="1726681">
                  <a:moveTo>
                    <a:pt x="0" y="863341"/>
                  </a:moveTo>
                  <a:cubicBezTo>
                    <a:pt x="0" y="386531"/>
                    <a:pt x="463835" y="0"/>
                    <a:pt x="1036005" y="0"/>
                  </a:cubicBezTo>
                  <a:cubicBezTo>
                    <a:pt x="1608175" y="0"/>
                    <a:pt x="2072010" y="386531"/>
                    <a:pt x="2072010" y="863341"/>
                  </a:cubicBezTo>
                  <a:cubicBezTo>
                    <a:pt x="2072010" y="1340151"/>
                    <a:pt x="1608175" y="1726682"/>
                    <a:pt x="1036005" y="1726682"/>
                  </a:cubicBezTo>
                  <a:cubicBezTo>
                    <a:pt x="463835" y="1726682"/>
                    <a:pt x="0" y="1340151"/>
                    <a:pt x="0" y="863341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0000235"/>
                <a:satOff val="-15004"/>
                <a:lumOff val="-2440"/>
                <a:alphaOff val="0"/>
              </a:schemeClr>
            </a:fillRef>
            <a:effectRef idx="0">
              <a:schemeClr val="accent3">
                <a:hueOff val="10000235"/>
                <a:satOff val="-15004"/>
                <a:lumOff val="-244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2489" tIns="271917" rIns="322489" bIns="271917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kern="0" spc="-70" baseline="0" dirty="0" smtClean="0"/>
                <a:t>организация отбора </a:t>
              </a:r>
              <a:r>
                <a:rPr lang="ru-RU" sz="1500" kern="0" spc="-70" baseline="0" dirty="0" err="1" smtClean="0"/>
                <a:t>регоператора</a:t>
              </a:r>
              <a:r>
                <a:rPr lang="ru-RU" sz="1500" kern="0" spc="-70" baseline="0" dirty="0" smtClean="0"/>
                <a:t> по обращению с твердыми коммунальными отходами</a:t>
              </a:r>
            </a:p>
          </p:txBody>
        </p:sp>
        <p:sp>
          <p:nvSpPr>
            <p:cNvPr id="27" name="Полилиния 26"/>
            <p:cNvSpPr/>
            <p:nvPr/>
          </p:nvSpPr>
          <p:spPr>
            <a:xfrm>
              <a:off x="611560" y="3686476"/>
              <a:ext cx="2072010" cy="1726681"/>
            </a:xfrm>
            <a:custGeom>
              <a:avLst/>
              <a:gdLst>
                <a:gd name="connsiteX0" fmla="*/ 0 w 2072010"/>
                <a:gd name="connsiteY0" fmla="*/ 863341 h 1726681"/>
                <a:gd name="connsiteX1" fmla="*/ 1036005 w 2072010"/>
                <a:gd name="connsiteY1" fmla="*/ 0 h 1726681"/>
                <a:gd name="connsiteX2" fmla="*/ 2072010 w 2072010"/>
                <a:gd name="connsiteY2" fmla="*/ 863341 h 1726681"/>
                <a:gd name="connsiteX3" fmla="*/ 1036005 w 2072010"/>
                <a:gd name="connsiteY3" fmla="*/ 1726682 h 1726681"/>
                <a:gd name="connsiteX4" fmla="*/ 0 w 2072010"/>
                <a:gd name="connsiteY4" fmla="*/ 863341 h 172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2010" h="1726681">
                  <a:moveTo>
                    <a:pt x="0" y="863341"/>
                  </a:moveTo>
                  <a:cubicBezTo>
                    <a:pt x="0" y="386531"/>
                    <a:pt x="463835" y="0"/>
                    <a:pt x="1036005" y="0"/>
                  </a:cubicBezTo>
                  <a:cubicBezTo>
                    <a:pt x="1608175" y="0"/>
                    <a:pt x="2072010" y="386531"/>
                    <a:pt x="2072010" y="863341"/>
                  </a:cubicBezTo>
                  <a:cubicBezTo>
                    <a:pt x="2072010" y="1340151"/>
                    <a:pt x="1608175" y="1726682"/>
                    <a:pt x="1036005" y="1726682"/>
                  </a:cubicBezTo>
                  <a:cubicBezTo>
                    <a:pt x="463835" y="1726682"/>
                    <a:pt x="0" y="1340151"/>
                    <a:pt x="0" y="863341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8750205"/>
                <a:satOff val="-13129"/>
                <a:lumOff val="-2135"/>
                <a:alphaOff val="0"/>
              </a:schemeClr>
            </a:fillRef>
            <a:effectRef idx="0">
              <a:schemeClr val="accent3">
                <a:hueOff val="8750205"/>
                <a:satOff val="-13129"/>
                <a:lumOff val="-213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2489" tIns="271917" rIns="322489" bIns="271917" numCol="1" spcCol="1270" anchor="ctr" anchorCtr="0">
              <a:noAutofit/>
            </a:bodyPr>
            <a:lstStyle/>
            <a:p>
              <a:pPr lvl="0" algn="ctr" defTabSz="66675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</a:pPr>
              <a:endParaRPr lang="ru-RU" sz="1500" kern="0" spc="-70" baseline="0" dirty="0" smtClean="0"/>
            </a:p>
          </p:txBody>
        </p:sp>
        <p:sp>
          <p:nvSpPr>
            <p:cNvPr id="25" name="Полилиния 24"/>
            <p:cNvSpPr/>
            <p:nvPr/>
          </p:nvSpPr>
          <p:spPr>
            <a:xfrm>
              <a:off x="1835689" y="4910612"/>
              <a:ext cx="2072010" cy="1726681"/>
            </a:xfrm>
            <a:custGeom>
              <a:avLst/>
              <a:gdLst>
                <a:gd name="connsiteX0" fmla="*/ 0 w 2072010"/>
                <a:gd name="connsiteY0" fmla="*/ 863341 h 1726681"/>
                <a:gd name="connsiteX1" fmla="*/ 1036005 w 2072010"/>
                <a:gd name="connsiteY1" fmla="*/ 0 h 1726681"/>
                <a:gd name="connsiteX2" fmla="*/ 2072010 w 2072010"/>
                <a:gd name="connsiteY2" fmla="*/ 863341 h 1726681"/>
                <a:gd name="connsiteX3" fmla="*/ 1036005 w 2072010"/>
                <a:gd name="connsiteY3" fmla="*/ 1726682 h 1726681"/>
                <a:gd name="connsiteX4" fmla="*/ 0 w 2072010"/>
                <a:gd name="connsiteY4" fmla="*/ 863341 h 172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2010" h="1726681">
                  <a:moveTo>
                    <a:pt x="0" y="863341"/>
                  </a:moveTo>
                  <a:cubicBezTo>
                    <a:pt x="0" y="386531"/>
                    <a:pt x="463835" y="0"/>
                    <a:pt x="1036005" y="0"/>
                  </a:cubicBezTo>
                  <a:cubicBezTo>
                    <a:pt x="1608175" y="0"/>
                    <a:pt x="2072010" y="386531"/>
                    <a:pt x="2072010" y="863341"/>
                  </a:cubicBezTo>
                  <a:cubicBezTo>
                    <a:pt x="2072010" y="1340151"/>
                    <a:pt x="1608175" y="1726682"/>
                    <a:pt x="1036005" y="1726682"/>
                  </a:cubicBezTo>
                  <a:cubicBezTo>
                    <a:pt x="463835" y="1726682"/>
                    <a:pt x="0" y="1340151"/>
                    <a:pt x="0" y="863341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7500176"/>
                <a:satOff val="-11253"/>
                <a:lumOff val="-1830"/>
                <a:alphaOff val="0"/>
              </a:schemeClr>
            </a:fillRef>
            <a:effectRef idx="0">
              <a:schemeClr val="accent3">
                <a:hueOff val="7500176"/>
                <a:satOff val="-11253"/>
                <a:lumOff val="-183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2489" tIns="271917" rIns="322489" bIns="271917" numCol="1" spcCol="1270" anchor="ctr" anchorCtr="0">
              <a:noAutofit/>
            </a:bodyPr>
            <a:lstStyle/>
            <a:p>
              <a:pPr lvl="0" algn="ctr" defTabSz="66675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500" kern="0" spc="-70" baseline="0" dirty="0" smtClean="0"/>
                <a:t>организация мониторинга закупок  (44-ФЗ); </a:t>
              </a:r>
            </a:p>
            <a:p>
              <a:pPr lvl="0" algn="ctr" defTabSz="66675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500" kern="0" spc="-70" baseline="0" dirty="0" smtClean="0"/>
                <a:t>мониторинг, оценка соответствия</a:t>
              </a:r>
            </a:p>
            <a:p>
              <a:pPr lvl="0" algn="ctr" defTabSz="66675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500" kern="0" spc="-70" baseline="0" dirty="0" smtClean="0"/>
                <a:t> (223-ФЗ)</a:t>
              </a:r>
              <a:endParaRPr lang="ru-RU" sz="1500" kern="0" spc="-70" baseline="0" dirty="0"/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3561246" y="5054628"/>
              <a:ext cx="2072010" cy="1726681"/>
            </a:xfrm>
            <a:custGeom>
              <a:avLst/>
              <a:gdLst>
                <a:gd name="connsiteX0" fmla="*/ 0 w 2072010"/>
                <a:gd name="connsiteY0" fmla="*/ 863341 h 1726681"/>
                <a:gd name="connsiteX1" fmla="*/ 1036005 w 2072010"/>
                <a:gd name="connsiteY1" fmla="*/ 0 h 1726681"/>
                <a:gd name="connsiteX2" fmla="*/ 2072010 w 2072010"/>
                <a:gd name="connsiteY2" fmla="*/ 863341 h 1726681"/>
                <a:gd name="connsiteX3" fmla="*/ 1036005 w 2072010"/>
                <a:gd name="connsiteY3" fmla="*/ 1726682 h 1726681"/>
                <a:gd name="connsiteX4" fmla="*/ 0 w 2072010"/>
                <a:gd name="connsiteY4" fmla="*/ 863341 h 172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2010" h="1726681">
                  <a:moveTo>
                    <a:pt x="0" y="863341"/>
                  </a:moveTo>
                  <a:cubicBezTo>
                    <a:pt x="0" y="386531"/>
                    <a:pt x="463835" y="0"/>
                    <a:pt x="1036005" y="0"/>
                  </a:cubicBezTo>
                  <a:cubicBezTo>
                    <a:pt x="1608175" y="0"/>
                    <a:pt x="2072010" y="386531"/>
                    <a:pt x="2072010" y="863341"/>
                  </a:cubicBezTo>
                  <a:cubicBezTo>
                    <a:pt x="2072010" y="1340151"/>
                    <a:pt x="1608175" y="1726682"/>
                    <a:pt x="1036005" y="1726682"/>
                  </a:cubicBezTo>
                  <a:cubicBezTo>
                    <a:pt x="463835" y="1726682"/>
                    <a:pt x="0" y="1340151"/>
                    <a:pt x="0" y="863341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250147"/>
                <a:satOff val="-9378"/>
                <a:lumOff val="-1525"/>
                <a:alphaOff val="0"/>
              </a:schemeClr>
            </a:fillRef>
            <a:effectRef idx="0">
              <a:schemeClr val="accent3">
                <a:hueOff val="6250147"/>
                <a:satOff val="-9378"/>
                <a:lumOff val="-152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2489" tIns="271917" rIns="322489" bIns="271917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500" kern="0" spc="-70" baseline="0" dirty="0" smtClean="0"/>
                <a:t>информационное обеспечение системы </a:t>
              </a:r>
              <a:br>
                <a:rPr lang="ru-RU" sz="1500" kern="0" spc="-70" baseline="0" dirty="0" smtClean="0"/>
              </a:br>
              <a:r>
                <a:rPr lang="ru-RU" sz="1500" kern="0" spc="-70" baseline="0" dirty="0" smtClean="0"/>
                <a:t>закупок</a:t>
              </a:r>
            </a:p>
          </p:txBody>
        </p:sp>
        <p:sp>
          <p:nvSpPr>
            <p:cNvPr id="21" name="Полилиния 20"/>
            <p:cNvSpPr/>
            <p:nvPr/>
          </p:nvSpPr>
          <p:spPr>
            <a:xfrm>
              <a:off x="5436097" y="4987293"/>
              <a:ext cx="2072010" cy="1726681"/>
            </a:xfrm>
            <a:custGeom>
              <a:avLst/>
              <a:gdLst>
                <a:gd name="connsiteX0" fmla="*/ 0 w 2072010"/>
                <a:gd name="connsiteY0" fmla="*/ 863341 h 1726681"/>
                <a:gd name="connsiteX1" fmla="*/ 1036005 w 2072010"/>
                <a:gd name="connsiteY1" fmla="*/ 0 h 1726681"/>
                <a:gd name="connsiteX2" fmla="*/ 2072010 w 2072010"/>
                <a:gd name="connsiteY2" fmla="*/ 863341 h 1726681"/>
                <a:gd name="connsiteX3" fmla="*/ 1036005 w 2072010"/>
                <a:gd name="connsiteY3" fmla="*/ 1726682 h 1726681"/>
                <a:gd name="connsiteX4" fmla="*/ 0 w 2072010"/>
                <a:gd name="connsiteY4" fmla="*/ 863341 h 172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2010" h="1726681">
                  <a:moveTo>
                    <a:pt x="0" y="863341"/>
                  </a:moveTo>
                  <a:cubicBezTo>
                    <a:pt x="0" y="386531"/>
                    <a:pt x="463835" y="0"/>
                    <a:pt x="1036005" y="0"/>
                  </a:cubicBezTo>
                  <a:cubicBezTo>
                    <a:pt x="1608175" y="0"/>
                    <a:pt x="2072010" y="386531"/>
                    <a:pt x="2072010" y="863341"/>
                  </a:cubicBezTo>
                  <a:cubicBezTo>
                    <a:pt x="2072010" y="1340151"/>
                    <a:pt x="1608175" y="1726682"/>
                    <a:pt x="1036005" y="1726682"/>
                  </a:cubicBezTo>
                  <a:cubicBezTo>
                    <a:pt x="463835" y="1726682"/>
                    <a:pt x="0" y="1340151"/>
                    <a:pt x="0" y="863341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000117"/>
                <a:satOff val="-7502"/>
                <a:lumOff val="-1220"/>
                <a:alphaOff val="0"/>
              </a:schemeClr>
            </a:fillRef>
            <a:effectRef idx="0">
              <a:schemeClr val="accent3">
                <a:hueOff val="5000117"/>
                <a:satOff val="-7502"/>
                <a:lumOff val="-122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2489" tIns="271917" rIns="322489" bIns="271917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500" kern="1200" spc="-70" baseline="0" dirty="0" smtClean="0"/>
                <a:t>методологическое сопровождение деятельности заказчиков</a:t>
              </a:r>
            </a:p>
          </p:txBody>
        </p:sp>
        <p:sp>
          <p:nvSpPr>
            <p:cNvPr id="19" name="Полилиния 18"/>
            <p:cNvSpPr/>
            <p:nvPr/>
          </p:nvSpPr>
          <p:spPr>
            <a:xfrm>
              <a:off x="6444202" y="3645016"/>
              <a:ext cx="2072010" cy="1726681"/>
            </a:xfrm>
            <a:custGeom>
              <a:avLst/>
              <a:gdLst>
                <a:gd name="connsiteX0" fmla="*/ 0 w 2072010"/>
                <a:gd name="connsiteY0" fmla="*/ 863341 h 1726681"/>
                <a:gd name="connsiteX1" fmla="*/ 1036005 w 2072010"/>
                <a:gd name="connsiteY1" fmla="*/ 0 h 1726681"/>
                <a:gd name="connsiteX2" fmla="*/ 2072010 w 2072010"/>
                <a:gd name="connsiteY2" fmla="*/ 863341 h 1726681"/>
                <a:gd name="connsiteX3" fmla="*/ 1036005 w 2072010"/>
                <a:gd name="connsiteY3" fmla="*/ 1726682 h 1726681"/>
                <a:gd name="connsiteX4" fmla="*/ 0 w 2072010"/>
                <a:gd name="connsiteY4" fmla="*/ 863341 h 172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2010" h="1726681">
                  <a:moveTo>
                    <a:pt x="0" y="863341"/>
                  </a:moveTo>
                  <a:cubicBezTo>
                    <a:pt x="0" y="386531"/>
                    <a:pt x="463835" y="0"/>
                    <a:pt x="1036005" y="0"/>
                  </a:cubicBezTo>
                  <a:cubicBezTo>
                    <a:pt x="1608175" y="0"/>
                    <a:pt x="2072010" y="386531"/>
                    <a:pt x="2072010" y="863341"/>
                  </a:cubicBezTo>
                  <a:cubicBezTo>
                    <a:pt x="2072010" y="1340151"/>
                    <a:pt x="1608175" y="1726682"/>
                    <a:pt x="1036005" y="1726682"/>
                  </a:cubicBezTo>
                  <a:cubicBezTo>
                    <a:pt x="463835" y="1726682"/>
                    <a:pt x="0" y="1340151"/>
                    <a:pt x="0" y="863341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750088"/>
                <a:satOff val="-5627"/>
                <a:lumOff val="-915"/>
                <a:alphaOff val="0"/>
              </a:schemeClr>
            </a:fillRef>
            <a:effectRef idx="0">
              <a:schemeClr val="accent3">
                <a:hueOff val="3750088"/>
                <a:satOff val="-5627"/>
                <a:lumOff val="-91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2489" tIns="271917" rIns="322489" bIns="271917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kern="1200" spc="-70" baseline="0" dirty="0" smtClean="0"/>
                <a:t>определение поставщиков </a:t>
              </a:r>
              <a:br>
                <a:rPr lang="ru-RU" sz="1500" kern="1200" spc="-70" baseline="0" dirty="0" smtClean="0"/>
              </a:br>
              <a:r>
                <a:rPr lang="ru-RU" sz="1500" kern="1200" spc="-70" baseline="0" dirty="0" smtClean="0"/>
                <a:t>для заказчиков (223-ФЗ)</a:t>
              </a:r>
              <a:endParaRPr lang="ru-RU" sz="1500" kern="1200" spc="-70" baseline="0" dirty="0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6748462" y="2132856"/>
              <a:ext cx="2072010" cy="1726681"/>
            </a:xfrm>
            <a:custGeom>
              <a:avLst/>
              <a:gdLst>
                <a:gd name="connsiteX0" fmla="*/ 0 w 2072010"/>
                <a:gd name="connsiteY0" fmla="*/ 863341 h 1726681"/>
                <a:gd name="connsiteX1" fmla="*/ 1036005 w 2072010"/>
                <a:gd name="connsiteY1" fmla="*/ 0 h 1726681"/>
                <a:gd name="connsiteX2" fmla="*/ 2072010 w 2072010"/>
                <a:gd name="connsiteY2" fmla="*/ 863341 h 1726681"/>
                <a:gd name="connsiteX3" fmla="*/ 1036005 w 2072010"/>
                <a:gd name="connsiteY3" fmla="*/ 1726682 h 1726681"/>
                <a:gd name="connsiteX4" fmla="*/ 0 w 2072010"/>
                <a:gd name="connsiteY4" fmla="*/ 863341 h 172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2010" h="1726681">
                  <a:moveTo>
                    <a:pt x="0" y="863341"/>
                  </a:moveTo>
                  <a:cubicBezTo>
                    <a:pt x="0" y="386531"/>
                    <a:pt x="463835" y="0"/>
                    <a:pt x="1036005" y="0"/>
                  </a:cubicBezTo>
                  <a:cubicBezTo>
                    <a:pt x="1608175" y="0"/>
                    <a:pt x="2072010" y="386531"/>
                    <a:pt x="2072010" y="863341"/>
                  </a:cubicBezTo>
                  <a:cubicBezTo>
                    <a:pt x="2072010" y="1340151"/>
                    <a:pt x="1608175" y="1726682"/>
                    <a:pt x="1036005" y="1726682"/>
                  </a:cubicBezTo>
                  <a:cubicBezTo>
                    <a:pt x="463835" y="1726682"/>
                    <a:pt x="0" y="1340151"/>
                    <a:pt x="0" y="863341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2500059"/>
                <a:satOff val="-3751"/>
                <a:lumOff val="-610"/>
                <a:alphaOff val="0"/>
              </a:schemeClr>
            </a:fillRef>
            <a:effectRef idx="0">
              <a:schemeClr val="accent3">
                <a:hueOff val="2500059"/>
                <a:satOff val="-3751"/>
                <a:lumOff val="-61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2489" tIns="271917" rIns="322489" bIns="271917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500" kern="1200" spc="-70" baseline="0" dirty="0" smtClean="0"/>
                <a:t>определение поставщиков для муниципальных заказчиков  </a:t>
              </a: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500" kern="1200" spc="-70" baseline="0" dirty="0" smtClean="0"/>
                <a:t>при наличии МБТ</a:t>
              </a: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500" kern="1200" spc="-70" baseline="0" dirty="0" smtClean="0"/>
                <a:t>(44-ФЗ) </a:t>
              </a:r>
              <a:endParaRPr lang="ru-RU" sz="1500" kern="1200" spc="-70" baseline="0" dirty="0"/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3627377" y="2972361"/>
              <a:ext cx="1917446" cy="1533965"/>
            </a:xfrm>
            <a:custGeom>
              <a:avLst/>
              <a:gdLst>
                <a:gd name="connsiteX0" fmla="*/ 0 w 1917446"/>
                <a:gd name="connsiteY0" fmla="*/ 766983 h 1533965"/>
                <a:gd name="connsiteX1" fmla="*/ 958723 w 1917446"/>
                <a:gd name="connsiteY1" fmla="*/ 0 h 1533965"/>
                <a:gd name="connsiteX2" fmla="*/ 1917446 w 1917446"/>
                <a:gd name="connsiteY2" fmla="*/ 766983 h 1533965"/>
                <a:gd name="connsiteX3" fmla="*/ 958723 w 1917446"/>
                <a:gd name="connsiteY3" fmla="*/ 1533966 h 1533965"/>
                <a:gd name="connsiteX4" fmla="*/ 0 w 1917446"/>
                <a:gd name="connsiteY4" fmla="*/ 766983 h 1533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7446" h="1533965">
                  <a:moveTo>
                    <a:pt x="0" y="766983"/>
                  </a:moveTo>
                  <a:cubicBezTo>
                    <a:pt x="0" y="343390"/>
                    <a:pt x="429235" y="0"/>
                    <a:pt x="958723" y="0"/>
                  </a:cubicBezTo>
                  <a:cubicBezTo>
                    <a:pt x="1488211" y="0"/>
                    <a:pt x="1917446" y="343390"/>
                    <a:pt x="1917446" y="766983"/>
                  </a:cubicBezTo>
                  <a:cubicBezTo>
                    <a:pt x="1917446" y="1190576"/>
                    <a:pt x="1488211" y="1533966"/>
                    <a:pt x="958723" y="1533966"/>
                  </a:cubicBezTo>
                  <a:cubicBezTo>
                    <a:pt x="429235" y="1533966"/>
                    <a:pt x="0" y="1190576"/>
                    <a:pt x="0" y="766983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6203" tIns="250044" rIns="306203" bIns="250044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kern="0" spc="-80" baseline="0" dirty="0"/>
            </a:p>
          </p:txBody>
        </p:sp>
        <p:sp>
          <p:nvSpPr>
            <p:cNvPr id="9" name="Полилиния 8"/>
            <p:cNvSpPr/>
            <p:nvPr/>
          </p:nvSpPr>
          <p:spPr>
            <a:xfrm rot="16246462">
              <a:off x="4443849" y="2445409"/>
              <a:ext cx="312974" cy="481244"/>
            </a:xfrm>
            <a:custGeom>
              <a:avLst/>
              <a:gdLst>
                <a:gd name="connsiteX0" fmla="*/ 0 w 312974"/>
                <a:gd name="connsiteY0" fmla="*/ 96249 h 481244"/>
                <a:gd name="connsiteX1" fmla="*/ 156487 w 312974"/>
                <a:gd name="connsiteY1" fmla="*/ 96249 h 481244"/>
                <a:gd name="connsiteX2" fmla="*/ 156487 w 312974"/>
                <a:gd name="connsiteY2" fmla="*/ 0 h 481244"/>
                <a:gd name="connsiteX3" fmla="*/ 312974 w 312974"/>
                <a:gd name="connsiteY3" fmla="*/ 240622 h 481244"/>
                <a:gd name="connsiteX4" fmla="*/ 156487 w 312974"/>
                <a:gd name="connsiteY4" fmla="*/ 481244 h 481244"/>
                <a:gd name="connsiteX5" fmla="*/ 156487 w 312974"/>
                <a:gd name="connsiteY5" fmla="*/ 384995 h 481244"/>
                <a:gd name="connsiteX6" fmla="*/ 0 w 312974"/>
                <a:gd name="connsiteY6" fmla="*/ 384995 h 481244"/>
                <a:gd name="connsiteX7" fmla="*/ 0 w 312974"/>
                <a:gd name="connsiteY7" fmla="*/ 96249 h 481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2974" h="481244">
                  <a:moveTo>
                    <a:pt x="0" y="96249"/>
                  </a:moveTo>
                  <a:lnTo>
                    <a:pt x="156487" y="96249"/>
                  </a:lnTo>
                  <a:lnTo>
                    <a:pt x="156487" y="0"/>
                  </a:lnTo>
                  <a:lnTo>
                    <a:pt x="312974" y="240622"/>
                  </a:lnTo>
                  <a:lnTo>
                    <a:pt x="156487" y="481244"/>
                  </a:lnTo>
                  <a:lnTo>
                    <a:pt x="156487" y="384995"/>
                  </a:lnTo>
                  <a:lnTo>
                    <a:pt x="0" y="384995"/>
                  </a:lnTo>
                  <a:lnTo>
                    <a:pt x="0" y="96249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96249" rIns="93892" bIns="96248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kern="0" spc="-80" baseline="0"/>
            </a:p>
          </p:txBody>
        </p:sp>
        <p:sp>
          <p:nvSpPr>
            <p:cNvPr id="11" name="Полилиния 10"/>
            <p:cNvSpPr/>
            <p:nvPr/>
          </p:nvSpPr>
          <p:spPr>
            <a:xfrm rot="18906070">
              <a:off x="5264971" y="2557780"/>
              <a:ext cx="530798" cy="481244"/>
            </a:xfrm>
            <a:custGeom>
              <a:avLst/>
              <a:gdLst>
                <a:gd name="connsiteX0" fmla="*/ 0 w 530798"/>
                <a:gd name="connsiteY0" fmla="*/ 96249 h 481244"/>
                <a:gd name="connsiteX1" fmla="*/ 290176 w 530798"/>
                <a:gd name="connsiteY1" fmla="*/ 96249 h 481244"/>
                <a:gd name="connsiteX2" fmla="*/ 290176 w 530798"/>
                <a:gd name="connsiteY2" fmla="*/ 0 h 481244"/>
                <a:gd name="connsiteX3" fmla="*/ 530798 w 530798"/>
                <a:gd name="connsiteY3" fmla="*/ 240622 h 481244"/>
                <a:gd name="connsiteX4" fmla="*/ 290176 w 530798"/>
                <a:gd name="connsiteY4" fmla="*/ 481244 h 481244"/>
                <a:gd name="connsiteX5" fmla="*/ 290176 w 530798"/>
                <a:gd name="connsiteY5" fmla="*/ 384995 h 481244"/>
                <a:gd name="connsiteX6" fmla="*/ 0 w 530798"/>
                <a:gd name="connsiteY6" fmla="*/ 384995 h 481244"/>
                <a:gd name="connsiteX7" fmla="*/ 0 w 530798"/>
                <a:gd name="connsiteY7" fmla="*/ 96249 h 481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0798" h="481244">
                  <a:moveTo>
                    <a:pt x="0" y="96249"/>
                  </a:moveTo>
                  <a:lnTo>
                    <a:pt x="290176" y="96249"/>
                  </a:lnTo>
                  <a:lnTo>
                    <a:pt x="290176" y="0"/>
                  </a:lnTo>
                  <a:lnTo>
                    <a:pt x="530798" y="240622"/>
                  </a:lnTo>
                  <a:lnTo>
                    <a:pt x="290176" y="481244"/>
                  </a:lnTo>
                  <a:lnTo>
                    <a:pt x="290176" y="384995"/>
                  </a:lnTo>
                  <a:lnTo>
                    <a:pt x="0" y="384995"/>
                  </a:lnTo>
                  <a:lnTo>
                    <a:pt x="0" y="96249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250029"/>
                <a:satOff val="-1876"/>
                <a:lumOff val="-305"/>
                <a:alphaOff val="0"/>
              </a:schemeClr>
            </a:fillRef>
            <a:effectRef idx="0">
              <a:schemeClr val="accent3">
                <a:hueOff val="1250029"/>
                <a:satOff val="-1876"/>
                <a:lumOff val="-30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96248" rIns="144372" bIns="96249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kern="0" spc="-80" baseline="0"/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5524335" y="908722"/>
              <a:ext cx="2072010" cy="1726681"/>
            </a:xfrm>
            <a:custGeom>
              <a:avLst/>
              <a:gdLst>
                <a:gd name="connsiteX0" fmla="*/ 0 w 2072010"/>
                <a:gd name="connsiteY0" fmla="*/ 863341 h 1726681"/>
                <a:gd name="connsiteX1" fmla="*/ 1036005 w 2072010"/>
                <a:gd name="connsiteY1" fmla="*/ 0 h 1726681"/>
                <a:gd name="connsiteX2" fmla="*/ 2072010 w 2072010"/>
                <a:gd name="connsiteY2" fmla="*/ 863341 h 1726681"/>
                <a:gd name="connsiteX3" fmla="*/ 1036005 w 2072010"/>
                <a:gd name="connsiteY3" fmla="*/ 1726682 h 1726681"/>
                <a:gd name="connsiteX4" fmla="*/ 0 w 2072010"/>
                <a:gd name="connsiteY4" fmla="*/ 863341 h 172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2010" h="1726681">
                  <a:moveTo>
                    <a:pt x="0" y="863341"/>
                  </a:moveTo>
                  <a:cubicBezTo>
                    <a:pt x="0" y="386531"/>
                    <a:pt x="463835" y="0"/>
                    <a:pt x="1036005" y="0"/>
                  </a:cubicBezTo>
                  <a:cubicBezTo>
                    <a:pt x="1608175" y="0"/>
                    <a:pt x="2072010" y="386531"/>
                    <a:pt x="2072010" y="863341"/>
                  </a:cubicBezTo>
                  <a:cubicBezTo>
                    <a:pt x="2072010" y="1340151"/>
                    <a:pt x="1608175" y="1726682"/>
                    <a:pt x="1036005" y="1726682"/>
                  </a:cubicBezTo>
                  <a:cubicBezTo>
                    <a:pt x="463835" y="1726682"/>
                    <a:pt x="0" y="1340151"/>
                    <a:pt x="0" y="863341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250029"/>
                <a:satOff val="-1876"/>
                <a:lumOff val="-305"/>
                <a:alphaOff val="0"/>
              </a:schemeClr>
            </a:fillRef>
            <a:effectRef idx="0">
              <a:schemeClr val="accent3">
                <a:hueOff val="1250029"/>
                <a:satOff val="-1876"/>
                <a:lumOff val="-30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2489" tIns="271917" rIns="322489" bIns="271917" numCol="1" spcCol="1270" anchor="ctr" anchorCtr="0">
              <a:noAutofit/>
            </a:bodyPr>
            <a:lstStyle/>
            <a:p>
              <a:pPr lvl="0" algn="ctr" defTabSz="66675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500" kern="0" spc="-70" baseline="0" dirty="0" smtClean="0"/>
                <a:t>определение поставщиков для областных заказчиков </a:t>
              </a:r>
            </a:p>
            <a:p>
              <a:pPr lvl="0" algn="ctr" defTabSz="66675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500" kern="0" spc="-70" baseline="0" dirty="0" smtClean="0"/>
                <a:t>(44-ФЗ)</a:t>
              </a:r>
              <a:endParaRPr lang="ru-RU" sz="1500" kern="0" spc="-70" baseline="0" dirty="0"/>
            </a:p>
          </p:txBody>
        </p:sp>
        <p:sp>
          <p:nvSpPr>
            <p:cNvPr id="13" name="Полилиния 12"/>
            <p:cNvSpPr/>
            <p:nvPr/>
          </p:nvSpPr>
          <p:spPr>
            <a:xfrm rot="20799299">
              <a:off x="5762732" y="3141375"/>
              <a:ext cx="659520" cy="481244"/>
            </a:xfrm>
            <a:custGeom>
              <a:avLst/>
              <a:gdLst>
                <a:gd name="connsiteX0" fmla="*/ 0 w 659520"/>
                <a:gd name="connsiteY0" fmla="*/ 96249 h 481244"/>
                <a:gd name="connsiteX1" fmla="*/ 418898 w 659520"/>
                <a:gd name="connsiteY1" fmla="*/ 96249 h 481244"/>
                <a:gd name="connsiteX2" fmla="*/ 418898 w 659520"/>
                <a:gd name="connsiteY2" fmla="*/ 0 h 481244"/>
                <a:gd name="connsiteX3" fmla="*/ 659520 w 659520"/>
                <a:gd name="connsiteY3" fmla="*/ 240622 h 481244"/>
                <a:gd name="connsiteX4" fmla="*/ 418898 w 659520"/>
                <a:gd name="connsiteY4" fmla="*/ 481244 h 481244"/>
                <a:gd name="connsiteX5" fmla="*/ 418898 w 659520"/>
                <a:gd name="connsiteY5" fmla="*/ 384995 h 481244"/>
                <a:gd name="connsiteX6" fmla="*/ 0 w 659520"/>
                <a:gd name="connsiteY6" fmla="*/ 384995 h 481244"/>
                <a:gd name="connsiteX7" fmla="*/ 0 w 659520"/>
                <a:gd name="connsiteY7" fmla="*/ 96249 h 481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9520" h="481244">
                  <a:moveTo>
                    <a:pt x="0" y="96249"/>
                  </a:moveTo>
                  <a:lnTo>
                    <a:pt x="418898" y="96249"/>
                  </a:lnTo>
                  <a:lnTo>
                    <a:pt x="418898" y="0"/>
                  </a:lnTo>
                  <a:lnTo>
                    <a:pt x="659520" y="240622"/>
                  </a:lnTo>
                  <a:lnTo>
                    <a:pt x="418898" y="481244"/>
                  </a:lnTo>
                  <a:lnTo>
                    <a:pt x="418898" y="384995"/>
                  </a:lnTo>
                  <a:lnTo>
                    <a:pt x="0" y="384995"/>
                  </a:lnTo>
                  <a:lnTo>
                    <a:pt x="0" y="96249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2500059"/>
                <a:satOff val="-3751"/>
                <a:lumOff val="-610"/>
                <a:alphaOff val="0"/>
              </a:schemeClr>
            </a:fillRef>
            <a:effectRef idx="0">
              <a:schemeClr val="accent3">
                <a:hueOff val="2500059"/>
                <a:satOff val="-3751"/>
                <a:lumOff val="-61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96249" rIns="144373" bIns="96248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kern="1200"/>
            </a:p>
          </p:txBody>
        </p:sp>
        <p:sp>
          <p:nvSpPr>
            <p:cNvPr id="18" name="Полилиния 17"/>
            <p:cNvSpPr/>
            <p:nvPr/>
          </p:nvSpPr>
          <p:spPr>
            <a:xfrm rot="892836">
              <a:off x="5706166" y="3868998"/>
              <a:ext cx="546864" cy="481244"/>
            </a:xfrm>
            <a:custGeom>
              <a:avLst/>
              <a:gdLst>
                <a:gd name="connsiteX0" fmla="*/ 0 w 546864"/>
                <a:gd name="connsiteY0" fmla="*/ 96249 h 481244"/>
                <a:gd name="connsiteX1" fmla="*/ 306242 w 546864"/>
                <a:gd name="connsiteY1" fmla="*/ 96249 h 481244"/>
                <a:gd name="connsiteX2" fmla="*/ 306242 w 546864"/>
                <a:gd name="connsiteY2" fmla="*/ 0 h 481244"/>
                <a:gd name="connsiteX3" fmla="*/ 546864 w 546864"/>
                <a:gd name="connsiteY3" fmla="*/ 240622 h 481244"/>
                <a:gd name="connsiteX4" fmla="*/ 306242 w 546864"/>
                <a:gd name="connsiteY4" fmla="*/ 481244 h 481244"/>
                <a:gd name="connsiteX5" fmla="*/ 306242 w 546864"/>
                <a:gd name="connsiteY5" fmla="*/ 384995 h 481244"/>
                <a:gd name="connsiteX6" fmla="*/ 0 w 546864"/>
                <a:gd name="connsiteY6" fmla="*/ 384995 h 481244"/>
                <a:gd name="connsiteX7" fmla="*/ 0 w 546864"/>
                <a:gd name="connsiteY7" fmla="*/ 96249 h 481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6864" h="481244">
                  <a:moveTo>
                    <a:pt x="0" y="96249"/>
                  </a:moveTo>
                  <a:lnTo>
                    <a:pt x="306242" y="96249"/>
                  </a:lnTo>
                  <a:lnTo>
                    <a:pt x="306242" y="0"/>
                  </a:lnTo>
                  <a:lnTo>
                    <a:pt x="546864" y="240622"/>
                  </a:lnTo>
                  <a:lnTo>
                    <a:pt x="306242" y="481244"/>
                  </a:lnTo>
                  <a:lnTo>
                    <a:pt x="306242" y="384995"/>
                  </a:lnTo>
                  <a:lnTo>
                    <a:pt x="0" y="384995"/>
                  </a:lnTo>
                  <a:lnTo>
                    <a:pt x="0" y="96249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750088"/>
                <a:satOff val="-5627"/>
                <a:lumOff val="-915"/>
                <a:alphaOff val="0"/>
              </a:schemeClr>
            </a:fillRef>
            <a:effectRef idx="0">
              <a:schemeClr val="accent3">
                <a:hueOff val="3750088"/>
                <a:satOff val="-5627"/>
                <a:lumOff val="-91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96248" rIns="144372" bIns="96249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kern="1200"/>
            </a:p>
          </p:txBody>
        </p:sp>
        <p:sp>
          <p:nvSpPr>
            <p:cNvPr id="20" name="Полилиния 19"/>
            <p:cNvSpPr/>
            <p:nvPr/>
          </p:nvSpPr>
          <p:spPr>
            <a:xfrm rot="2893547">
              <a:off x="5205450" y="4508191"/>
              <a:ext cx="564804" cy="481244"/>
            </a:xfrm>
            <a:custGeom>
              <a:avLst/>
              <a:gdLst>
                <a:gd name="connsiteX0" fmla="*/ 0 w 564804"/>
                <a:gd name="connsiteY0" fmla="*/ 96249 h 481244"/>
                <a:gd name="connsiteX1" fmla="*/ 324182 w 564804"/>
                <a:gd name="connsiteY1" fmla="*/ 96249 h 481244"/>
                <a:gd name="connsiteX2" fmla="*/ 324182 w 564804"/>
                <a:gd name="connsiteY2" fmla="*/ 0 h 481244"/>
                <a:gd name="connsiteX3" fmla="*/ 564804 w 564804"/>
                <a:gd name="connsiteY3" fmla="*/ 240622 h 481244"/>
                <a:gd name="connsiteX4" fmla="*/ 324182 w 564804"/>
                <a:gd name="connsiteY4" fmla="*/ 481244 h 481244"/>
                <a:gd name="connsiteX5" fmla="*/ 324182 w 564804"/>
                <a:gd name="connsiteY5" fmla="*/ 384995 h 481244"/>
                <a:gd name="connsiteX6" fmla="*/ 0 w 564804"/>
                <a:gd name="connsiteY6" fmla="*/ 384995 h 481244"/>
                <a:gd name="connsiteX7" fmla="*/ 0 w 564804"/>
                <a:gd name="connsiteY7" fmla="*/ 96249 h 481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4804" h="481244">
                  <a:moveTo>
                    <a:pt x="0" y="96249"/>
                  </a:moveTo>
                  <a:lnTo>
                    <a:pt x="324182" y="96249"/>
                  </a:lnTo>
                  <a:lnTo>
                    <a:pt x="324182" y="0"/>
                  </a:lnTo>
                  <a:lnTo>
                    <a:pt x="564804" y="240622"/>
                  </a:lnTo>
                  <a:lnTo>
                    <a:pt x="324182" y="481244"/>
                  </a:lnTo>
                  <a:lnTo>
                    <a:pt x="324182" y="384995"/>
                  </a:lnTo>
                  <a:lnTo>
                    <a:pt x="0" y="384995"/>
                  </a:lnTo>
                  <a:lnTo>
                    <a:pt x="0" y="96249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000117"/>
                <a:satOff val="-7502"/>
                <a:lumOff val="-1220"/>
                <a:alphaOff val="0"/>
              </a:schemeClr>
            </a:fillRef>
            <a:effectRef idx="0">
              <a:schemeClr val="accent3">
                <a:hueOff val="5000117"/>
                <a:satOff val="-7502"/>
                <a:lumOff val="-122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96249" rIns="144373" bIns="96248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kern="0" spc="-80" baseline="0"/>
            </a:p>
          </p:txBody>
        </p:sp>
        <p:sp>
          <p:nvSpPr>
            <p:cNvPr id="22" name="Полилиния 21"/>
            <p:cNvSpPr/>
            <p:nvPr/>
          </p:nvSpPr>
          <p:spPr>
            <a:xfrm rot="5382979">
              <a:off x="4426603" y="4567288"/>
              <a:ext cx="329576" cy="481244"/>
            </a:xfrm>
            <a:custGeom>
              <a:avLst/>
              <a:gdLst>
                <a:gd name="connsiteX0" fmla="*/ 0 w 329576"/>
                <a:gd name="connsiteY0" fmla="*/ 96249 h 481244"/>
                <a:gd name="connsiteX1" fmla="*/ 164788 w 329576"/>
                <a:gd name="connsiteY1" fmla="*/ 96249 h 481244"/>
                <a:gd name="connsiteX2" fmla="*/ 164788 w 329576"/>
                <a:gd name="connsiteY2" fmla="*/ 0 h 481244"/>
                <a:gd name="connsiteX3" fmla="*/ 329576 w 329576"/>
                <a:gd name="connsiteY3" fmla="*/ 240622 h 481244"/>
                <a:gd name="connsiteX4" fmla="*/ 164788 w 329576"/>
                <a:gd name="connsiteY4" fmla="*/ 481244 h 481244"/>
                <a:gd name="connsiteX5" fmla="*/ 164788 w 329576"/>
                <a:gd name="connsiteY5" fmla="*/ 384995 h 481244"/>
                <a:gd name="connsiteX6" fmla="*/ 0 w 329576"/>
                <a:gd name="connsiteY6" fmla="*/ 384995 h 481244"/>
                <a:gd name="connsiteX7" fmla="*/ 0 w 329576"/>
                <a:gd name="connsiteY7" fmla="*/ 96249 h 481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9576" h="481244">
                  <a:moveTo>
                    <a:pt x="0" y="96249"/>
                  </a:moveTo>
                  <a:lnTo>
                    <a:pt x="164788" y="96249"/>
                  </a:lnTo>
                  <a:lnTo>
                    <a:pt x="164788" y="0"/>
                  </a:lnTo>
                  <a:lnTo>
                    <a:pt x="329576" y="240622"/>
                  </a:lnTo>
                  <a:lnTo>
                    <a:pt x="164788" y="481244"/>
                  </a:lnTo>
                  <a:lnTo>
                    <a:pt x="164788" y="384995"/>
                  </a:lnTo>
                  <a:lnTo>
                    <a:pt x="0" y="384995"/>
                  </a:lnTo>
                  <a:lnTo>
                    <a:pt x="0" y="96249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250147"/>
                <a:satOff val="-9378"/>
                <a:lumOff val="-1525"/>
                <a:alphaOff val="0"/>
              </a:schemeClr>
            </a:fillRef>
            <a:effectRef idx="0">
              <a:schemeClr val="accent3">
                <a:hueOff val="6250147"/>
                <a:satOff val="-9378"/>
                <a:lumOff val="-152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96248" rIns="98873" bIns="96249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kern="0" spc="-80" baseline="0"/>
            </a:p>
          </p:txBody>
        </p:sp>
        <p:sp>
          <p:nvSpPr>
            <p:cNvPr id="24" name="Полилиния 23"/>
            <p:cNvSpPr/>
            <p:nvPr/>
          </p:nvSpPr>
          <p:spPr>
            <a:xfrm rot="18544626">
              <a:off x="3510157" y="4507156"/>
              <a:ext cx="514158" cy="481245"/>
            </a:xfrm>
            <a:custGeom>
              <a:avLst/>
              <a:gdLst>
                <a:gd name="connsiteX0" fmla="*/ 0 w 514157"/>
                <a:gd name="connsiteY0" fmla="*/ 96249 h 481244"/>
                <a:gd name="connsiteX1" fmla="*/ 273535 w 514157"/>
                <a:gd name="connsiteY1" fmla="*/ 96249 h 481244"/>
                <a:gd name="connsiteX2" fmla="*/ 273535 w 514157"/>
                <a:gd name="connsiteY2" fmla="*/ 0 h 481244"/>
                <a:gd name="connsiteX3" fmla="*/ 514157 w 514157"/>
                <a:gd name="connsiteY3" fmla="*/ 240622 h 481244"/>
                <a:gd name="connsiteX4" fmla="*/ 273535 w 514157"/>
                <a:gd name="connsiteY4" fmla="*/ 481244 h 481244"/>
                <a:gd name="connsiteX5" fmla="*/ 273535 w 514157"/>
                <a:gd name="connsiteY5" fmla="*/ 384995 h 481244"/>
                <a:gd name="connsiteX6" fmla="*/ 0 w 514157"/>
                <a:gd name="connsiteY6" fmla="*/ 384995 h 481244"/>
                <a:gd name="connsiteX7" fmla="*/ 0 w 514157"/>
                <a:gd name="connsiteY7" fmla="*/ 96249 h 481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157" h="481244">
                  <a:moveTo>
                    <a:pt x="514157" y="384995"/>
                  </a:moveTo>
                  <a:lnTo>
                    <a:pt x="240622" y="384995"/>
                  </a:lnTo>
                  <a:lnTo>
                    <a:pt x="240622" y="481244"/>
                  </a:lnTo>
                  <a:lnTo>
                    <a:pt x="0" y="240622"/>
                  </a:lnTo>
                  <a:lnTo>
                    <a:pt x="240622" y="0"/>
                  </a:lnTo>
                  <a:lnTo>
                    <a:pt x="240622" y="96249"/>
                  </a:lnTo>
                  <a:lnTo>
                    <a:pt x="514157" y="96249"/>
                  </a:lnTo>
                  <a:lnTo>
                    <a:pt x="514157" y="38499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7500176"/>
                <a:satOff val="-11253"/>
                <a:lumOff val="-1830"/>
                <a:alphaOff val="0"/>
              </a:schemeClr>
            </a:fillRef>
            <a:effectRef idx="0">
              <a:schemeClr val="accent3">
                <a:hueOff val="7500176"/>
                <a:satOff val="-11253"/>
                <a:lumOff val="-183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371" tIns="96249" rIns="2" bIns="96249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kern="0" spc="-80" baseline="0"/>
            </a:p>
          </p:txBody>
        </p:sp>
        <p:sp>
          <p:nvSpPr>
            <p:cNvPr id="26" name="Полилиния 25"/>
            <p:cNvSpPr/>
            <p:nvPr/>
          </p:nvSpPr>
          <p:spPr>
            <a:xfrm rot="20694064">
              <a:off x="2951413" y="3868948"/>
              <a:ext cx="524926" cy="481245"/>
            </a:xfrm>
            <a:custGeom>
              <a:avLst/>
              <a:gdLst>
                <a:gd name="connsiteX0" fmla="*/ 0 w 524925"/>
                <a:gd name="connsiteY0" fmla="*/ 96249 h 481244"/>
                <a:gd name="connsiteX1" fmla="*/ 284303 w 524925"/>
                <a:gd name="connsiteY1" fmla="*/ 96249 h 481244"/>
                <a:gd name="connsiteX2" fmla="*/ 284303 w 524925"/>
                <a:gd name="connsiteY2" fmla="*/ 0 h 481244"/>
                <a:gd name="connsiteX3" fmla="*/ 524925 w 524925"/>
                <a:gd name="connsiteY3" fmla="*/ 240622 h 481244"/>
                <a:gd name="connsiteX4" fmla="*/ 284303 w 524925"/>
                <a:gd name="connsiteY4" fmla="*/ 481244 h 481244"/>
                <a:gd name="connsiteX5" fmla="*/ 284303 w 524925"/>
                <a:gd name="connsiteY5" fmla="*/ 384995 h 481244"/>
                <a:gd name="connsiteX6" fmla="*/ 0 w 524925"/>
                <a:gd name="connsiteY6" fmla="*/ 384995 h 481244"/>
                <a:gd name="connsiteX7" fmla="*/ 0 w 524925"/>
                <a:gd name="connsiteY7" fmla="*/ 96249 h 481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4925" h="481244">
                  <a:moveTo>
                    <a:pt x="524925" y="384995"/>
                  </a:moveTo>
                  <a:lnTo>
                    <a:pt x="240622" y="384995"/>
                  </a:lnTo>
                  <a:lnTo>
                    <a:pt x="240622" y="481244"/>
                  </a:lnTo>
                  <a:lnTo>
                    <a:pt x="0" y="240622"/>
                  </a:lnTo>
                  <a:lnTo>
                    <a:pt x="240622" y="0"/>
                  </a:lnTo>
                  <a:lnTo>
                    <a:pt x="240622" y="96249"/>
                  </a:lnTo>
                  <a:lnTo>
                    <a:pt x="524925" y="96249"/>
                  </a:lnTo>
                  <a:lnTo>
                    <a:pt x="524925" y="38499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8750205"/>
                <a:satOff val="-13129"/>
                <a:lumOff val="-2135"/>
                <a:alphaOff val="0"/>
              </a:schemeClr>
            </a:fillRef>
            <a:effectRef idx="0">
              <a:schemeClr val="accent3">
                <a:hueOff val="8750205"/>
                <a:satOff val="-13129"/>
                <a:lumOff val="-213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372" tIns="96249" rIns="1" bIns="96249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kern="0" spc="-80" baseline="0"/>
            </a:p>
          </p:txBody>
        </p:sp>
        <p:sp>
          <p:nvSpPr>
            <p:cNvPr id="29" name="Полилиния 28"/>
            <p:cNvSpPr/>
            <p:nvPr/>
          </p:nvSpPr>
          <p:spPr>
            <a:xfrm rot="22335361">
              <a:off x="2787620" y="3176064"/>
              <a:ext cx="626335" cy="481245"/>
            </a:xfrm>
            <a:custGeom>
              <a:avLst/>
              <a:gdLst>
                <a:gd name="connsiteX0" fmla="*/ 0 w 626334"/>
                <a:gd name="connsiteY0" fmla="*/ 96249 h 481244"/>
                <a:gd name="connsiteX1" fmla="*/ 385712 w 626334"/>
                <a:gd name="connsiteY1" fmla="*/ 96249 h 481244"/>
                <a:gd name="connsiteX2" fmla="*/ 385712 w 626334"/>
                <a:gd name="connsiteY2" fmla="*/ 0 h 481244"/>
                <a:gd name="connsiteX3" fmla="*/ 626334 w 626334"/>
                <a:gd name="connsiteY3" fmla="*/ 240622 h 481244"/>
                <a:gd name="connsiteX4" fmla="*/ 385712 w 626334"/>
                <a:gd name="connsiteY4" fmla="*/ 481244 h 481244"/>
                <a:gd name="connsiteX5" fmla="*/ 385712 w 626334"/>
                <a:gd name="connsiteY5" fmla="*/ 384995 h 481244"/>
                <a:gd name="connsiteX6" fmla="*/ 0 w 626334"/>
                <a:gd name="connsiteY6" fmla="*/ 384995 h 481244"/>
                <a:gd name="connsiteX7" fmla="*/ 0 w 626334"/>
                <a:gd name="connsiteY7" fmla="*/ 96249 h 481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6334" h="481244">
                  <a:moveTo>
                    <a:pt x="626334" y="384995"/>
                  </a:moveTo>
                  <a:lnTo>
                    <a:pt x="240622" y="384995"/>
                  </a:lnTo>
                  <a:lnTo>
                    <a:pt x="240622" y="481244"/>
                  </a:lnTo>
                  <a:lnTo>
                    <a:pt x="0" y="240622"/>
                  </a:lnTo>
                  <a:lnTo>
                    <a:pt x="240622" y="0"/>
                  </a:lnTo>
                  <a:lnTo>
                    <a:pt x="240622" y="96249"/>
                  </a:lnTo>
                  <a:lnTo>
                    <a:pt x="626334" y="96249"/>
                  </a:lnTo>
                  <a:lnTo>
                    <a:pt x="626334" y="38499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0000235"/>
                <a:satOff val="-15004"/>
                <a:lumOff val="-2440"/>
                <a:alphaOff val="0"/>
              </a:schemeClr>
            </a:fillRef>
            <a:effectRef idx="0">
              <a:schemeClr val="accent3">
                <a:hueOff val="10000235"/>
                <a:satOff val="-15004"/>
                <a:lumOff val="-244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373" tIns="96250" rIns="0" bIns="96248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kern="0" spc="-80" baseline="0"/>
            </a:p>
          </p:txBody>
        </p:sp>
        <p:sp>
          <p:nvSpPr>
            <p:cNvPr id="31" name="Полилиния 30"/>
            <p:cNvSpPr/>
            <p:nvPr/>
          </p:nvSpPr>
          <p:spPr>
            <a:xfrm rot="24397794">
              <a:off x="3451084" y="2558476"/>
              <a:ext cx="493599" cy="481244"/>
            </a:xfrm>
            <a:custGeom>
              <a:avLst/>
              <a:gdLst>
                <a:gd name="connsiteX0" fmla="*/ 0 w 493598"/>
                <a:gd name="connsiteY0" fmla="*/ 96249 h 481244"/>
                <a:gd name="connsiteX1" fmla="*/ 252976 w 493598"/>
                <a:gd name="connsiteY1" fmla="*/ 96249 h 481244"/>
                <a:gd name="connsiteX2" fmla="*/ 252976 w 493598"/>
                <a:gd name="connsiteY2" fmla="*/ 0 h 481244"/>
                <a:gd name="connsiteX3" fmla="*/ 493598 w 493598"/>
                <a:gd name="connsiteY3" fmla="*/ 240622 h 481244"/>
                <a:gd name="connsiteX4" fmla="*/ 252976 w 493598"/>
                <a:gd name="connsiteY4" fmla="*/ 481244 h 481244"/>
                <a:gd name="connsiteX5" fmla="*/ 252976 w 493598"/>
                <a:gd name="connsiteY5" fmla="*/ 384995 h 481244"/>
                <a:gd name="connsiteX6" fmla="*/ 0 w 493598"/>
                <a:gd name="connsiteY6" fmla="*/ 384995 h 481244"/>
                <a:gd name="connsiteX7" fmla="*/ 0 w 493598"/>
                <a:gd name="connsiteY7" fmla="*/ 96249 h 481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3598" h="481244">
                  <a:moveTo>
                    <a:pt x="493598" y="384995"/>
                  </a:moveTo>
                  <a:lnTo>
                    <a:pt x="240622" y="384995"/>
                  </a:lnTo>
                  <a:lnTo>
                    <a:pt x="240622" y="481244"/>
                  </a:lnTo>
                  <a:lnTo>
                    <a:pt x="0" y="240622"/>
                  </a:lnTo>
                  <a:lnTo>
                    <a:pt x="240622" y="0"/>
                  </a:lnTo>
                  <a:lnTo>
                    <a:pt x="240622" y="96249"/>
                  </a:lnTo>
                  <a:lnTo>
                    <a:pt x="493598" y="96249"/>
                  </a:lnTo>
                  <a:lnTo>
                    <a:pt x="493598" y="38499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1250264"/>
                <a:satOff val="-16880"/>
                <a:lumOff val="-2745"/>
                <a:alphaOff val="0"/>
              </a:schemeClr>
            </a:fillRef>
            <a:effectRef idx="0">
              <a:schemeClr val="accent3">
                <a:hueOff val="11250264"/>
                <a:satOff val="-16880"/>
                <a:lumOff val="-274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373" tIns="96248" rIns="0" bIns="96249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kern="0" spc="-80" baseline="0"/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3580109" y="655316"/>
              <a:ext cx="2072010" cy="1726681"/>
            </a:xfrm>
            <a:custGeom>
              <a:avLst/>
              <a:gdLst>
                <a:gd name="connsiteX0" fmla="*/ 0 w 2072010"/>
                <a:gd name="connsiteY0" fmla="*/ 863341 h 1726681"/>
                <a:gd name="connsiteX1" fmla="*/ 1036005 w 2072010"/>
                <a:gd name="connsiteY1" fmla="*/ 0 h 1726681"/>
                <a:gd name="connsiteX2" fmla="*/ 2072010 w 2072010"/>
                <a:gd name="connsiteY2" fmla="*/ 863341 h 1726681"/>
                <a:gd name="connsiteX3" fmla="*/ 1036005 w 2072010"/>
                <a:gd name="connsiteY3" fmla="*/ 1726682 h 1726681"/>
                <a:gd name="connsiteX4" fmla="*/ 0 w 2072010"/>
                <a:gd name="connsiteY4" fmla="*/ 863341 h 172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2010" h="1726681">
                  <a:moveTo>
                    <a:pt x="0" y="863341"/>
                  </a:moveTo>
                  <a:cubicBezTo>
                    <a:pt x="0" y="386531"/>
                    <a:pt x="463835" y="0"/>
                    <a:pt x="1036005" y="0"/>
                  </a:cubicBezTo>
                  <a:cubicBezTo>
                    <a:pt x="1608175" y="0"/>
                    <a:pt x="2072010" y="386531"/>
                    <a:pt x="2072010" y="863341"/>
                  </a:cubicBezTo>
                  <a:cubicBezTo>
                    <a:pt x="2072010" y="1340151"/>
                    <a:pt x="1608175" y="1726682"/>
                    <a:pt x="1036005" y="1726682"/>
                  </a:cubicBezTo>
                  <a:cubicBezTo>
                    <a:pt x="463835" y="1726682"/>
                    <a:pt x="0" y="1340151"/>
                    <a:pt x="0" y="863341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2489" tIns="271917" rIns="322489" bIns="271917" numCol="1" spcCol="1270" anchor="ctr" anchorCtr="0">
              <a:noAutofit/>
            </a:bodyPr>
            <a:lstStyle/>
            <a:p>
              <a:pPr lvl="0" algn="ctr" defTabSz="666750">
                <a:lnSpc>
                  <a:spcPct val="8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kern="0" spc="-70" baseline="0" dirty="0" smtClean="0"/>
                <a:t>обеспечение реализации государственной политики в сфере закупок (44-ФЗ, 223-ФЗ)</a:t>
              </a:r>
              <a:endParaRPr lang="ru-RU" sz="1500" kern="0" spc="-70" baseline="0" dirty="0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707904" y="3338408"/>
            <a:ext cx="17281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100" b="1" kern="0" spc="-80" dirty="0">
                <a:solidFill>
                  <a:schemeClr val="bg1"/>
                </a:solidFill>
              </a:rPr>
              <a:t>Задачи</a:t>
            </a:r>
          </a:p>
          <a:p>
            <a:pPr lvl="0" algn="ctr"/>
            <a:r>
              <a:rPr lang="ru-RU" sz="2100" b="1" kern="0" spc="-80" dirty="0" smtClean="0">
                <a:solidFill>
                  <a:schemeClr val="bg1"/>
                </a:solidFill>
              </a:rPr>
              <a:t>министерства</a:t>
            </a:r>
            <a:endParaRPr lang="ru-RU" sz="2100" b="1" kern="0" spc="-8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3798218"/>
            <a:ext cx="1800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500" kern="0" spc="-70" dirty="0">
                <a:solidFill>
                  <a:schemeClr val="bg1"/>
                </a:solidFill>
              </a:rPr>
              <a:t>ведение </a:t>
            </a:r>
            <a:r>
              <a:rPr lang="ru-RU" sz="1500" kern="0" spc="-70" dirty="0" smtClean="0">
                <a:solidFill>
                  <a:schemeClr val="bg1"/>
                </a:solidFill>
              </a:rPr>
              <a:t>реестра </a:t>
            </a:r>
          </a:p>
          <a:p>
            <a:pPr lvl="0" algn="ctr"/>
            <a:r>
              <a:rPr lang="ru-RU" sz="1500" kern="0" spc="-70" dirty="0" smtClean="0">
                <a:solidFill>
                  <a:schemeClr val="bg1"/>
                </a:solidFill>
              </a:rPr>
              <a:t>и проведение </a:t>
            </a:r>
            <a:r>
              <a:rPr lang="ru-RU" sz="1500" kern="0" spc="-70" dirty="0" err="1" smtClean="0">
                <a:solidFill>
                  <a:schemeClr val="bg1"/>
                </a:solidFill>
              </a:rPr>
              <a:t>предотбора</a:t>
            </a:r>
            <a:r>
              <a:rPr lang="ru-RU" sz="1500" kern="0" spc="-70" dirty="0" smtClean="0">
                <a:solidFill>
                  <a:schemeClr val="bg1"/>
                </a:solidFill>
              </a:rPr>
              <a:t> </a:t>
            </a:r>
            <a:r>
              <a:rPr lang="ru-RU" sz="1500" kern="0" spc="-70" dirty="0">
                <a:solidFill>
                  <a:schemeClr val="bg1"/>
                </a:solidFill>
              </a:rPr>
              <a:t>квалифицированных </a:t>
            </a:r>
            <a:r>
              <a:rPr lang="ru-RU" sz="1500" kern="0" spc="-70" dirty="0" smtClean="0">
                <a:solidFill>
                  <a:schemeClr val="bg1"/>
                </a:solidFill>
              </a:rPr>
              <a:t>подрядчиков (Пост. </a:t>
            </a:r>
            <a:r>
              <a:rPr lang="ru-RU" sz="1500" kern="0" spc="-70" dirty="0" err="1">
                <a:solidFill>
                  <a:schemeClr val="bg1"/>
                </a:solidFill>
              </a:rPr>
              <a:t>Прав.РФ</a:t>
            </a:r>
            <a:r>
              <a:rPr lang="ru-RU" sz="1500" kern="0" spc="-70" dirty="0">
                <a:solidFill>
                  <a:schemeClr val="bg1"/>
                </a:solidFill>
              </a:rPr>
              <a:t> № 615</a:t>
            </a:r>
            <a:r>
              <a:rPr lang="ru-RU" sz="1500" kern="0" spc="-70" dirty="0" smtClean="0">
                <a:solidFill>
                  <a:schemeClr val="bg1"/>
                </a:solidFill>
              </a:rPr>
              <a:t>)</a:t>
            </a:r>
            <a:endParaRPr lang="ru-RU" sz="1500" kern="0" spc="-7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35696" y="1148551"/>
            <a:ext cx="180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ru-RU" sz="1500" kern="0" spc="-70" dirty="0">
                <a:solidFill>
                  <a:schemeClr val="bg1"/>
                </a:solidFill>
              </a:rPr>
              <a:t>организация торгов на право заключения  концессионных соглашений и </a:t>
            </a:r>
            <a:r>
              <a:rPr lang="ru-RU" sz="1500" kern="0" spc="-70" dirty="0" smtClean="0">
                <a:solidFill>
                  <a:schemeClr val="bg1"/>
                </a:solidFill>
              </a:rPr>
              <a:t>соглашений о гос.-частном партнерстве</a:t>
            </a:r>
            <a:endParaRPr lang="ru-RU" sz="1500" kern="0" spc="-70" dirty="0">
              <a:solidFill>
                <a:schemeClr val="bg1"/>
              </a:solidFill>
            </a:endParaRPr>
          </a:p>
        </p:txBody>
      </p:sp>
      <p:sp>
        <p:nvSpPr>
          <p:cNvPr id="33" name="Номер слайда 32"/>
          <p:cNvSpPr>
            <a:spLocks noGrp="1"/>
          </p:cNvSpPr>
          <p:nvPr>
            <p:ph type="sldNum" sz="quarter" idx="11"/>
          </p:nvPr>
        </p:nvSpPr>
        <p:spPr>
          <a:xfrm>
            <a:off x="7055782" y="6573740"/>
            <a:ext cx="2133600" cy="476250"/>
          </a:xfrm>
        </p:spPr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06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  <a:alpha val="5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" y="5445224"/>
            <a:ext cx="1801504" cy="13681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1" name="Группа 50"/>
          <p:cNvGrpSpPr/>
          <p:nvPr/>
        </p:nvGrpSpPr>
        <p:grpSpPr>
          <a:xfrm>
            <a:off x="4741416" y="280927"/>
            <a:ext cx="4007020" cy="627793"/>
            <a:chOff x="2385869" y="280927"/>
            <a:chExt cx="6320968" cy="1491889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2385869" y="406287"/>
              <a:ext cx="5333700" cy="1366529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Министерство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по регулированию </a:t>
              </a:r>
              <a:endParaRPr lang="ru-RU" sz="1800" b="1" cap="all" dirty="0" smtClean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 smtClean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контрактной </a:t>
              </a: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системы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в сфере закупок Иркутской области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</p:txBody>
        </p:sp>
        <p:pic>
          <p:nvPicPr>
            <p:cNvPr id="53" name="Рисунок 5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4565" y="280927"/>
              <a:ext cx="1022272" cy="1491889"/>
            </a:xfrm>
            <a:prstGeom prst="rect">
              <a:avLst/>
            </a:prstGeom>
          </p:spPr>
        </p:pic>
      </p:grpSp>
      <p:grpSp>
        <p:nvGrpSpPr>
          <p:cNvPr id="8" name="Группа 7"/>
          <p:cNvGrpSpPr/>
          <p:nvPr/>
        </p:nvGrpSpPr>
        <p:grpSpPr>
          <a:xfrm>
            <a:off x="435279" y="980728"/>
            <a:ext cx="8385192" cy="4824535"/>
            <a:chOff x="435226" y="1642312"/>
            <a:chExt cx="8353034" cy="3406749"/>
          </a:xfrm>
          <a:solidFill>
            <a:srgbClr val="91B44A">
              <a:alpha val="67000"/>
            </a:srgbClr>
          </a:solidFill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435227" y="1642312"/>
              <a:ext cx="4164604" cy="622012"/>
            </a:xfrm>
            <a:prstGeom prst="roundRect">
              <a:avLst/>
            </a:prstGeom>
            <a:solidFill>
              <a:srgbClr val="92D050"/>
            </a:solidFill>
            <a:ln>
              <a:solidFill>
                <a:srgbClr val="76A8E4">
                  <a:alpha val="7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ru-RU" sz="2000" i="1" dirty="0" smtClean="0">
                  <a:solidFill>
                    <a:srgbClr val="002060"/>
                  </a:solidFill>
                </a:rPr>
                <a:t>44-ФЗ  </a:t>
              </a:r>
            </a:p>
            <a:p>
              <a:pPr algn="ctr"/>
              <a:r>
                <a:rPr lang="ru-RU" sz="2000" i="1" dirty="0" smtClean="0">
                  <a:solidFill>
                    <a:srgbClr val="002060"/>
                  </a:solidFill>
                </a:rPr>
                <a:t>Четкое регулирование закупок</a:t>
              </a:r>
              <a:endParaRPr lang="ru-RU" sz="2000" i="1" dirty="0">
                <a:solidFill>
                  <a:srgbClr val="002060"/>
                </a:solidFill>
              </a:endParaRPr>
            </a:p>
            <a:p>
              <a:pPr algn="ctr"/>
              <a:endParaRPr lang="ru-RU" sz="2000" i="1" dirty="0" smtClean="0">
                <a:solidFill>
                  <a:srgbClr val="002060"/>
                </a:solidFill>
              </a:endParaRPr>
            </a:p>
            <a:p>
              <a:pPr algn="ctr"/>
              <a:endParaRPr lang="ru-RU" sz="2000" i="1" dirty="0" smtClean="0">
                <a:solidFill>
                  <a:srgbClr val="002060"/>
                </a:solidFill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4632148" y="1647442"/>
              <a:ext cx="4156112" cy="605034"/>
            </a:xfrm>
            <a:prstGeom prst="roundRect">
              <a:avLst/>
            </a:prstGeom>
            <a:solidFill>
              <a:srgbClr val="76A8E4"/>
            </a:solidFill>
            <a:ln>
              <a:solidFill>
                <a:srgbClr val="216BBD">
                  <a:alpha val="7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ru-RU" sz="2000" i="1" dirty="0" smtClean="0">
                  <a:solidFill>
                    <a:srgbClr val="002060"/>
                  </a:solidFill>
                </a:rPr>
                <a:t>223-ФЗ </a:t>
              </a:r>
            </a:p>
            <a:p>
              <a:pPr algn="ctr"/>
              <a:r>
                <a:rPr lang="ru-RU" sz="2000" i="1" dirty="0" smtClean="0">
                  <a:solidFill>
                    <a:srgbClr val="002060"/>
                  </a:solidFill>
                </a:rPr>
                <a:t>«Рамочное» регулирование закупок</a:t>
              </a:r>
              <a:endParaRPr lang="ru-RU" sz="2000" i="1" dirty="0">
                <a:solidFill>
                  <a:srgbClr val="002060"/>
                </a:solidFill>
              </a:endParaRPr>
            </a:p>
            <a:p>
              <a:pPr algn="ctr"/>
              <a:endParaRPr lang="ru-RU" sz="2000" dirty="0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435226" y="2303323"/>
              <a:ext cx="8353033" cy="2745738"/>
            </a:xfrm>
            <a:prstGeom prst="roundRect">
              <a:avLst/>
            </a:prstGeom>
            <a:solidFill>
              <a:srgbClr val="92D050">
                <a:alpha val="72000"/>
              </a:srgbClr>
            </a:solidFill>
            <a:ln>
              <a:solidFill>
                <a:schemeClr val="accent3">
                  <a:lumMod val="75000"/>
                  <a:alpha val="7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10550" y="2060848"/>
            <a:ext cx="4136720" cy="357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Действия заказчика жестко регламентированы на всех этапах закупочного цикла</a:t>
            </a:r>
          </a:p>
          <a:p>
            <a:pPr marL="285750" indent="-285750" algn="ctr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Закрытый 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перечень применяемых  способов определения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поставщика: </a:t>
            </a:r>
            <a:endParaRPr lang="ru-RU" sz="1600" dirty="0">
              <a:solidFill>
                <a:schemeClr val="accent3">
                  <a:lumMod val="50000"/>
                </a:schemeClr>
              </a:solidFill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11 способов</a:t>
            </a:r>
          </a:p>
          <a:p>
            <a:pPr marL="285750" indent="-285750" algn="ctr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Установлено ограниченное количество случаев закупки у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ед.поставщика</a:t>
            </a:r>
            <a:endParaRPr lang="ru-RU" sz="16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285750" indent="-285750" algn="ctr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Установлен исчерпывающий перечень требований к участникам, критериям оценки заявок</a:t>
            </a:r>
          </a:p>
          <a:p>
            <a:pPr marL="285750" indent="-285750" algn="ctr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Необходимость обоснования НМЦК, запрет на конфликт интересов</a:t>
            </a:r>
          </a:p>
          <a:p>
            <a:pPr marL="285750" indent="-285750" algn="ctr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5  электронных площадок</a:t>
            </a:r>
            <a:endParaRPr lang="ru-RU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44008" y="2081807"/>
            <a:ext cx="4156948" cy="357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Заказчики самостоятельно определяют правила осуществления </a:t>
            </a:r>
            <a:r>
              <a:rPr lang="ru-RU" sz="1600" dirty="0">
                <a:solidFill>
                  <a:srgbClr val="002060"/>
                </a:solidFill>
              </a:rPr>
              <a:t>закупочной </a:t>
            </a:r>
            <a:r>
              <a:rPr lang="ru-RU" sz="1600" dirty="0" smtClean="0">
                <a:solidFill>
                  <a:srgbClr val="002060"/>
                </a:solidFill>
              </a:rPr>
              <a:t>деятельности</a:t>
            </a:r>
          </a:p>
          <a:p>
            <a:pPr marL="285750" indent="-285750" algn="ctr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Способы закупок ограничиваются только «фантазией» заказчика. 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ru-RU" sz="1600" dirty="0" smtClean="0">
                <a:solidFill>
                  <a:srgbClr val="002060"/>
                </a:solidFill>
              </a:rPr>
              <a:t>Насчитано </a:t>
            </a:r>
            <a:r>
              <a:rPr lang="ru-RU" sz="1600" u="sng" dirty="0" smtClean="0">
                <a:solidFill>
                  <a:srgbClr val="002060"/>
                </a:solidFill>
              </a:rPr>
              <a:t>около 3000 </a:t>
            </a:r>
            <a:r>
              <a:rPr lang="ru-RU" sz="1600" dirty="0" smtClean="0">
                <a:solidFill>
                  <a:srgbClr val="002060"/>
                </a:solidFill>
              </a:rPr>
              <a:t>способов</a:t>
            </a:r>
          </a:p>
          <a:p>
            <a:pPr marL="285750" indent="-285750" algn="ctr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Отсутствует исчерпывающий перечень случаев закупки у </a:t>
            </a:r>
            <a:r>
              <a:rPr lang="ru-RU" sz="1600" dirty="0" err="1" smtClean="0">
                <a:solidFill>
                  <a:srgbClr val="002060"/>
                </a:solidFill>
              </a:rPr>
              <a:t>ед.поставщика</a:t>
            </a:r>
            <a:endParaRPr lang="ru-RU" sz="1600" dirty="0" smtClean="0">
              <a:solidFill>
                <a:srgbClr val="002060"/>
              </a:solidFill>
            </a:endParaRPr>
          </a:p>
          <a:p>
            <a:pPr marL="285750" indent="-285750" algn="ctr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Заказчики самостоятельно устанавливают требования к участникам, критериям оценки</a:t>
            </a:r>
          </a:p>
          <a:p>
            <a:pPr marL="285750" indent="-285750" algn="ctr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Отсутствуют нормы, направленные на повышение эффективности</a:t>
            </a:r>
          </a:p>
          <a:p>
            <a:pPr marL="285750" indent="-285750" algn="ctr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Более 170 электронных площадок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4572000" y="2394234"/>
            <a:ext cx="176917" cy="3210533"/>
            <a:chOff x="4537459" y="2639507"/>
            <a:chExt cx="126065" cy="2805717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4632148" y="2639507"/>
              <a:ext cx="31376" cy="2805717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4537459" y="2639507"/>
              <a:ext cx="31376" cy="2805717"/>
            </a:xfrm>
            <a:prstGeom prst="line">
              <a:avLst/>
            </a:prstGeom>
            <a:ln w="31750">
              <a:solidFill>
                <a:srgbClr val="91B44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>
          <a:xfrm>
            <a:off x="7010400" y="6345324"/>
            <a:ext cx="2133600" cy="476250"/>
          </a:xfrm>
        </p:spPr>
        <p:txBody>
          <a:bodyPr anchor="b"/>
          <a:lstStyle/>
          <a:p>
            <a:pPr algn="r"/>
            <a:fld id="{D4C49B74-5DB2-4B03-B1D2-7F6A3C51C318}" type="slidenum">
              <a:rPr lang="en-US" smtClean="0"/>
              <a:pPr algn="r"/>
              <a:t>3</a:t>
            </a:fld>
            <a:endParaRPr lang="en-US" dirty="0"/>
          </a:p>
        </p:txBody>
      </p:sp>
      <p:sp>
        <p:nvSpPr>
          <p:cNvPr id="5" name="Табличка 4"/>
          <p:cNvSpPr/>
          <p:nvPr/>
        </p:nvSpPr>
        <p:spPr>
          <a:xfrm>
            <a:off x="4788052" y="6021288"/>
            <a:ext cx="4032420" cy="648072"/>
          </a:xfrm>
          <a:prstGeom prst="plaque">
            <a:avLst/>
          </a:prstGeom>
          <a:solidFill>
            <a:srgbClr val="76A8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7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Положение о закупке – единственный документ, регламентирующий процедуры</a:t>
            </a:r>
            <a:endParaRPr lang="ru-RU" sz="17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7504" y="188640"/>
            <a:ext cx="50801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cap="all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cap="all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отличия в регулировании закупок по 44-ФЗ и  </a:t>
            </a:r>
            <a:r>
              <a:rPr lang="ru-RU" cap="all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223-ФЗ </a:t>
            </a:r>
          </a:p>
        </p:txBody>
      </p:sp>
    </p:spTree>
    <p:extLst>
      <p:ext uri="{BB962C8B-B14F-4D97-AF65-F5344CB8AC3E}">
        <p14:creationId xmlns:p14="http://schemas.microsoft.com/office/powerpoint/2010/main" val="184821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4741416" y="280927"/>
            <a:ext cx="4151064" cy="771809"/>
            <a:chOff x="2385869" y="280927"/>
            <a:chExt cx="6320968" cy="1491889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385869" y="406287"/>
              <a:ext cx="5333700" cy="1366529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Министерство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по регулированию </a:t>
              </a:r>
              <a:endParaRPr lang="ru-RU" sz="1800" b="1" cap="all" dirty="0" smtClean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 smtClean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контрактной </a:t>
              </a: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системы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в сфере закупок Иркутской области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</p:txBody>
        </p:sp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4565" y="280927"/>
              <a:ext cx="1022272" cy="1491889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107504" y="188640"/>
            <a:ext cx="50801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cap="all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cap="all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проблемы, выявленные </a:t>
            </a:r>
            <a:r>
              <a:rPr lang="ru-RU" cap="all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закупках </a:t>
            </a:r>
            <a:r>
              <a:rPr lang="ru-RU" cap="all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cap="all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рамках 223-ФЗ </a:t>
            </a:r>
          </a:p>
        </p:txBody>
      </p:sp>
      <p:sp>
        <p:nvSpPr>
          <p:cNvPr id="3" name="Прямоугольник с одним вырезанным скругленным углом 2"/>
          <p:cNvSpPr/>
          <p:nvPr/>
        </p:nvSpPr>
        <p:spPr>
          <a:xfrm>
            <a:off x="571947" y="4077072"/>
            <a:ext cx="3816424" cy="2309590"/>
          </a:xfrm>
          <a:prstGeom prst="snip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i="1" dirty="0" smtClean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1600" i="1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600" i="1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Экономически неэффективное расходование денежных средств</a:t>
            </a:r>
            <a:r>
              <a:rPr lang="ru-RU" sz="1600" i="1" dirty="0">
                <a:solidFill>
                  <a:srgbClr val="002060"/>
                </a:solidFill>
              </a:rPr>
              <a:t> в том числе в связи с отсутствием исчерпывающего перечня оснований для заключения договоров с единственным поставщиком</a:t>
            </a:r>
            <a:endParaRPr lang="ru-RU" sz="16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с одним вырезанным скругленным углом 8"/>
          <p:cNvSpPr/>
          <p:nvPr/>
        </p:nvSpPr>
        <p:spPr>
          <a:xfrm rot="10800000">
            <a:off x="4789189" y="1551457"/>
            <a:ext cx="3816424" cy="2309590"/>
          </a:xfrm>
          <a:prstGeom prst="snip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с одним вырезанным скругленным углом 10"/>
          <p:cNvSpPr/>
          <p:nvPr/>
        </p:nvSpPr>
        <p:spPr>
          <a:xfrm flipV="1">
            <a:off x="571947" y="1551458"/>
            <a:ext cx="3816424" cy="2309590"/>
          </a:xfrm>
          <a:prstGeom prst="snip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shade val="50000"/>
                <a:alpha val="31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47453" y="2244588"/>
            <a:ext cx="302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rgbClr val="002060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ru-RU" sz="1600" i="1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Нарушение принципа информационной открытости закупок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29388" y="2241165"/>
            <a:ext cx="27360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Необоснованное ограничение конкуренции в закупках</a:t>
            </a:r>
          </a:p>
        </p:txBody>
      </p:sp>
      <p:sp>
        <p:nvSpPr>
          <p:cNvPr id="8" name="Овал 7"/>
          <p:cNvSpPr/>
          <p:nvPr/>
        </p:nvSpPr>
        <p:spPr>
          <a:xfrm>
            <a:off x="5410638" y="4077072"/>
            <a:ext cx="3049793" cy="2664296"/>
          </a:xfrm>
          <a:prstGeom prst="ellipse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69084" y="5025370"/>
            <a:ext cx="2932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Коррупционные риски</a:t>
            </a:r>
            <a:endParaRPr lang="ru-RU" sz="2400" b="1" i="1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4298826" y="3645024"/>
            <a:ext cx="1281880" cy="1143126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endCxn id="8" idx="1"/>
          </p:cNvCxnSpPr>
          <p:nvPr/>
        </p:nvCxnSpPr>
        <p:spPr>
          <a:xfrm>
            <a:off x="5750258" y="3861048"/>
            <a:ext cx="107012" cy="606201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3" idx="0"/>
          </p:cNvCxnSpPr>
          <p:nvPr/>
        </p:nvCxnSpPr>
        <p:spPr>
          <a:xfrm flipV="1">
            <a:off x="4388371" y="5085184"/>
            <a:ext cx="1022267" cy="146683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Загнутый угол 16"/>
          <p:cNvSpPr/>
          <p:nvPr/>
        </p:nvSpPr>
        <p:spPr>
          <a:xfrm>
            <a:off x="693093" y="1091818"/>
            <a:ext cx="1152128" cy="969030"/>
          </a:xfrm>
          <a:prstGeom prst="foldedCorner">
            <a:avLst>
              <a:gd name="adj" fmla="val 24428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Публикация </a:t>
            </a:r>
            <a:r>
              <a:rPr lang="ru-RU" sz="11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закупок без размещения плана </a:t>
            </a:r>
            <a:r>
              <a:rPr lang="ru-RU" sz="11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закупок</a:t>
            </a:r>
            <a:endParaRPr lang="ru-RU" sz="11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Загнутый угол 17"/>
          <p:cNvSpPr/>
          <p:nvPr/>
        </p:nvSpPr>
        <p:spPr>
          <a:xfrm>
            <a:off x="1917229" y="1098318"/>
            <a:ext cx="1152128" cy="962530"/>
          </a:xfrm>
          <a:prstGeom prst="foldedCorner">
            <a:avLst>
              <a:gd name="adj" fmla="val 24428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Отсутствие </a:t>
            </a:r>
            <a:r>
              <a:rPr lang="ru-RU" sz="11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опублико</a:t>
            </a:r>
            <a:r>
              <a:rPr lang="ru-RU" sz="11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-ванных договоров </a:t>
            </a:r>
          </a:p>
          <a:p>
            <a:pPr lvl="0" algn="ctr"/>
            <a:r>
              <a:rPr lang="ru-RU" sz="11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ЕИС</a:t>
            </a:r>
            <a:endParaRPr lang="ru-RU" sz="11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Загнутый угол 19"/>
          <p:cNvSpPr/>
          <p:nvPr/>
        </p:nvSpPr>
        <p:spPr>
          <a:xfrm>
            <a:off x="3146698" y="1099956"/>
            <a:ext cx="1152128" cy="960892"/>
          </a:xfrm>
          <a:prstGeom prst="foldedCorner">
            <a:avLst>
              <a:gd name="adj" fmla="val 24428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Публикация </a:t>
            </a:r>
            <a:r>
              <a:rPr lang="ru-RU" sz="11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документов с нарушением </a:t>
            </a:r>
            <a:r>
              <a:rPr lang="ru-RU" sz="11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срока  </a:t>
            </a:r>
          </a:p>
        </p:txBody>
      </p:sp>
      <p:sp>
        <p:nvSpPr>
          <p:cNvPr id="21" name="Загнутый угол 20"/>
          <p:cNvSpPr/>
          <p:nvPr/>
        </p:nvSpPr>
        <p:spPr>
          <a:xfrm>
            <a:off x="1115616" y="3800718"/>
            <a:ext cx="1152128" cy="969030"/>
          </a:xfrm>
          <a:prstGeom prst="foldedCorner">
            <a:avLst>
              <a:gd name="adj" fmla="val 24428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1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Единствен-</a:t>
            </a:r>
            <a:r>
              <a:rPr lang="ru-RU" sz="1100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ный</a:t>
            </a:r>
            <a:r>
              <a:rPr lang="ru-RU" sz="11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поставщик в </a:t>
            </a:r>
            <a:r>
              <a:rPr lang="ru-RU" sz="11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57% </a:t>
            </a:r>
            <a:r>
              <a:rPr lang="ru-RU" sz="11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закупок</a:t>
            </a:r>
          </a:p>
        </p:txBody>
      </p:sp>
      <p:sp>
        <p:nvSpPr>
          <p:cNvPr id="24" name="Загнутый угол 23"/>
          <p:cNvSpPr/>
          <p:nvPr/>
        </p:nvSpPr>
        <p:spPr>
          <a:xfrm>
            <a:off x="2534866" y="3786604"/>
            <a:ext cx="1152128" cy="969030"/>
          </a:xfrm>
          <a:prstGeom prst="foldedCorner">
            <a:avLst>
              <a:gd name="adj" fmla="val 24428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Единичные цены выше, чем при закупках по 44-ФЗ</a:t>
            </a:r>
          </a:p>
        </p:txBody>
      </p:sp>
      <p:sp>
        <p:nvSpPr>
          <p:cNvPr id="25" name="Загнутый угол 24"/>
          <p:cNvSpPr/>
          <p:nvPr/>
        </p:nvSpPr>
        <p:spPr>
          <a:xfrm>
            <a:off x="4854699" y="1091818"/>
            <a:ext cx="1152128" cy="969030"/>
          </a:xfrm>
          <a:prstGeom prst="foldedCorner">
            <a:avLst>
              <a:gd name="adj" fmla="val 24428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Объединение в 1 лот </a:t>
            </a:r>
            <a:r>
              <a:rPr lang="ru-RU" sz="11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невзаимосвя-занных</a:t>
            </a:r>
            <a:r>
              <a:rPr lang="ru-RU" sz="11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ТРУ</a:t>
            </a:r>
            <a:endParaRPr lang="ru-RU" sz="11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Загнутый угол 25"/>
          <p:cNvSpPr/>
          <p:nvPr/>
        </p:nvSpPr>
        <p:spPr>
          <a:xfrm>
            <a:off x="6078835" y="1098318"/>
            <a:ext cx="1152128" cy="962530"/>
          </a:xfrm>
          <a:prstGeom prst="foldedCorner">
            <a:avLst>
              <a:gd name="adj" fmla="val 24428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Завышенные требования к участникам</a:t>
            </a:r>
            <a:endParaRPr lang="ru-RU" sz="11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Загнутый угол 26"/>
          <p:cNvSpPr/>
          <p:nvPr/>
        </p:nvSpPr>
        <p:spPr>
          <a:xfrm>
            <a:off x="7308304" y="1099956"/>
            <a:ext cx="1152128" cy="960892"/>
          </a:xfrm>
          <a:prstGeom prst="foldedCorner">
            <a:avLst>
              <a:gd name="adj" fmla="val 24428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79000"/>
              </a:lnSpc>
            </a:pPr>
            <a:r>
              <a:rPr lang="ru-RU" sz="11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Отсутствие сроков подачи заявок, дат рассмотрения 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998612" y="6503243"/>
            <a:ext cx="2133600" cy="476250"/>
          </a:xfrm>
        </p:spPr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678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4741416" y="280927"/>
            <a:ext cx="4151064" cy="771809"/>
            <a:chOff x="2385869" y="280927"/>
            <a:chExt cx="6320968" cy="1491889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385869" y="406287"/>
              <a:ext cx="5333700" cy="1366529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Министерство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по регулированию </a:t>
              </a:r>
              <a:endParaRPr lang="ru-RU" sz="1800" b="1" cap="all" dirty="0" smtClean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 smtClean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контрактной </a:t>
              </a: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системы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в сфере закупок Иркутской области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</p:txBody>
        </p:sp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4565" y="280927"/>
              <a:ext cx="1022272" cy="1491889"/>
            </a:xfrm>
            <a:prstGeom prst="rect">
              <a:avLst/>
            </a:prstGeom>
          </p:spPr>
        </p:pic>
      </p:grpSp>
      <p:sp>
        <p:nvSpPr>
          <p:cNvPr id="19" name="Загнутый угол 18"/>
          <p:cNvSpPr/>
          <p:nvPr/>
        </p:nvSpPr>
        <p:spPr>
          <a:xfrm>
            <a:off x="179512" y="1261068"/>
            <a:ext cx="2772258" cy="3536084"/>
          </a:xfrm>
          <a:prstGeom prst="foldedCorner">
            <a:avLst>
              <a:gd name="adj" fmla="val 24428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b="1" i="1" dirty="0" smtClean="0">
              <a:solidFill>
                <a:srgbClr val="002060"/>
              </a:solidFill>
            </a:endParaRPr>
          </a:p>
          <a:p>
            <a:pPr lvl="0" algn="ctr"/>
            <a:endParaRPr lang="ru-RU" b="1" i="1" dirty="0">
              <a:solidFill>
                <a:srgbClr val="002060"/>
              </a:solidFill>
            </a:endParaRPr>
          </a:p>
          <a:p>
            <a:pPr lvl="0" algn="ctr"/>
            <a:r>
              <a:rPr lang="ru-RU" b="1" i="1" dirty="0" smtClean="0">
                <a:solidFill>
                  <a:srgbClr val="002060"/>
                </a:solidFill>
              </a:rPr>
              <a:t>Объем закупок - 14 млрд рублей, из которых 57% - единственный поставщик</a:t>
            </a:r>
            <a:endParaRPr lang="ru-RU" b="1" i="1" u="sng" dirty="0" smtClean="0">
              <a:solidFill>
                <a:srgbClr val="002060"/>
              </a:solidFill>
            </a:endParaRPr>
          </a:p>
          <a:p>
            <a:endParaRPr lang="ru-RU" sz="1700" i="1" dirty="0">
              <a:solidFill>
                <a:srgbClr val="002060"/>
              </a:solidFill>
            </a:endParaRPr>
          </a:p>
        </p:txBody>
      </p:sp>
      <p:sp>
        <p:nvSpPr>
          <p:cNvPr id="20" name="Загнутый угол 19"/>
          <p:cNvSpPr/>
          <p:nvPr/>
        </p:nvSpPr>
        <p:spPr>
          <a:xfrm>
            <a:off x="3139319" y="1260274"/>
            <a:ext cx="2772258" cy="3536878"/>
          </a:xfrm>
          <a:prstGeom prst="foldedCorner">
            <a:avLst>
              <a:gd name="adj" fmla="val 24428"/>
            </a:avLst>
          </a:prstGeom>
          <a:solidFill>
            <a:srgbClr val="B5CEED"/>
          </a:solidFill>
          <a:ln>
            <a:solidFill>
              <a:srgbClr val="B5CE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b="1" i="1" dirty="0" smtClean="0">
              <a:solidFill>
                <a:srgbClr val="002060"/>
              </a:solidFill>
            </a:endParaRPr>
          </a:p>
          <a:p>
            <a:pPr lvl="0" algn="ctr"/>
            <a:endParaRPr lang="ru-RU" b="1" i="1" dirty="0">
              <a:solidFill>
                <a:srgbClr val="002060"/>
              </a:solidFill>
            </a:endParaRPr>
          </a:p>
          <a:p>
            <a:pPr lvl="0" algn="ctr"/>
            <a:r>
              <a:rPr lang="ru-RU" b="1" i="1" dirty="0" smtClean="0">
                <a:solidFill>
                  <a:srgbClr val="002060"/>
                </a:solidFill>
              </a:rPr>
              <a:t>Иные способы закупок, установленные заказчиками самостоятельно являются завуалированными закупками у единственного поставщика. Таким образом доля «прямых» договоров составили порядка 90%</a:t>
            </a:r>
            <a:endParaRPr lang="ru-RU" b="1" i="1" u="sng" dirty="0">
              <a:solidFill>
                <a:srgbClr val="002060"/>
              </a:solidFill>
            </a:endParaRPr>
          </a:p>
        </p:txBody>
      </p:sp>
      <p:sp>
        <p:nvSpPr>
          <p:cNvPr id="21" name="Загнутый угол 20"/>
          <p:cNvSpPr/>
          <p:nvPr/>
        </p:nvSpPr>
        <p:spPr>
          <a:xfrm>
            <a:off x="6084168" y="1260274"/>
            <a:ext cx="2880320" cy="3536878"/>
          </a:xfrm>
          <a:prstGeom prst="foldedCorner">
            <a:avLst>
              <a:gd name="adj" fmla="val 24428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b="1" i="1" dirty="0" smtClean="0">
              <a:solidFill>
                <a:srgbClr val="002060"/>
              </a:solidFill>
            </a:endParaRPr>
          </a:p>
          <a:p>
            <a:pPr lvl="0" algn="ctr"/>
            <a:endParaRPr lang="ru-RU" b="1" i="1" dirty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Проведение </a:t>
            </a:r>
            <a:r>
              <a:rPr lang="ru-RU" b="1" i="1" dirty="0" err="1" smtClean="0">
                <a:solidFill>
                  <a:srgbClr val="002060"/>
                </a:solidFill>
              </a:rPr>
              <a:t>псевдоконкурентных</a:t>
            </a:r>
            <a:r>
              <a:rPr lang="ru-RU" b="1" i="1" dirty="0" smtClean="0">
                <a:solidFill>
                  <a:srgbClr val="002060"/>
                </a:solidFill>
              </a:rPr>
              <a:t> процедур с ТЗ под конкретного («своего») поставщика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>
          <a:xfrm>
            <a:off x="7010400" y="6337126"/>
            <a:ext cx="2133600" cy="476250"/>
          </a:xfrm>
        </p:spPr>
        <p:txBody>
          <a:bodyPr anchor="b"/>
          <a:lstStyle/>
          <a:p>
            <a:pPr algn="r"/>
            <a:fld id="{D4C49B74-5DB2-4B03-B1D2-7F6A3C51C318}" type="slidenum">
              <a:rPr lang="en-US" smtClean="0"/>
              <a:pPr algn="r"/>
              <a:t>5</a:t>
            </a:fld>
            <a:endParaRPr lang="en-US" dirty="0"/>
          </a:p>
        </p:txBody>
      </p:sp>
      <p:sp>
        <p:nvSpPr>
          <p:cNvPr id="9" name="Двойная стрелка влево/вправо 8"/>
          <p:cNvSpPr/>
          <p:nvPr/>
        </p:nvSpPr>
        <p:spPr>
          <a:xfrm>
            <a:off x="179512" y="4941168"/>
            <a:ext cx="8784976" cy="360040"/>
          </a:xfrm>
          <a:prstGeom prst="left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95536" y="5620023"/>
            <a:ext cx="8496944" cy="1121345"/>
          </a:xfrm>
          <a:prstGeom prst="round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979712" y="5517232"/>
            <a:ext cx="5904656" cy="360040"/>
          </a:xfrm>
          <a:prstGeom prst="roundRect">
            <a:avLst/>
          </a:prstGeom>
          <a:solidFill>
            <a:schemeClr val="accent1"/>
          </a:solidFill>
          <a:effectLst/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contourClr>
              <a:schemeClr val="accent1">
                <a:tint val="100000"/>
                <a:shade val="100000"/>
                <a:satMod val="10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ea typeface="Tahoma" charset="0"/>
                <a:cs typeface="Tahoma" charset="0"/>
              </a:rPr>
              <a:t>Формально: нарушений требований закона нет</a:t>
            </a:r>
            <a:endParaRPr lang="ru-RU" sz="1600" dirty="0">
              <a:ea typeface="Tahoma" charset="0"/>
              <a:cs typeface="Tahoma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6948264" y="6006723"/>
            <a:ext cx="1728000" cy="625935"/>
          </a:xfrm>
          <a:prstGeom prst="round2DiagRect">
            <a:avLst/>
          </a:prstGeom>
          <a:solidFill>
            <a:schemeClr val="bg1">
              <a:shade val="85000"/>
            </a:schemeClr>
          </a:solidFill>
          <a:ln w="9525" cap="flat" cmpd="sng" algn="ctr">
            <a:solidFill>
              <a:srgbClr val="8FB08C">
                <a:satMod val="120000"/>
              </a:srgbClr>
            </a:solidFill>
            <a:prstDash val="solid"/>
          </a:ln>
          <a:effectLst/>
        </p:spPr>
        <p:txBody>
          <a:bodyPr lIns="36000" rIns="3600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1pPr>
            <a:lvl2pPr marL="45663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2pPr>
            <a:lvl3pPr marL="9132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3pPr>
            <a:lvl4pPr marL="136989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4pPr>
            <a:lvl5pPr marL="18265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5pPr>
            <a:lvl6pPr marL="2283154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6pPr>
            <a:lvl7pPr marL="2739784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7pPr>
            <a:lvl8pPr marL="3196410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8pPr>
            <a:lvl9pPr marL="3653043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kern="0" dirty="0" smtClean="0">
                <a:solidFill>
                  <a:srgbClr val="002060"/>
                </a:solidFill>
                <a:latin typeface="+mn-lt"/>
                <a:ea typeface="Tahoma" charset="0"/>
                <a:cs typeface="Tahoma" charset="0"/>
              </a:rPr>
              <a:t>Предпосылки к злоупотреблениям</a:t>
            </a:r>
            <a:endParaRPr lang="ru-RU" sz="1400" kern="0" dirty="0">
              <a:solidFill>
                <a:srgbClr val="002060"/>
              </a:solidFill>
              <a:latin typeface="+mn-lt"/>
              <a:ea typeface="Tahoma" charset="0"/>
              <a:cs typeface="Tahoma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699792" y="6017624"/>
            <a:ext cx="1728000" cy="625935"/>
          </a:xfrm>
          <a:prstGeom prst="round2DiagRect">
            <a:avLst/>
          </a:prstGeom>
          <a:solidFill>
            <a:schemeClr val="bg1">
              <a:shade val="85000"/>
            </a:schemeClr>
          </a:solidFill>
          <a:ln/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1pPr>
            <a:lvl2pPr marL="45663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2pPr>
            <a:lvl3pPr marL="9132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3pPr>
            <a:lvl4pPr marL="136989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4pPr>
            <a:lvl5pPr marL="18265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5pPr>
            <a:lvl6pPr marL="2283154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6pPr>
            <a:lvl7pPr marL="2739784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7pPr>
            <a:lvl8pPr marL="3196410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8pPr>
            <a:lvl9pPr marL="3653043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kern="0" dirty="0" smtClean="0">
                <a:solidFill>
                  <a:srgbClr val="002060"/>
                </a:solidFill>
                <a:latin typeface="+mn-lt"/>
                <a:ea typeface="Tahoma" charset="0"/>
                <a:cs typeface="Tahoma" charset="0"/>
              </a:rPr>
              <a:t>Риски неэффективного планирования</a:t>
            </a:r>
            <a:endParaRPr lang="ru-RU" sz="1400" kern="0" dirty="0">
              <a:solidFill>
                <a:srgbClr val="002060"/>
              </a:solidFill>
              <a:latin typeface="+mn-lt"/>
              <a:ea typeface="Tahoma" charset="0"/>
              <a:cs typeface="Tahoma" charset="0"/>
            </a:endParaRPr>
          </a:p>
        </p:txBody>
      </p:sp>
      <p:sp>
        <p:nvSpPr>
          <p:cNvPr id="27" name="Прямоугольник с двумя скругленными противолежащими углами 26"/>
          <p:cNvSpPr/>
          <p:nvPr/>
        </p:nvSpPr>
        <p:spPr>
          <a:xfrm>
            <a:off x="4860224" y="6019112"/>
            <a:ext cx="1728000" cy="625935"/>
          </a:xfrm>
          <a:prstGeom prst="round2DiagRect">
            <a:avLst/>
          </a:prstGeom>
          <a:solidFill>
            <a:schemeClr val="bg1">
              <a:shade val="85000"/>
            </a:schemeClr>
          </a:solidFill>
          <a:ln/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1pPr>
            <a:lvl2pPr marL="45663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2pPr>
            <a:lvl3pPr marL="9132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3pPr>
            <a:lvl4pPr marL="136989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4pPr>
            <a:lvl5pPr marL="18265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5pPr>
            <a:lvl6pPr marL="2283154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6pPr>
            <a:lvl7pPr marL="2739784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7pPr>
            <a:lvl8pPr marL="3196410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8pPr>
            <a:lvl9pPr marL="3653043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kern="0" dirty="0" smtClean="0">
                <a:solidFill>
                  <a:srgbClr val="002060"/>
                </a:solidFill>
                <a:latin typeface="+mn-lt"/>
                <a:ea typeface="Tahoma" charset="0"/>
                <a:cs typeface="Tahoma" charset="0"/>
              </a:rPr>
              <a:t>Риски неэффективного управления</a:t>
            </a:r>
            <a:endParaRPr lang="ru-RU" sz="1400" kern="0" dirty="0">
              <a:solidFill>
                <a:srgbClr val="002060"/>
              </a:solidFill>
              <a:latin typeface="+mn-lt"/>
              <a:ea typeface="Tahoma" charset="0"/>
              <a:cs typeface="Tahoma" charset="0"/>
            </a:endParaRPr>
          </a:p>
        </p:txBody>
      </p:sp>
      <p:sp>
        <p:nvSpPr>
          <p:cNvPr id="28" name="Прямоугольник с двумя скругленными противолежащими углами 27"/>
          <p:cNvSpPr/>
          <p:nvPr/>
        </p:nvSpPr>
        <p:spPr>
          <a:xfrm>
            <a:off x="701641" y="6019112"/>
            <a:ext cx="1728000" cy="625935"/>
          </a:xfrm>
          <a:prstGeom prst="round2DiagRect">
            <a:avLst/>
          </a:prstGeom>
          <a:solidFill>
            <a:schemeClr val="bg1">
              <a:shade val="85000"/>
            </a:schemeClr>
          </a:solidFill>
          <a:ln/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ru-RU" sz="1400" kern="0" dirty="0" smtClean="0">
                <a:solidFill>
                  <a:srgbClr val="002060"/>
                </a:solidFill>
                <a:ea typeface="Tahoma" charset="0"/>
                <a:cs typeface="Tahoma" charset="0"/>
              </a:rPr>
              <a:t>Негативное влияние на экономику региона</a:t>
            </a:r>
            <a:endParaRPr lang="ru-RU" sz="1400" kern="0" dirty="0">
              <a:solidFill>
                <a:srgbClr val="002060"/>
              </a:solidFill>
              <a:ea typeface="Tahoma" charset="0"/>
              <a:cs typeface="Tahoma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504" y="188640"/>
            <a:ext cx="50801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cap="all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cap="all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проблемы, выявленные </a:t>
            </a:r>
            <a:r>
              <a:rPr lang="ru-RU" cap="all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закупках </a:t>
            </a:r>
            <a:r>
              <a:rPr lang="ru-RU" cap="all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cap="all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рамках 223-ФЗ </a:t>
            </a:r>
          </a:p>
        </p:txBody>
      </p:sp>
    </p:spTree>
    <p:extLst>
      <p:ext uri="{BB962C8B-B14F-4D97-AF65-F5344CB8AC3E}">
        <p14:creationId xmlns:p14="http://schemas.microsoft.com/office/powerpoint/2010/main" val="73383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4780019" y="280927"/>
            <a:ext cx="4151064" cy="771809"/>
            <a:chOff x="2385869" y="280927"/>
            <a:chExt cx="6320968" cy="1491889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385869" y="406287"/>
              <a:ext cx="5333700" cy="1366529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Министерство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по регулированию </a:t>
              </a:r>
              <a:endParaRPr lang="ru-RU" sz="1800" b="1" cap="all" dirty="0" smtClean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 smtClean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контрактной </a:t>
              </a: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системы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в сфере закупок Иркутской области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</p:txBody>
        </p:sp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4565" y="280927"/>
              <a:ext cx="1022272" cy="1491889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107504" y="176584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cap="all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 совершенствования системы закупок в  ИРКУТСКОЙ ОБЛАСТИ</a:t>
            </a:r>
            <a:endParaRPr lang="ru-RU" sz="1600" cap="all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17150" y="1484784"/>
            <a:ext cx="2880000" cy="1260000"/>
          </a:xfrm>
          <a:prstGeom prst="roundRect">
            <a:avLst/>
          </a:prstGeom>
          <a:solidFill>
            <a:schemeClr val="tx2">
              <a:lumMod val="40000"/>
              <a:lumOff val="60000"/>
              <a:alpha val="72000"/>
            </a:schemeClr>
          </a:solidFill>
          <a:ln>
            <a:solidFill>
              <a:srgbClr val="4E9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Единые правила закупок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051083" y="3068960"/>
            <a:ext cx="2880000" cy="1260000"/>
          </a:xfrm>
          <a:prstGeom prst="roundRect">
            <a:avLst/>
          </a:prstGeom>
          <a:solidFill>
            <a:schemeClr val="tx2">
              <a:lumMod val="40000"/>
              <a:lumOff val="60000"/>
              <a:alpha val="72000"/>
            </a:schemeClr>
          </a:solidFill>
          <a:ln>
            <a:solidFill>
              <a:srgbClr val="4E9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Закрытый перечень способов закупки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092336" y="4678973"/>
            <a:ext cx="2880000" cy="1260000"/>
          </a:xfrm>
          <a:prstGeom prst="roundRect">
            <a:avLst/>
          </a:prstGeom>
          <a:solidFill>
            <a:schemeClr val="tx2">
              <a:lumMod val="40000"/>
              <a:lumOff val="60000"/>
              <a:alpha val="72000"/>
            </a:schemeClr>
          </a:solidFill>
          <a:ln>
            <a:solidFill>
              <a:srgbClr val="4E9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Исчерпывающий перечень случаев закупки у единственного поставщика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212361" y="5475116"/>
            <a:ext cx="2727791" cy="1260000"/>
          </a:xfrm>
          <a:prstGeom prst="roundRect">
            <a:avLst/>
          </a:prstGeom>
          <a:solidFill>
            <a:schemeClr val="tx2">
              <a:lumMod val="40000"/>
              <a:lumOff val="60000"/>
              <a:alpha val="72000"/>
            </a:schemeClr>
          </a:solidFill>
          <a:ln>
            <a:solidFill>
              <a:srgbClr val="4E9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Централизация «крупных» закупок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13958" y="5471718"/>
            <a:ext cx="2726278" cy="1260000"/>
          </a:xfrm>
          <a:prstGeom prst="roundRect">
            <a:avLst/>
          </a:prstGeom>
          <a:solidFill>
            <a:schemeClr val="tx2">
              <a:lumMod val="40000"/>
              <a:lumOff val="60000"/>
              <a:alpha val="72000"/>
            </a:schemeClr>
          </a:solidFill>
          <a:ln>
            <a:solidFill>
              <a:srgbClr val="4E9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rgbClr val="002060"/>
                </a:solidFill>
              </a:rPr>
              <a:t>Проведение закупок посредством единого ПО (РИС)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7010400" y="6381328"/>
            <a:ext cx="2133600" cy="476250"/>
          </a:xfrm>
        </p:spPr>
        <p:txBody>
          <a:bodyPr anchor="b"/>
          <a:lstStyle/>
          <a:p>
            <a:pPr algn="r"/>
            <a:fld id="{D4C49B74-5DB2-4B03-B1D2-7F6A3C51C318}" type="slidenum">
              <a:rPr lang="en-US" smtClean="0"/>
              <a:pPr algn="r"/>
              <a:t>6</a:t>
            </a:fld>
            <a:endParaRPr lang="en-US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95906" y="1324794"/>
            <a:ext cx="4912198" cy="3809975"/>
          </a:xfrm>
          <a:prstGeom prst="roundRect">
            <a:avLst/>
          </a:prstGeom>
          <a:solidFill>
            <a:srgbClr val="92D050">
              <a:alpha val="75000"/>
            </a:srgbClr>
          </a:solidFill>
          <a:ln w="38100">
            <a:solidFill>
              <a:srgbClr val="4E9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285750" algn="r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900" b="1" i="1" dirty="0" smtClean="0">
                <a:solidFill>
                  <a:srgbClr val="C00000"/>
                </a:solidFill>
              </a:rPr>
              <a:t>Обеспечение контроля  расходования средств при                           проведении закупки по 223-ФЗ</a:t>
            </a:r>
          </a:p>
          <a:p>
            <a:pPr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900" i="1" dirty="0" smtClean="0">
                <a:solidFill>
                  <a:srgbClr val="C00000"/>
                </a:solidFill>
              </a:rPr>
              <a:t>Повышение эффективности          закупочного процесса</a:t>
            </a:r>
          </a:p>
          <a:p>
            <a:pPr indent="-285750" algn="r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900" b="1" i="1" dirty="0" smtClean="0">
                <a:solidFill>
                  <a:srgbClr val="C00000"/>
                </a:solidFill>
              </a:rPr>
              <a:t>Выход на свет                                   «теневых закупок»</a:t>
            </a:r>
            <a:r>
              <a:rPr lang="ru-RU" sz="1900" i="1" dirty="0" smtClean="0">
                <a:solidFill>
                  <a:srgbClr val="C00000"/>
                </a:solidFill>
              </a:rPr>
              <a:t> </a:t>
            </a:r>
          </a:p>
          <a:p>
            <a:pPr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900" i="1" dirty="0" smtClean="0">
                <a:solidFill>
                  <a:srgbClr val="C00000"/>
                </a:solidFill>
              </a:rPr>
              <a:t>Создание условий для             соблюдения конкуренции </a:t>
            </a:r>
          </a:p>
          <a:p>
            <a:pPr indent="-285750" algn="r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900" b="1" i="1" dirty="0" smtClean="0">
                <a:solidFill>
                  <a:srgbClr val="C00000"/>
                </a:solidFill>
              </a:rPr>
              <a:t>Минимизация                      коррупционных рисков</a:t>
            </a:r>
            <a:endParaRPr lang="ru-RU" sz="1900" b="1" i="1" dirty="0">
              <a:solidFill>
                <a:srgbClr val="C00000"/>
              </a:solidFill>
            </a:endParaRPr>
          </a:p>
        </p:txBody>
      </p:sp>
      <p:cxnSp>
        <p:nvCxnSpPr>
          <p:cNvPr id="18" name="Прямая со стрелкой 17"/>
          <p:cNvCxnSpPr>
            <a:endCxn id="12" idx="1"/>
          </p:cNvCxnSpPr>
          <p:nvPr/>
        </p:nvCxnSpPr>
        <p:spPr>
          <a:xfrm>
            <a:off x="5486708" y="2114784"/>
            <a:ext cx="530442" cy="0"/>
          </a:xfrm>
          <a:prstGeom prst="straightConnector1">
            <a:avLst/>
          </a:prstGeom>
          <a:ln w="381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5486708" y="3690241"/>
            <a:ext cx="585770" cy="1"/>
          </a:xfrm>
          <a:prstGeom prst="straightConnector1">
            <a:avLst/>
          </a:prstGeom>
          <a:ln w="381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endCxn id="23" idx="1"/>
          </p:cNvCxnSpPr>
          <p:nvPr/>
        </p:nvCxnSpPr>
        <p:spPr>
          <a:xfrm>
            <a:off x="5407047" y="4869160"/>
            <a:ext cx="685289" cy="439813"/>
          </a:xfrm>
          <a:prstGeom prst="straightConnector1">
            <a:avLst/>
          </a:prstGeom>
          <a:ln w="381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endCxn id="27" idx="0"/>
          </p:cNvCxnSpPr>
          <p:nvPr/>
        </p:nvCxnSpPr>
        <p:spPr>
          <a:xfrm>
            <a:off x="1677097" y="5134769"/>
            <a:ext cx="0" cy="336949"/>
          </a:xfrm>
          <a:prstGeom prst="straightConnector1">
            <a:avLst/>
          </a:prstGeom>
          <a:ln w="381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endCxn id="25" idx="0"/>
          </p:cNvCxnSpPr>
          <p:nvPr/>
        </p:nvCxnSpPr>
        <p:spPr>
          <a:xfrm>
            <a:off x="4576256" y="5134769"/>
            <a:ext cx="1" cy="340347"/>
          </a:xfrm>
          <a:prstGeom prst="straightConnector1">
            <a:avLst/>
          </a:prstGeom>
          <a:ln w="381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712180" y="878533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002060"/>
                </a:solidFill>
              </a:rPr>
              <a:t>Поставленные задачи:</a:t>
            </a:r>
            <a:endParaRPr lang="ru-RU" sz="2400" b="1" i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52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1116" y="5509638"/>
            <a:ext cx="2195736" cy="1127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2" name="Группа 31"/>
          <p:cNvGrpSpPr/>
          <p:nvPr/>
        </p:nvGrpSpPr>
        <p:grpSpPr>
          <a:xfrm>
            <a:off x="4741416" y="280927"/>
            <a:ext cx="4007020" cy="627793"/>
            <a:chOff x="2385869" y="280927"/>
            <a:chExt cx="6320968" cy="1491889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2385869" y="406287"/>
              <a:ext cx="5333700" cy="1366529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Министерство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по регулированию </a:t>
              </a:r>
              <a:endParaRPr lang="ru-RU" sz="1800" b="1" cap="all" dirty="0" smtClean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 smtClean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контрактной </a:t>
              </a: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системы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в сфере закупок Иркутской области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</p:txBody>
        </p:sp>
        <p:pic>
          <p:nvPicPr>
            <p:cNvPr id="36" name="Рисунок 3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4565" y="280927"/>
              <a:ext cx="1022272" cy="1491889"/>
            </a:xfrm>
            <a:prstGeom prst="rect">
              <a:avLst/>
            </a:prstGeom>
          </p:spPr>
        </p:pic>
      </p:grpSp>
      <p:sp>
        <p:nvSpPr>
          <p:cNvPr id="37" name="TextBox 36"/>
          <p:cNvSpPr txBox="1"/>
          <p:nvPr/>
        </p:nvSpPr>
        <p:spPr>
          <a:xfrm>
            <a:off x="35496" y="44624"/>
            <a:ext cx="601698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СОВЕРШЕНСТВОВАНИЯ ЗАКУПОК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ФЕДЕРАЛЬНОМУ ЗАКОНУ № 223-ФЗ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8" name="Схема 37"/>
          <p:cNvGraphicFramePr/>
          <p:nvPr>
            <p:extLst>
              <p:ext uri="{D42A27DB-BD31-4B8C-83A1-F6EECF244321}">
                <p14:modId xmlns:p14="http://schemas.microsoft.com/office/powerpoint/2010/main" val="538432958"/>
              </p:ext>
            </p:extLst>
          </p:nvPr>
        </p:nvGraphicFramePr>
        <p:xfrm>
          <a:off x="35496" y="836712"/>
          <a:ext cx="9004812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796136" y="2171383"/>
            <a:ext cx="27363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600" dirty="0">
                <a:solidFill>
                  <a:schemeClr val="lt1"/>
                </a:solidFill>
                <a:latin typeface="Tahoma" charset="0"/>
                <a:ea typeface="Tahoma" charset="0"/>
                <a:cs typeface="Tahoma" charset="0"/>
              </a:rPr>
              <a:t>Расширены полномочия министерства в отношении заказчиков по закону </a:t>
            </a:r>
            <a:r>
              <a:rPr lang="ru-RU" sz="1600" dirty="0" smtClean="0">
                <a:solidFill>
                  <a:schemeClr val="lt1"/>
                </a:solidFill>
                <a:latin typeface="Tahoma" charset="0"/>
                <a:ea typeface="Tahoma" charset="0"/>
                <a:cs typeface="Tahoma" charset="0"/>
              </a:rPr>
              <a:t>№ 223-ФЗ</a:t>
            </a:r>
            <a:endParaRPr lang="ru-RU" sz="1600" dirty="0">
              <a:solidFill>
                <a:schemeClr val="lt1"/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6743" y="980728"/>
            <a:ext cx="29523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600" dirty="0" smtClean="0">
                <a:solidFill>
                  <a:schemeClr val="lt1"/>
                </a:solidFill>
                <a:latin typeface="Tahoma" charset="0"/>
                <a:ea typeface="Tahoma" charset="0"/>
                <a:cs typeface="Tahoma" charset="0"/>
              </a:rPr>
              <a:t>Заказчиками </a:t>
            </a:r>
          </a:p>
          <a:p>
            <a:pPr lvl="0" algn="ctr"/>
            <a:r>
              <a:rPr lang="ru-RU" sz="1600" dirty="0" smtClean="0">
                <a:solidFill>
                  <a:schemeClr val="lt1"/>
                </a:solidFill>
                <a:latin typeface="Tahoma" charset="0"/>
                <a:ea typeface="Tahoma" charset="0"/>
                <a:cs typeface="Tahoma" charset="0"/>
              </a:rPr>
              <a:t>утверждены </a:t>
            </a:r>
            <a:r>
              <a:rPr lang="ru-RU" sz="1600" dirty="0">
                <a:solidFill>
                  <a:schemeClr val="lt1"/>
                </a:solidFill>
                <a:latin typeface="Tahoma" charset="0"/>
                <a:ea typeface="Tahoma" charset="0"/>
                <a:cs typeface="Tahoma" charset="0"/>
              </a:rPr>
              <a:t>положения о закупках в </a:t>
            </a:r>
            <a:r>
              <a:rPr lang="ru-RU" sz="1600" dirty="0" smtClean="0">
                <a:solidFill>
                  <a:schemeClr val="lt1"/>
                </a:solidFill>
                <a:latin typeface="Tahoma" charset="0"/>
                <a:ea typeface="Tahoma" charset="0"/>
                <a:cs typeface="Tahoma" charset="0"/>
              </a:rPr>
              <a:t>соответствии      </a:t>
            </a:r>
            <a:r>
              <a:rPr lang="ru-RU" sz="1600" dirty="0">
                <a:solidFill>
                  <a:schemeClr val="lt1"/>
                </a:solidFill>
                <a:latin typeface="Tahoma" charset="0"/>
                <a:ea typeface="Tahoma" charset="0"/>
                <a:cs typeface="Tahoma" charset="0"/>
              </a:rPr>
              <a:t>с типовыми положениями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92083" y="4221088"/>
            <a:ext cx="2984373" cy="123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ru-RU" sz="1550" dirty="0">
                <a:solidFill>
                  <a:schemeClr val="lt1"/>
                </a:solidFill>
                <a:latin typeface="Tahoma" charset="0"/>
                <a:ea typeface="Tahoma" charset="0"/>
                <a:cs typeface="Tahoma" charset="0"/>
              </a:rPr>
              <a:t>Реализован </a:t>
            </a:r>
            <a:endParaRPr lang="ru-RU" sz="1550" dirty="0" smtClean="0">
              <a:solidFill>
                <a:schemeClr val="lt1"/>
              </a:solidFill>
              <a:latin typeface="Tahoma" charset="0"/>
              <a:ea typeface="Tahoma" charset="0"/>
              <a:cs typeface="Tahoma" charset="0"/>
            </a:endParaRPr>
          </a:p>
          <a:p>
            <a:pPr lvl="0" algn="ctr">
              <a:lnSpc>
                <a:spcPct val="80000"/>
              </a:lnSpc>
            </a:pPr>
            <a:r>
              <a:rPr lang="ru-RU" sz="1550" dirty="0" smtClean="0">
                <a:solidFill>
                  <a:schemeClr val="lt1"/>
                </a:solidFill>
                <a:latin typeface="Tahoma" charset="0"/>
                <a:ea typeface="Tahoma" charset="0"/>
                <a:cs typeface="Tahoma" charset="0"/>
              </a:rPr>
              <a:t>пилотный </a:t>
            </a:r>
            <a:r>
              <a:rPr lang="ru-RU" sz="1550" dirty="0">
                <a:solidFill>
                  <a:schemeClr val="lt1"/>
                </a:solidFill>
                <a:latin typeface="Tahoma" charset="0"/>
                <a:ea typeface="Tahoma" charset="0"/>
                <a:cs typeface="Tahoma" charset="0"/>
              </a:rPr>
              <a:t>проект </a:t>
            </a:r>
            <a:r>
              <a:rPr lang="ru-RU" sz="1550" dirty="0" smtClean="0">
                <a:solidFill>
                  <a:schemeClr val="lt1"/>
                </a:solidFill>
                <a:latin typeface="Tahoma" charset="0"/>
                <a:ea typeface="Tahoma" charset="0"/>
                <a:cs typeface="Tahoma" charset="0"/>
              </a:rPr>
              <a:t>по </a:t>
            </a:r>
            <a:r>
              <a:rPr lang="ru-RU" sz="1550" dirty="0">
                <a:solidFill>
                  <a:schemeClr val="lt1"/>
                </a:solidFill>
                <a:latin typeface="Tahoma" charset="0"/>
                <a:ea typeface="Tahoma" charset="0"/>
                <a:cs typeface="Tahoma" charset="0"/>
              </a:rPr>
              <a:t>централизации закупок </a:t>
            </a:r>
            <a:r>
              <a:rPr lang="ru-RU" sz="1550" dirty="0" smtClean="0">
                <a:solidFill>
                  <a:schemeClr val="lt1"/>
                </a:solidFill>
                <a:latin typeface="Tahoma" charset="0"/>
                <a:ea typeface="Tahoma" charset="0"/>
                <a:cs typeface="Tahoma" charset="0"/>
              </a:rPr>
              <a:t>           по </a:t>
            </a:r>
            <a:r>
              <a:rPr lang="ru-RU" sz="1550" dirty="0">
                <a:solidFill>
                  <a:schemeClr val="lt1"/>
                </a:solidFill>
                <a:latin typeface="Tahoma" charset="0"/>
                <a:ea typeface="Tahoma" charset="0"/>
                <a:cs typeface="Tahoma" charset="0"/>
              </a:rPr>
              <a:t>223-ФЗ </a:t>
            </a:r>
            <a:endParaRPr lang="ru-RU" sz="1550" dirty="0" smtClean="0">
              <a:solidFill>
                <a:schemeClr val="lt1"/>
              </a:solidFill>
              <a:latin typeface="Tahoma" charset="0"/>
              <a:ea typeface="Tahoma" charset="0"/>
              <a:cs typeface="Tahoma" charset="0"/>
            </a:endParaRPr>
          </a:p>
          <a:p>
            <a:pPr lvl="0" algn="ctr">
              <a:lnSpc>
                <a:spcPct val="80000"/>
              </a:lnSpc>
            </a:pPr>
            <a:r>
              <a:rPr lang="ru-RU" sz="1550" dirty="0" smtClean="0">
                <a:solidFill>
                  <a:schemeClr val="lt1"/>
                </a:solidFill>
                <a:latin typeface="Tahoma" charset="0"/>
                <a:ea typeface="Tahoma" charset="0"/>
                <a:cs typeface="Tahoma" charset="0"/>
              </a:rPr>
              <a:t>(</a:t>
            </a:r>
            <a:r>
              <a:rPr lang="ru-RU" sz="1550" dirty="0">
                <a:solidFill>
                  <a:schemeClr val="lt1"/>
                </a:solidFill>
                <a:latin typeface="Tahoma" charset="0"/>
                <a:ea typeface="Tahoma" charset="0"/>
                <a:cs typeface="Tahoma" charset="0"/>
              </a:rPr>
              <a:t>АО «Международный аэропорт «Иркутск»)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56536" y="3113733"/>
            <a:ext cx="20830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600" i="1" dirty="0">
                <a:solidFill>
                  <a:schemeClr val="lt1"/>
                </a:solidFill>
                <a:latin typeface="Tahoma" charset="0"/>
                <a:ea typeface="Tahoma" charset="0"/>
                <a:cs typeface="Tahoma" charset="0"/>
              </a:rPr>
              <a:t>Совершенствование закупочной системы в Иркутской </a:t>
            </a:r>
            <a:r>
              <a:rPr lang="ru-RU" sz="1600" i="1" dirty="0" smtClean="0">
                <a:solidFill>
                  <a:schemeClr val="lt1"/>
                </a:solidFill>
                <a:latin typeface="Tahoma" charset="0"/>
                <a:ea typeface="Tahoma" charset="0"/>
                <a:cs typeface="Tahoma" charset="0"/>
              </a:rPr>
              <a:t>области</a:t>
            </a:r>
            <a:endParaRPr lang="ru-RU" sz="1600" i="1" dirty="0">
              <a:solidFill>
                <a:schemeClr val="lt1"/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1"/>
          </p:nvPr>
        </p:nvSpPr>
        <p:spPr>
          <a:xfrm>
            <a:off x="7010400" y="6525344"/>
            <a:ext cx="2133600" cy="476250"/>
          </a:xfrm>
        </p:spPr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7</a:t>
            </a:fld>
            <a:endParaRPr lang="en-US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7164288" y="3464625"/>
            <a:ext cx="0" cy="612447"/>
          </a:xfrm>
          <a:prstGeom prst="straightConnector1">
            <a:avLst/>
          </a:prstGeom>
          <a:ln w="28575">
            <a:solidFill>
              <a:srgbClr val="4E94E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H="1">
            <a:off x="5796136" y="5421967"/>
            <a:ext cx="414980" cy="239281"/>
          </a:xfrm>
          <a:prstGeom prst="straightConnector1">
            <a:avLst/>
          </a:prstGeom>
          <a:ln w="28575">
            <a:solidFill>
              <a:srgbClr val="4E94E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flipH="1" flipV="1">
            <a:off x="2699792" y="5301208"/>
            <a:ext cx="436952" cy="360040"/>
          </a:xfrm>
          <a:prstGeom prst="straightConnector1">
            <a:avLst/>
          </a:prstGeom>
          <a:ln w="28575">
            <a:solidFill>
              <a:srgbClr val="4E94E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flipV="1">
            <a:off x="1835696" y="3464625"/>
            <a:ext cx="0" cy="458431"/>
          </a:xfrm>
          <a:prstGeom prst="straightConnector1">
            <a:avLst/>
          </a:prstGeom>
          <a:ln w="28575">
            <a:solidFill>
              <a:srgbClr val="4E94E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 flipV="1">
            <a:off x="2339752" y="1519338"/>
            <a:ext cx="796991" cy="469502"/>
          </a:xfrm>
          <a:prstGeom prst="straightConnector1">
            <a:avLst/>
          </a:prstGeom>
          <a:ln w="28575">
            <a:solidFill>
              <a:srgbClr val="4E94E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765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Группа 31"/>
          <p:cNvGrpSpPr/>
          <p:nvPr/>
        </p:nvGrpSpPr>
        <p:grpSpPr>
          <a:xfrm>
            <a:off x="4741416" y="280927"/>
            <a:ext cx="4007020" cy="627793"/>
            <a:chOff x="2385869" y="280927"/>
            <a:chExt cx="6320968" cy="1491889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2385869" y="406287"/>
              <a:ext cx="5333700" cy="1366529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Министерство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по регулированию </a:t>
              </a:r>
              <a:endParaRPr lang="ru-RU" sz="1800" b="1" cap="all" dirty="0" smtClean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 smtClean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контрактной </a:t>
              </a: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системы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в сфере закупок Иркутской области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</p:txBody>
        </p:sp>
        <p:pic>
          <p:nvPicPr>
            <p:cNvPr id="36" name="Рисунок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4565" y="280927"/>
              <a:ext cx="1022272" cy="1491889"/>
            </a:xfrm>
            <a:prstGeom prst="rect">
              <a:avLst/>
            </a:prstGeom>
          </p:spPr>
        </p:pic>
      </p:grpSp>
      <p:sp>
        <p:nvSpPr>
          <p:cNvPr id="37" name="TextBox 36"/>
          <p:cNvSpPr txBox="1"/>
          <p:nvPr/>
        </p:nvSpPr>
        <p:spPr>
          <a:xfrm>
            <a:off x="35496" y="44624"/>
            <a:ext cx="601698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СОВЕРШЕНСТВОВАНИЯ ЗАКУПОК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ФЕДЕРАЛЬНОМУ ЗАКОНУ № 223-ФЗ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59632" y="836712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002060"/>
                </a:solidFill>
              </a:rPr>
              <a:t>ТИПОВЫЕ ПОЛОЖЕНИЯ О ЗАКУПКАХ</a:t>
            </a:r>
            <a:endParaRPr lang="ru-RU" sz="2400" b="1" i="1" u="sng" dirty="0">
              <a:solidFill>
                <a:srgbClr val="00206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41366" y="1298377"/>
            <a:ext cx="2520000" cy="1698415"/>
          </a:xfrm>
          <a:prstGeom prst="roundRect">
            <a:avLst/>
          </a:prstGeom>
          <a:solidFill>
            <a:srgbClr val="B5CEED"/>
          </a:solidFill>
          <a:ln w="38100">
            <a:solidFill>
              <a:srgbClr val="4E94E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Для нужд хозяйственных обществ</a:t>
            </a:r>
          </a:p>
          <a:p>
            <a:pPr algn="ctr"/>
            <a:r>
              <a:rPr lang="ru-RU" sz="1400" i="1" dirty="0" smtClean="0">
                <a:solidFill>
                  <a:srgbClr val="002060"/>
                </a:solidFill>
              </a:rPr>
              <a:t>(утв. Распоряжением Прав. Иркутской области             от 19.09.2016 № 525-рп)</a:t>
            </a:r>
            <a:endParaRPr lang="ru-RU" sz="1400" i="1" dirty="0">
              <a:solidFill>
                <a:srgbClr val="00206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203848" y="1298377"/>
            <a:ext cx="2664296" cy="1698415"/>
          </a:xfrm>
          <a:prstGeom prst="roundRect">
            <a:avLst/>
          </a:prstGeom>
          <a:solidFill>
            <a:srgbClr val="B5CEED"/>
          </a:solidFill>
          <a:ln w="38100">
            <a:solidFill>
              <a:srgbClr val="4E94E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Для нужд </a:t>
            </a:r>
          </a:p>
          <a:p>
            <a:pPr algn="ctr"/>
            <a:r>
              <a:rPr lang="ru-RU" i="1" dirty="0" smtClean="0">
                <a:solidFill>
                  <a:srgbClr val="002060"/>
                </a:solidFill>
              </a:rPr>
              <a:t>бюджетных и автономных </a:t>
            </a:r>
            <a:r>
              <a:rPr lang="ru-RU" i="1" dirty="0" err="1" smtClean="0">
                <a:solidFill>
                  <a:srgbClr val="002060"/>
                </a:solidFill>
              </a:rPr>
              <a:t>учр-ий</a:t>
            </a:r>
            <a:endParaRPr lang="ru-RU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i="1" dirty="0">
                <a:solidFill>
                  <a:srgbClr val="002060"/>
                </a:solidFill>
              </a:rPr>
              <a:t>(утв. Распоряжением Прав. Иркутской области          </a:t>
            </a:r>
            <a:r>
              <a:rPr lang="ru-RU" sz="1400" i="1" dirty="0" smtClean="0">
                <a:solidFill>
                  <a:srgbClr val="002060"/>
                </a:solidFill>
              </a:rPr>
              <a:t>      </a:t>
            </a:r>
            <a:r>
              <a:rPr lang="ru-RU" sz="1400" i="1" dirty="0">
                <a:solidFill>
                  <a:srgbClr val="002060"/>
                </a:solidFill>
              </a:rPr>
              <a:t>от 19.09.2016 № </a:t>
            </a:r>
            <a:r>
              <a:rPr lang="ru-RU" sz="1400" i="1" dirty="0" smtClean="0">
                <a:solidFill>
                  <a:srgbClr val="002060"/>
                </a:solidFill>
              </a:rPr>
              <a:t>523-рп)</a:t>
            </a:r>
            <a:endParaRPr lang="ru-RU" sz="1400" i="1" dirty="0">
              <a:solidFill>
                <a:srgbClr val="00206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084168" y="1298377"/>
            <a:ext cx="2520000" cy="1698415"/>
          </a:xfrm>
          <a:prstGeom prst="roundRect">
            <a:avLst/>
          </a:prstGeom>
          <a:solidFill>
            <a:srgbClr val="B5CEED"/>
          </a:solidFill>
          <a:ln w="38100">
            <a:solidFill>
              <a:srgbClr val="4E94E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Для </a:t>
            </a:r>
          </a:p>
          <a:p>
            <a:pPr algn="ctr"/>
            <a:r>
              <a:rPr lang="ru-RU" i="1" dirty="0" smtClean="0">
                <a:solidFill>
                  <a:srgbClr val="002060"/>
                </a:solidFill>
              </a:rPr>
              <a:t>гос. унитарных предприятий</a:t>
            </a:r>
          </a:p>
          <a:p>
            <a:pPr algn="ctr"/>
            <a:r>
              <a:rPr lang="ru-RU" sz="1400" i="1" dirty="0">
                <a:solidFill>
                  <a:srgbClr val="002060"/>
                </a:solidFill>
              </a:rPr>
              <a:t>(утв. Распоряжением Прав. Иркутской области             от 19.09.2016 № </a:t>
            </a:r>
            <a:r>
              <a:rPr lang="ru-RU" sz="1400" i="1" dirty="0" smtClean="0">
                <a:solidFill>
                  <a:srgbClr val="002060"/>
                </a:solidFill>
              </a:rPr>
              <a:t>524-рп)</a:t>
            </a:r>
            <a:endParaRPr lang="ru-RU" sz="1400" i="1" dirty="0">
              <a:solidFill>
                <a:srgbClr val="00206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95536" y="1196752"/>
            <a:ext cx="576064" cy="504056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B050"/>
                </a:solidFill>
              </a:rPr>
              <a:t>1</a:t>
            </a:r>
            <a:endParaRPr lang="ru-RU" sz="3600" dirty="0">
              <a:solidFill>
                <a:srgbClr val="00B05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203848" y="1196752"/>
            <a:ext cx="576064" cy="504056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B050"/>
                </a:solidFill>
              </a:rPr>
              <a:t>2</a:t>
            </a:r>
          </a:p>
        </p:txBody>
      </p:sp>
      <p:sp>
        <p:nvSpPr>
          <p:cNvPr id="20" name="Овал 19"/>
          <p:cNvSpPr/>
          <p:nvPr/>
        </p:nvSpPr>
        <p:spPr>
          <a:xfrm>
            <a:off x="6084168" y="1196752"/>
            <a:ext cx="576064" cy="504056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B050"/>
                </a:solidFill>
              </a:rPr>
              <a:t>3</a:t>
            </a:r>
            <a:endParaRPr lang="ru-RU" sz="3200" dirty="0">
              <a:solidFill>
                <a:srgbClr val="00B05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971600" y="2996792"/>
            <a:ext cx="3564256" cy="360200"/>
          </a:xfrm>
          <a:prstGeom prst="line">
            <a:avLst/>
          </a:prstGeom>
          <a:ln w="38100">
            <a:solidFill>
              <a:srgbClr val="4E94E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16" idx="2"/>
          </p:cNvCxnSpPr>
          <p:nvPr/>
        </p:nvCxnSpPr>
        <p:spPr>
          <a:xfrm flipH="1">
            <a:off x="4535856" y="2996792"/>
            <a:ext cx="140" cy="504216"/>
          </a:xfrm>
          <a:prstGeom prst="line">
            <a:avLst/>
          </a:prstGeom>
          <a:ln w="38100">
            <a:solidFill>
              <a:srgbClr val="4E94E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4586512" y="2996792"/>
            <a:ext cx="3657896" cy="360200"/>
          </a:xfrm>
          <a:prstGeom prst="line">
            <a:avLst/>
          </a:prstGeom>
          <a:ln w="38100">
            <a:solidFill>
              <a:srgbClr val="4E94E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323528" y="3429000"/>
            <a:ext cx="8496943" cy="792088"/>
          </a:xfrm>
          <a:prstGeom prst="rect">
            <a:avLst/>
          </a:prstGeom>
          <a:solidFill>
            <a:srgbClr val="92D050">
              <a:alpha val="67000"/>
            </a:srgbClr>
          </a:solidFill>
          <a:ln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r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600" b="1" i="1" u="sng" dirty="0">
                <a:solidFill>
                  <a:schemeClr val="tx2"/>
                </a:solidFill>
              </a:rPr>
              <a:t>Согласованы </a:t>
            </a:r>
            <a:r>
              <a:rPr lang="ru-RU" sz="1600" b="1" i="1" u="sng" dirty="0" smtClean="0">
                <a:solidFill>
                  <a:schemeClr val="tx2"/>
                </a:solidFill>
              </a:rPr>
              <a:t>с </a:t>
            </a:r>
            <a:r>
              <a:rPr lang="ru-RU" sz="1600" b="1" i="1" u="sng" dirty="0">
                <a:solidFill>
                  <a:schemeClr val="tx2"/>
                </a:solidFill>
              </a:rPr>
              <a:t>УФАС по Иркутской области</a:t>
            </a:r>
          </a:p>
          <a:p>
            <a:pPr marL="285750" indent="-285750" algn="r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600" b="1" i="1" u="sng" dirty="0" smtClean="0">
                <a:solidFill>
                  <a:schemeClr val="tx2"/>
                </a:solidFill>
              </a:rPr>
              <a:t>Согласованы с профильными министерствами Иркутской области (учредителями</a:t>
            </a:r>
            <a:r>
              <a:rPr lang="ru-RU" sz="1700" b="1" i="1" u="sng" dirty="0" smtClean="0">
                <a:solidFill>
                  <a:schemeClr val="tx2"/>
                </a:solidFill>
              </a:rPr>
              <a:t>)</a:t>
            </a:r>
          </a:p>
        </p:txBody>
      </p:sp>
      <p:sp>
        <p:nvSpPr>
          <p:cNvPr id="24" name="Прямоугольник с двумя вырезанными соседними углами 23"/>
          <p:cNvSpPr/>
          <p:nvPr/>
        </p:nvSpPr>
        <p:spPr>
          <a:xfrm>
            <a:off x="323528" y="4278010"/>
            <a:ext cx="8496943" cy="2436068"/>
          </a:xfrm>
          <a:prstGeom prst="snip2SameRect">
            <a:avLst/>
          </a:prstGeom>
          <a:solidFill>
            <a:srgbClr val="B5CEED"/>
          </a:solidFill>
          <a:ln w="28575">
            <a:solidFill>
              <a:srgbClr val="4E94E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ru-RU" i="1">
              <a:solidFill>
                <a:srgbClr val="00206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9512" y="4320386"/>
            <a:ext cx="871296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750" i="1" dirty="0" smtClean="0">
                <a:solidFill>
                  <a:srgbClr val="002060"/>
                </a:solidFill>
              </a:rPr>
              <a:t>Предусмотрено </a:t>
            </a:r>
            <a:r>
              <a:rPr lang="ru-RU" sz="1750" i="1" u="sng" dirty="0" smtClean="0">
                <a:solidFill>
                  <a:srgbClr val="002060"/>
                </a:solidFill>
              </a:rPr>
              <a:t>11 способов </a:t>
            </a:r>
            <a:r>
              <a:rPr lang="ru-RU" sz="1750" i="1" dirty="0" smtClean="0">
                <a:solidFill>
                  <a:srgbClr val="002060"/>
                </a:solidFill>
              </a:rPr>
              <a:t>закупки</a:t>
            </a:r>
          </a:p>
          <a:p>
            <a:pPr marL="285750" indent="-285750" algn="ctr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750" i="1" dirty="0">
                <a:solidFill>
                  <a:srgbClr val="002060"/>
                </a:solidFill>
              </a:rPr>
              <a:t>Ограничен объем закупок малого </a:t>
            </a:r>
            <a:r>
              <a:rPr lang="ru-RU" sz="1750" i="1" dirty="0" smtClean="0">
                <a:solidFill>
                  <a:srgbClr val="002060"/>
                </a:solidFill>
              </a:rPr>
              <a:t>объема</a:t>
            </a:r>
          </a:p>
          <a:p>
            <a:pPr marL="285750" indent="-285750" algn="ctr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750" i="1" dirty="0" smtClean="0">
                <a:solidFill>
                  <a:srgbClr val="002060"/>
                </a:solidFill>
              </a:rPr>
              <a:t>Предусмотрена централизация закупок свыше 5 млн. рублей через министерство</a:t>
            </a:r>
          </a:p>
          <a:p>
            <a:pPr marL="285750" indent="-285750" algn="ctr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750" i="1" dirty="0">
                <a:solidFill>
                  <a:srgbClr val="002060"/>
                </a:solidFill>
              </a:rPr>
              <a:t>Ограничен перечень случаев закупки у </a:t>
            </a:r>
            <a:r>
              <a:rPr lang="ru-RU" sz="1750" i="1" dirty="0" err="1">
                <a:solidFill>
                  <a:srgbClr val="002060"/>
                </a:solidFill>
              </a:rPr>
              <a:t>ед.поставщика</a:t>
            </a:r>
            <a:r>
              <a:rPr lang="ru-RU" sz="1750" i="1" dirty="0">
                <a:solidFill>
                  <a:srgbClr val="002060"/>
                </a:solidFill>
              </a:rPr>
              <a:t> ( 31 случай)</a:t>
            </a:r>
          </a:p>
          <a:p>
            <a:pPr marL="285750" indent="-285750" algn="ctr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750" i="1" dirty="0">
                <a:solidFill>
                  <a:srgbClr val="002060"/>
                </a:solidFill>
              </a:rPr>
              <a:t>Урегулирован порядок установления требований к </a:t>
            </a:r>
            <a:r>
              <a:rPr lang="ru-RU" sz="1750" i="1" dirty="0" smtClean="0">
                <a:solidFill>
                  <a:srgbClr val="002060"/>
                </a:solidFill>
              </a:rPr>
              <a:t>участникам закупок</a:t>
            </a:r>
            <a:endParaRPr lang="ru-RU" sz="1750" i="1" dirty="0">
              <a:solidFill>
                <a:srgbClr val="002060"/>
              </a:solidFill>
            </a:endParaRPr>
          </a:p>
          <a:p>
            <a:pPr marL="285750" indent="-285750" algn="ctr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750" i="1" dirty="0">
                <a:solidFill>
                  <a:srgbClr val="002060"/>
                </a:solidFill>
              </a:rPr>
              <a:t>Установлен порядок оценки заявок, урегулированы критерии оценки</a:t>
            </a:r>
          </a:p>
          <a:p>
            <a:pPr marL="285750" indent="-285750" algn="ctr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750" i="1" dirty="0">
                <a:solidFill>
                  <a:srgbClr val="002060"/>
                </a:solidFill>
              </a:rPr>
              <a:t>Возложена обязанность обоснования начальной цены </a:t>
            </a:r>
            <a:r>
              <a:rPr lang="ru-RU" sz="1750" i="1" dirty="0" smtClean="0">
                <a:solidFill>
                  <a:srgbClr val="002060"/>
                </a:solidFill>
              </a:rPr>
              <a:t>договора</a:t>
            </a:r>
            <a:endParaRPr lang="ru-RU" sz="1750" i="1" dirty="0">
              <a:solidFill>
                <a:srgbClr val="002060"/>
              </a:solidFill>
            </a:endParaRPr>
          </a:p>
        </p:txBody>
      </p:sp>
      <p:sp>
        <p:nvSpPr>
          <p:cNvPr id="43" name="Номер слайда 42"/>
          <p:cNvSpPr>
            <a:spLocks noGrp="1"/>
          </p:cNvSpPr>
          <p:nvPr>
            <p:ph type="sldNum" sz="quarter" idx="11"/>
          </p:nvPr>
        </p:nvSpPr>
        <p:spPr>
          <a:xfrm>
            <a:off x="7010400" y="6569258"/>
            <a:ext cx="2133600" cy="488236"/>
          </a:xfrm>
        </p:spPr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7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4741416" y="280927"/>
            <a:ext cx="4151064" cy="771809"/>
            <a:chOff x="2385869" y="280927"/>
            <a:chExt cx="6320968" cy="1491889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385869" y="406287"/>
              <a:ext cx="5333700" cy="1366529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Министерство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по регулированию </a:t>
              </a:r>
              <a:endParaRPr lang="ru-RU" sz="1800" b="1" cap="all" dirty="0" smtClean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 smtClean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контрактной </a:t>
              </a: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системы 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ru-RU" sz="1800" b="1" cap="all" dirty="0">
                  <a:solidFill>
                    <a:srgbClr val="216BBD"/>
                  </a:solidFill>
                  <a:effectLst/>
                  <a:latin typeface="Times New Roman" panose="02020603050405020304" pitchFamily="18" charset="0"/>
                  <a:ea typeface="Calibri"/>
                  <a:cs typeface="Times New Roman"/>
                </a:rPr>
                <a:t>в сфере закупок Иркутской области</a:t>
              </a:r>
              <a:endParaRPr lang="ru-RU" sz="1100" b="1" cap="all" dirty="0">
                <a:solidFill>
                  <a:srgbClr val="216BBD"/>
                </a:solidFill>
                <a:effectLst/>
                <a:latin typeface="Times New Roman" panose="02020603050405020304" pitchFamily="18" charset="0"/>
                <a:ea typeface="Calibri"/>
                <a:cs typeface="Times New Roman"/>
              </a:endParaRPr>
            </a:p>
          </p:txBody>
        </p:sp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4565" y="280927"/>
              <a:ext cx="1022272" cy="1491889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107504" y="176584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cap="all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Типовые положения о закупках</a:t>
            </a:r>
          </a:p>
          <a:p>
            <a:r>
              <a:rPr lang="ru-RU" sz="1600" b="1" cap="all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(механизм реализации)</a:t>
            </a:r>
            <a:endParaRPr lang="ru-RU" sz="1600" b="1" cap="all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>
            <a:off x="1084947" y="1399016"/>
            <a:ext cx="3055005" cy="589824"/>
          </a:xfrm>
          <a:prstGeom prst="round2Same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Нормативно-правовое обеспечение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61154" y="1412776"/>
            <a:ext cx="766430" cy="599986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/>
          </a:p>
        </p:txBody>
      </p:sp>
      <p:sp>
        <p:nvSpPr>
          <p:cNvPr id="4" name="TextBox 3"/>
          <p:cNvSpPr txBox="1"/>
          <p:nvPr/>
        </p:nvSpPr>
        <p:spPr>
          <a:xfrm>
            <a:off x="-36512" y="1412776"/>
            <a:ext cx="932537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Шаг </a:t>
            </a:r>
            <a:r>
              <a:rPr lang="ru-RU" sz="2800" b="1" i="1" dirty="0" smtClean="0">
                <a:solidFill>
                  <a:srgbClr val="002060"/>
                </a:solidFill>
              </a:rPr>
              <a:t>1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4283968" y="1268760"/>
            <a:ext cx="36004" cy="5400600"/>
          </a:xfrm>
          <a:prstGeom prst="line">
            <a:avLst/>
          </a:prstGeom>
          <a:ln w="381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с двумя скругленными соседними углами 21"/>
          <p:cNvSpPr/>
          <p:nvPr/>
        </p:nvSpPr>
        <p:spPr>
          <a:xfrm>
            <a:off x="4427985" y="1399016"/>
            <a:ext cx="4680520" cy="589824"/>
          </a:xfrm>
          <a:prstGeom prst="round2SameRect">
            <a:avLst/>
          </a:prstGeom>
          <a:solidFill>
            <a:srgbClr val="00B0F0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400" i="1" u="sng" dirty="0" smtClean="0">
                <a:solidFill>
                  <a:srgbClr val="002060"/>
                </a:solidFill>
              </a:rPr>
              <a:t>Правительство Иркутской области утверждает:</a:t>
            </a:r>
          </a:p>
          <a:p>
            <a:pPr marL="342900" indent="-342900">
              <a:lnSpc>
                <a:spcPct val="80000"/>
              </a:lnSpc>
              <a:buAutoNum type="arabicPeriod"/>
            </a:pPr>
            <a:r>
              <a:rPr lang="ru-RU" sz="1400" i="1" dirty="0" smtClean="0">
                <a:solidFill>
                  <a:srgbClr val="002060"/>
                </a:solidFill>
              </a:rPr>
              <a:t>Типовые положения о закупках;</a:t>
            </a:r>
          </a:p>
          <a:p>
            <a:pPr marL="342900" indent="-342900">
              <a:lnSpc>
                <a:spcPct val="80000"/>
              </a:lnSpc>
              <a:buAutoNum type="arabicPeriod"/>
            </a:pPr>
            <a:r>
              <a:rPr lang="ru-RU" sz="1400" i="1" dirty="0" smtClean="0">
                <a:solidFill>
                  <a:srgbClr val="002060"/>
                </a:solidFill>
              </a:rPr>
              <a:t>Порядок взаимодействия министерства и юр. лиц</a:t>
            </a:r>
            <a:r>
              <a:rPr lang="ru-RU" i="1" dirty="0" smtClean="0">
                <a:solidFill>
                  <a:srgbClr val="002060"/>
                </a:solidFill>
              </a:rPr>
              <a:t>.</a:t>
            </a:r>
            <a:endParaRPr lang="ru-RU" sz="1400" i="1" dirty="0" smtClean="0">
              <a:solidFill>
                <a:srgbClr val="002060"/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-36512" y="2029723"/>
            <a:ext cx="4176464" cy="998354"/>
            <a:chOff x="-99466" y="2202280"/>
            <a:chExt cx="4176464" cy="99835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1021993" y="2202280"/>
              <a:ext cx="3055005" cy="96722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ru-RU" sz="1600" b="1" i="1" dirty="0" smtClean="0">
                  <a:solidFill>
                    <a:srgbClr val="002060"/>
                  </a:solidFill>
                </a:rPr>
                <a:t>Поручение о реализации постановления Правительства ИО об утверждении Типовых положений о закупках</a:t>
              </a:r>
              <a:endParaRPr lang="ru-RU" sz="1600" b="1" i="1" dirty="0">
                <a:solidFill>
                  <a:srgbClr val="002060"/>
                </a:solidFill>
              </a:endParaRPr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-99466" y="2233405"/>
              <a:ext cx="907070" cy="967229"/>
              <a:chOff x="-74835" y="2562471"/>
              <a:chExt cx="907070" cy="599986"/>
            </a:xfrm>
          </p:grpSpPr>
          <p:sp>
            <p:nvSpPr>
              <p:cNvPr id="85" name="Стрелка вправо 84"/>
              <p:cNvSpPr/>
              <p:nvPr/>
            </p:nvSpPr>
            <p:spPr>
              <a:xfrm>
                <a:off x="-2827" y="2562471"/>
                <a:ext cx="824017" cy="599986"/>
              </a:xfrm>
              <a:prstGeom prst="rightArrow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i="1"/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-74835" y="2684586"/>
                <a:ext cx="907070" cy="32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2000" b="1" i="1" dirty="0" smtClean="0">
                    <a:solidFill>
                      <a:srgbClr val="002060"/>
                    </a:solidFill>
                  </a:rPr>
                  <a:t>Шаг </a:t>
                </a:r>
                <a:r>
                  <a:rPr lang="ru-RU" sz="2800" b="1" i="1" dirty="0" smtClean="0">
                    <a:solidFill>
                      <a:srgbClr val="002060"/>
                    </a:solidFill>
                  </a:rPr>
                  <a:t>2</a:t>
                </a:r>
                <a:endParaRPr lang="ru-RU" sz="2400" b="1" i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13" name="Прямоугольник 12"/>
          <p:cNvSpPr/>
          <p:nvPr/>
        </p:nvSpPr>
        <p:spPr>
          <a:xfrm>
            <a:off x="4427984" y="2036682"/>
            <a:ext cx="4680520" cy="960270"/>
          </a:xfrm>
          <a:prstGeom prst="rect">
            <a:avLst/>
          </a:prstGeom>
          <a:solidFill>
            <a:srgbClr val="00B0F0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400" i="1" dirty="0" smtClean="0">
                <a:solidFill>
                  <a:srgbClr val="002060"/>
                </a:solidFill>
              </a:rPr>
              <a:t>Первый заместитель Губернатора Иркутской области – Председатель Правительства Иркутской области дает поручение </a:t>
            </a:r>
            <a:r>
              <a:rPr lang="ru-RU" sz="1400" i="1" dirty="0" err="1" smtClean="0">
                <a:solidFill>
                  <a:srgbClr val="002060"/>
                </a:solidFill>
              </a:rPr>
              <a:t>исполн</a:t>
            </a:r>
            <a:r>
              <a:rPr lang="ru-RU" sz="1400" i="1" dirty="0" smtClean="0">
                <a:solidFill>
                  <a:srgbClr val="002060"/>
                </a:solidFill>
              </a:rPr>
              <a:t>. органам </a:t>
            </a:r>
            <a:r>
              <a:rPr lang="ru-RU" sz="1400" i="1" dirty="0" err="1" smtClean="0">
                <a:solidFill>
                  <a:srgbClr val="002060"/>
                </a:solidFill>
              </a:rPr>
              <a:t>гос.власти</a:t>
            </a:r>
            <a:r>
              <a:rPr lang="ru-RU" sz="1400" i="1" dirty="0" smtClean="0">
                <a:solidFill>
                  <a:srgbClr val="002060"/>
                </a:solidFill>
              </a:rPr>
              <a:t> (учредителям) об обеспечении внесения изменений в положения о закупках ГУП, ОГАУ, АО, ООО, БУ, их утверждении</a:t>
            </a:r>
            <a:endParaRPr lang="ru-RU" sz="1250" i="1" dirty="0">
              <a:solidFill>
                <a:srgbClr val="002060"/>
              </a:solidFill>
            </a:endParaRPr>
          </a:p>
        </p:txBody>
      </p:sp>
      <p:grpSp>
        <p:nvGrpSpPr>
          <p:cNvPr id="86" name="Группа 85"/>
          <p:cNvGrpSpPr/>
          <p:nvPr/>
        </p:nvGrpSpPr>
        <p:grpSpPr>
          <a:xfrm>
            <a:off x="-36512" y="3007044"/>
            <a:ext cx="4176270" cy="707503"/>
            <a:chOff x="-36321" y="2063334"/>
            <a:chExt cx="4176270" cy="707503"/>
          </a:xfrm>
        </p:grpSpPr>
        <p:sp>
          <p:nvSpPr>
            <p:cNvPr id="87" name="Прямоугольник 86"/>
            <p:cNvSpPr/>
            <p:nvPr/>
          </p:nvSpPr>
          <p:spPr>
            <a:xfrm>
              <a:off x="1084944" y="2125250"/>
              <a:ext cx="3055005" cy="645587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ru-RU" sz="1600" b="1" i="1" dirty="0" smtClean="0">
                  <a:solidFill>
                    <a:srgbClr val="002060"/>
                  </a:solidFill>
                </a:rPr>
                <a:t>Внесение изменений в положения о закупках</a:t>
              </a:r>
              <a:endParaRPr lang="ru-RU" sz="1600" b="1" i="1" dirty="0">
                <a:solidFill>
                  <a:srgbClr val="002060"/>
                </a:solidFill>
              </a:endParaRPr>
            </a:p>
          </p:txBody>
        </p:sp>
        <p:grpSp>
          <p:nvGrpSpPr>
            <p:cNvPr id="88" name="Группа 87"/>
            <p:cNvGrpSpPr/>
            <p:nvPr/>
          </p:nvGrpSpPr>
          <p:grpSpPr>
            <a:xfrm>
              <a:off x="-36321" y="2063334"/>
              <a:ext cx="932537" cy="637980"/>
              <a:chOff x="-11690" y="2456978"/>
              <a:chExt cx="932537" cy="395749"/>
            </a:xfrm>
          </p:grpSpPr>
          <p:sp>
            <p:nvSpPr>
              <p:cNvPr id="89" name="Стрелка вправо 88"/>
              <p:cNvSpPr/>
              <p:nvPr/>
            </p:nvSpPr>
            <p:spPr>
              <a:xfrm>
                <a:off x="60318" y="2456978"/>
                <a:ext cx="849484" cy="395749"/>
              </a:xfrm>
              <a:prstGeom prst="rightArrow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i="1"/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>
                <a:off x="-11690" y="2495385"/>
                <a:ext cx="932537" cy="2863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2000" b="1" i="1" dirty="0" smtClean="0">
                    <a:solidFill>
                      <a:srgbClr val="002060"/>
                    </a:solidFill>
                  </a:rPr>
                  <a:t>Шаг </a:t>
                </a:r>
                <a:r>
                  <a:rPr lang="ru-RU" sz="2400" b="1" i="1" dirty="0" smtClean="0">
                    <a:solidFill>
                      <a:srgbClr val="002060"/>
                    </a:solidFill>
                  </a:rPr>
                  <a:t>3</a:t>
                </a:r>
                <a:endParaRPr lang="ru-RU" sz="2000" b="1" i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91" name="Прямоугольник 90"/>
          <p:cNvSpPr/>
          <p:nvPr/>
        </p:nvSpPr>
        <p:spPr>
          <a:xfrm>
            <a:off x="4427984" y="3076564"/>
            <a:ext cx="4680520" cy="637982"/>
          </a:xfrm>
          <a:prstGeom prst="rect">
            <a:avLst/>
          </a:prstGeom>
          <a:solidFill>
            <a:srgbClr val="00B0F0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400" i="1" dirty="0" smtClean="0">
                <a:solidFill>
                  <a:srgbClr val="002060"/>
                </a:solidFill>
              </a:rPr>
              <a:t>Учредители обеспечивают внесение изменений в положения о закупках</a:t>
            </a:r>
          </a:p>
        </p:txBody>
      </p:sp>
      <p:grpSp>
        <p:nvGrpSpPr>
          <p:cNvPr id="92" name="Группа 91"/>
          <p:cNvGrpSpPr/>
          <p:nvPr/>
        </p:nvGrpSpPr>
        <p:grpSpPr>
          <a:xfrm>
            <a:off x="-36512" y="3751820"/>
            <a:ext cx="4176270" cy="1993486"/>
            <a:chOff x="-36321" y="2125250"/>
            <a:chExt cx="4176270" cy="1765412"/>
          </a:xfrm>
        </p:grpSpPr>
        <p:sp>
          <p:nvSpPr>
            <p:cNvPr id="93" name="Прямоугольник 92"/>
            <p:cNvSpPr/>
            <p:nvPr/>
          </p:nvSpPr>
          <p:spPr>
            <a:xfrm>
              <a:off x="1084944" y="2125250"/>
              <a:ext cx="3055005" cy="1765412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ru-RU" b="1" i="1" dirty="0" smtClean="0">
                  <a:solidFill>
                    <a:srgbClr val="002060"/>
                  </a:solidFill>
                </a:rPr>
                <a:t>Утверждение положений о закупках</a:t>
              </a:r>
              <a:endParaRPr lang="ru-RU" b="1" i="1" dirty="0">
                <a:solidFill>
                  <a:srgbClr val="002060"/>
                </a:solidFill>
              </a:endParaRPr>
            </a:p>
          </p:txBody>
        </p:sp>
        <p:grpSp>
          <p:nvGrpSpPr>
            <p:cNvPr id="94" name="Группа 93"/>
            <p:cNvGrpSpPr/>
            <p:nvPr/>
          </p:nvGrpSpPr>
          <p:grpSpPr>
            <a:xfrm>
              <a:off x="-36321" y="2304207"/>
              <a:ext cx="932538" cy="1333365"/>
              <a:chOff x="-11690" y="2606395"/>
              <a:chExt cx="932538" cy="827107"/>
            </a:xfrm>
          </p:grpSpPr>
          <p:sp>
            <p:nvSpPr>
              <p:cNvPr id="95" name="Стрелка вправо 94"/>
              <p:cNvSpPr/>
              <p:nvPr/>
            </p:nvSpPr>
            <p:spPr>
              <a:xfrm>
                <a:off x="60318" y="2606395"/>
                <a:ext cx="860530" cy="827107"/>
              </a:xfrm>
              <a:prstGeom prst="rightArrow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i="1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-11690" y="2857443"/>
                <a:ext cx="932537" cy="2536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2000" b="1" i="1" dirty="0" smtClean="0">
                    <a:solidFill>
                      <a:srgbClr val="002060"/>
                    </a:solidFill>
                  </a:rPr>
                  <a:t>Шаг </a:t>
                </a:r>
                <a:r>
                  <a:rPr lang="ru-RU" sz="2400" b="1" i="1" dirty="0" smtClean="0">
                    <a:solidFill>
                      <a:srgbClr val="002060"/>
                    </a:solidFill>
                  </a:rPr>
                  <a:t>4</a:t>
                </a:r>
                <a:endParaRPr lang="ru-RU" sz="2000" b="1" i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97" name="Прямоугольник 96"/>
          <p:cNvSpPr/>
          <p:nvPr/>
        </p:nvSpPr>
        <p:spPr>
          <a:xfrm>
            <a:off x="4427984" y="3759424"/>
            <a:ext cx="4680520" cy="1973832"/>
          </a:xfrm>
          <a:prstGeom prst="rect">
            <a:avLst/>
          </a:prstGeom>
          <a:solidFill>
            <a:srgbClr val="00B0F0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0000"/>
              </a:lnSpc>
            </a:pPr>
            <a:r>
              <a:rPr lang="ru-RU" sz="1400" i="1" u="sng" dirty="0" smtClean="0">
                <a:solidFill>
                  <a:srgbClr val="002060"/>
                </a:solidFill>
              </a:rPr>
              <a:t>Учредители обеспечивают созыв органов управления ОГАУ, АО, ООО для утверждения положений о закупке.</a:t>
            </a:r>
          </a:p>
          <a:p>
            <a:pPr algn="ctr">
              <a:lnSpc>
                <a:spcPct val="80000"/>
              </a:lnSpc>
            </a:pPr>
            <a:r>
              <a:rPr lang="ru-RU" sz="1400" i="1" dirty="0" smtClean="0">
                <a:solidFill>
                  <a:srgbClr val="002060"/>
                </a:solidFill>
              </a:rPr>
              <a:t>Положения о закупке утверждаются:</a:t>
            </a:r>
          </a:p>
          <a:p>
            <a:pPr algn="ctr">
              <a:lnSpc>
                <a:spcPct val="80000"/>
              </a:lnSpc>
            </a:pPr>
            <a:endParaRPr lang="ru-RU" sz="1400" i="1" dirty="0" smtClean="0">
              <a:solidFill>
                <a:srgbClr val="002060"/>
              </a:solidFill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189856"/>
              </p:ext>
            </p:extLst>
          </p:nvPr>
        </p:nvGraphicFramePr>
        <p:xfrm>
          <a:off x="4706739" y="4372314"/>
          <a:ext cx="4143253" cy="1066800"/>
        </p:xfrm>
        <a:graphic>
          <a:graphicData uri="http://schemas.openxmlformats.org/drawingml/2006/table">
            <a:tbl>
              <a:tblPr firstRow="1" firstCol="1" bandRow="1"/>
              <a:tblGrid>
                <a:gridCol w="902893"/>
                <a:gridCol w="324036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ГУП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руководителем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ОГАУ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наблюдательным советом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АО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советом директоров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ООО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общим собранием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участников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БУ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руководителем ИОГВ - учредителя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7" name="Группа 26"/>
          <p:cNvGrpSpPr/>
          <p:nvPr/>
        </p:nvGrpSpPr>
        <p:grpSpPr>
          <a:xfrm>
            <a:off x="-36512" y="5805265"/>
            <a:ext cx="9145015" cy="808523"/>
            <a:chOff x="-36512" y="5575462"/>
            <a:chExt cx="9145015" cy="808523"/>
          </a:xfrm>
        </p:grpSpPr>
        <p:sp>
          <p:nvSpPr>
            <p:cNvPr id="72" name="Стрелка вправо 71"/>
            <p:cNvSpPr/>
            <p:nvPr/>
          </p:nvSpPr>
          <p:spPr>
            <a:xfrm>
              <a:off x="39280" y="5575462"/>
              <a:ext cx="856746" cy="792444"/>
            </a:xfrm>
            <a:prstGeom prst="rightArrow">
              <a:avLst>
                <a:gd name="adj1" fmla="val 50000"/>
                <a:gd name="adj2" fmla="val 60966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i="1"/>
            </a:p>
          </p:txBody>
        </p:sp>
        <p:sp>
          <p:nvSpPr>
            <p:cNvPr id="74" name="Прямоугольник с двумя скругленными соседними углами 73"/>
            <p:cNvSpPr/>
            <p:nvPr/>
          </p:nvSpPr>
          <p:spPr>
            <a:xfrm rot="10800000">
              <a:off x="1084945" y="5588769"/>
              <a:ext cx="3055003" cy="795216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i="1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961808" y="5683185"/>
              <a:ext cx="3301281" cy="61555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700" b="1" i="1" dirty="0" smtClean="0">
                  <a:solidFill>
                    <a:srgbClr val="002060"/>
                  </a:solidFill>
                </a:rPr>
                <a:t>Введение в действие положений о закупках</a:t>
              </a:r>
              <a:endParaRPr lang="ru-RU" sz="1700" i="1" dirty="0">
                <a:solidFill>
                  <a:srgbClr val="002060"/>
                </a:solidFill>
              </a:endParaRPr>
            </a:p>
          </p:txBody>
        </p:sp>
        <p:grpSp>
          <p:nvGrpSpPr>
            <p:cNvPr id="20" name="Группа 19"/>
            <p:cNvGrpSpPr/>
            <p:nvPr/>
          </p:nvGrpSpPr>
          <p:grpSpPr>
            <a:xfrm>
              <a:off x="4427984" y="5575462"/>
              <a:ext cx="4680519" cy="808523"/>
              <a:chOff x="4427984" y="5575462"/>
              <a:chExt cx="4680519" cy="808523"/>
            </a:xfrm>
          </p:grpSpPr>
          <p:sp>
            <p:nvSpPr>
              <p:cNvPr id="76" name="Прямоугольник с двумя скругленными соседними углами 75"/>
              <p:cNvSpPr/>
              <p:nvPr/>
            </p:nvSpPr>
            <p:spPr>
              <a:xfrm rot="10800000">
                <a:off x="4427984" y="5604850"/>
                <a:ext cx="4680519" cy="779135"/>
              </a:xfrm>
              <a:prstGeom prst="round2SameRect">
                <a:avLst/>
              </a:prstGeom>
              <a:solidFill>
                <a:srgbClr val="00B0F0">
                  <a:alpha val="6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i="1" dirty="0"/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4452367" y="5575462"/>
                <a:ext cx="4608512" cy="7860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ru-RU" sz="1400" i="1" u="sng" dirty="0" smtClean="0">
                    <a:solidFill>
                      <a:srgbClr val="002060"/>
                    </a:solidFill>
                  </a:rPr>
                  <a:t>Руководители ГУП, ОГАУ, АО, ООО, БУ :</a:t>
                </a:r>
              </a:p>
              <a:p>
                <a:pPr marL="342900" indent="-342900" algn="ctr">
                  <a:lnSpc>
                    <a:spcPct val="80000"/>
                  </a:lnSpc>
                  <a:buAutoNum type="arabicPeriod"/>
                </a:pPr>
                <a:r>
                  <a:rPr lang="ru-RU" sz="1400" i="1" dirty="0" smtClean="0">
                    <a:solidFill>
                      <a:srgbClr val="002060"/>
                    </a:solidFill>
                  </a:rPr>
                  <a:t>Размещают положения о закупках в ЕИС</a:t>
                </a:r>
                <a:r>
                  <a:rPr lang="ru-RU" sz="1400" i="1" dirty="0">
                    <a:solidFill>
                      <a:srgbClr val="002060"/>
                    </a:solidFill>
                  </a:rPr>
                  <a:t> </a:t>
                </a:r>
                <a:r>
                  <a:rPr lang="ru-RU" sz="1400" i="1" dirty="0" smtClean="0">
                    <a:solidFill>
                      <a:srgbClr val="002060"/>
                    </a:solidFill>
                  </a:rPr>
                  <a:t>(15 дней со дня утверждения)</a:t>
                </a:r>
              </a:p>
              <a:p>
                <a:pPr marL="342900" indent="-342900" algn="ctr">
                  <a:lnSpc>
                    <a:spcPct val="80000"/>
                  </a:lnSpc>
                  <a:buAutoNum type="arabicPeriod"/>
                </a:pPr>
                <a:r>
                  <a:rPr lang="ru-RU" sz="1400" i="1" dirty="0" smtClean="0">
                    <a:solidFill>
                      <a:srgbClr val="002060"/>
                    </a:solidFill>
                  </a:rPr>
                  <a:t>Применяют и соблюдают положения о закупке.</a:t>
                </a:r>
              </a:p>
            </p:txBody>
          </p:sp>
        </p:grpSp>
        <p:sp>
          <p:nvSpPr>
            <p:cNvPr id="98" name="TextBox 97"/>
            <p:cNvSpPr txBox="1"/>
            <p:nvPr/>
          </p:nvSpPr>
          <p:spPr>
            <a:xfrm>
              <a:off x="-36512" y="5790906"/>
              <a:ext cx="932537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2000" b="1" i="1" dirty="0" smtClean="0">
                  <a:solidFill>
                    <a:srgbClr val="002060"/>
                  </a:solidFill>
                </a:rPr>
                <a:t>Шаг 5</a:t>
              </a:r>
              <a:endParaRPr lang="ru-RU" sz="2000" b="1" i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4427985" y="5445224"/>
            <a:ext cx="468052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50" b="1" i="1" dirty="0" smtClean="0">
                <a:solidFill>
                  <a:srgbClr val="002060"/>
                </a:solidFill>
              </a:rPr>
              <a:t>Срок  до 15.12.2016 года</a:t>
            </a:r>
            <a:endParaRPr lang="ru-RU" sz="1350" b="1" i="1" dirty="0">
              <a:solidFill>
                <a:srgbClr val="00206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>
          <a:xfrm>
            <a:off x="6974903" y="6337126"/>
            <a:ext cx="2133600" cy="476250"/>
          </a:xfrm>
        </p:spPr>
        <p:txBody>
          <a:bodyPr anchor="b"/>
          <a:lstStyle/>
          <a:p>
            <a:pPr algn="r"/>
            <a:fld id="{D4C49B74-5DB2-4B03-B1D2-7F6A3C51C318}" type="slidenum">
              <a:rPr lang="en-US" smtClean="0"/>
              <a:pPr algn="r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787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ign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A16154E-A0DF-4D27-AFD4-D3380C43446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1453</Words>
  <Application>Microsoft Office PowerPoint</Application>
  <PresentationFormat>Экран (4:3)</PresentationFormat>
  <Paragraphs>336</Paragraphs>
  <Slides>16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DesignTemplate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2015-01-14T04:45:08Z</dcterms:created>
  <dcterms:modified xsi:type="dcterms:W3CDTF">2017-06-13T10:10:58Z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TC100738469990</vt:lpwstr>
  </property>
</Properties>
</file>