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9" r:id="rId5"/>
    <p:sldId id="258" r:id="rId6"/>
    <p:sldId id="302" r:id="rId7"/>
    <p:sldId id="303" r:id="rId8"/>
    <p:sldId id="304" r:id="rId9"/>
    <p:sldId id="30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CC0000"/>
    <a:srgbClr val="990033"/>
    <a:srgbClr val="006600"/>
    <a:srgbClr val="669900"/>
    <a:srgbClr val="3333CC"/>
    <a:srgbClr val="6600FF"/>
    <a:srgbClr val="FFFF00"/>
    <a:srgbClr val="99FF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2000" b="1">
                    <a:latin typeface="Century Gothic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Лист1!$B$3:$B$5</c:f>
              <c:strCache>
                <c:ptCount val="3"/>
                <c:pt idx="0">
                  <c:v>Электронный аукцион</c:v>
                </c:pt>
                <c:pt idx="1">
                  <c:v>Закупка у единственного поставщика</c:v>
                </c:pt>
                <c:pt idx="2">
                  <c:v>Запрос котировок</c:v>
                </c:pt>
              </c:strCache>
            </c:strRef>
          </c:cat>
          <c:val>
            <c:numRef>
              <c:f>Лист1!$C$3:$C$5</c:f>
              <c:numCache>
                <c:formatCode>0%</c:formatCode>
                <c:ptCount val="3"/>
                <c:pt idx="0">
                  <c:v>0.8</c:v>
                </c:pt>
                <c:pt idx="1">
                  <c:v>0.2</c:v>
                </c:pt>
                <c:pt idx="2" formatCode="General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2"/>
        <c:axId val="63056896"/>
        <c:axId val="63075072"/>
      </c:barChart>
      <c:catAx>
        <c:axId val="6305689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solidFill>
              <a:prstClr val="white">
                <a:lumMod val="75000"/>
              </a:prstClr>
            </a:solidFill>
          </a:ln>
        </c:spPr>
        <c:txPr>
          <a:bodyPr/>
          <a:lstStyle/>
          <a:p>
            <a:pPr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defRPr>
            </a:pPr>
            <a:endParaRPr lang="ru-RU"/>
          </a:p>
        </c:txPr>
        <c:crossAx val="63075072"/>
        <c:crosses val="autoZero"/>
        <c:auto val="1"/>
        <c:lblAlgn val="ctr"/>
        <c:lblOffset val="100"/>
        <c:noMultiLvlLbl val="0"/>
      </c:catAx>
      <c:valAx>
        <c:axId val="63075072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75000"/>
                </a:sysClr>
              </a:solidFill>
            </a:ln>
          </c:spPr>
        </c:majorGridlines>
        <c:numFmt formatCode="0%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200">
                <a:latin typeface="Century Gothic" pitchFamily="34" charset="0"/>
              </a:defRPr>
            </a:pPr>
            <a:endParaRPr lang="ru-RU"/>
          </a:p>
        </c:txPr>
        <c:crossAx val="63056896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bubble3D val="0"/>
            <c:spPr>
              <a:solidFill>
                <a:srgbClr val="7030A0"/>
              </a:solidFill>
            </c:spPr>
          </c:dPt>
          <c:cat>
            <c:strRef>
              <c:f>Лист1!$B$33:$B$34</c:f>
              <c:strCache>
                <c:ptCount val="2"/>
                <c:pt idx="0">
                  <c:v>Сумма заключенных контрактов</c:v>
                </c:pt>
                <c:pt idx="1">
                  <c:v>Сумма за экспертизу</c:v>
                </c:pt>
              </c:strCache>
            </c:strRef>
          </c:cat>
          <c:val>
            <c:numRef>
              <c:f>Лист1!$C$33:$C$34</c:f>
              <c:numCache>
                <c:formatCode>General</c:formatCode>
                <c:ptCount val="2"/>
                <c:pt idx="0" formatCode="#,##0.00">
                  <c:v>64234</c:v>
                </c:pt>
                <c:pt idx="1">
                  <c:v>156.30000000000001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27"/>
      </c:doughnutChart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501110987668027E-2"/>
          <c:y val="3.5927078061285381E-2"/>
          <c:w val="0.78791642198485867"/>
          <c:h val="0.81709851168800218"/>
        </c:manualLayout>
      </c:layout>
      <c:pieChart>
        <c:varyColors val="1"/>
        <c:ser>
          <c:idx val="0"/>
          <c:order val="0"/>
          <c:explosion val="12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cat>
            <c:strRef>
              <c:f>Лист1!$B$18:$B$19</c:f>
              <c:strCache>
                <c:ptCount val="2"/>
                <c:pt idx="0">
                  <c:v>Сумма заключенных контрактов</c:v>
                </c:pt>
                <c:pt idx="1">
                  <c:v>Экономия</c:v>
                </c:pt>
              </c:strCache>
            </c:strRef>
          </c:cat>
          <c:val>
            <c:numRef>
              <c:f>Лист1!$C$18:$C$19</c:f>
              <c:numCache>
                <c:formatCode>#,##0.00</c:formatCode>
                <c:ptCount val="2"/>
                <c:pt idx="0">
                  <c:v>30446.39</c:v>
                </c:pt>
                <c:pt idx="1">
                  <c:v>64234.57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0.73832</cdr:x>
      <cdr:y>0.16667</cdr:y>
    </cdr:from>
    <cdr:to>
      <cdr:x>1</cdr:x>
      <cdr:y>0.16667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3960440" y="576064"/>
          <a:ext cx="1403648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A7C1EC-8BC2-42A6-8048-3078670EEF35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64CCC-73D0-4308-AF6F-A2D8D1785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449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F64CCC-73D0-4308-AF6F-A2D8D17854C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655A6-2EAF-48A6-803E-3A0D5626EAE1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AF692-B698-411F-B556-EE4DC1124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26" Type="http://schemas.openxmlformats.org/officeDocument/2006/relationships/image" Target="../media/image27.jpeg"/><Relationship Id="rId3" Type="http://schemas.openxmlformats.org/officeDocument/2006/relationships/image" Target="../media/image4.jpeg"/><Relationship Id="rId21" Type="http://schemas.openxmlformats.org/officeDocument/2006/relationships/image" Target="../media/image22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5" Type="http://schemas.openxmlformats.org/officeDocument/2006/relationships/image" Target="../media/image26.jpeg"/><Relationship Id="rId2" Type="http://schemas.openxmlformats.org/officeDocument/2006/relationships/image" Target="../media/image2.pn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24" Type="http://schemas.openxmlformats.org/officeDocument/2006/relationships/image" Target="../media/image25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23" Type="http://schemas.openxmlformats.org/officeDocument/2006/relationships/image" Target="../media/image24.png"/><Relationship Id="rId28" Type="http://schemas.openxmlformats.org/officeDocument/2006/relationships/image" Target="../media/image29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Relationship Id="rId27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2.pn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740352" cy="4468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97153"/>
            <a:ext cx="9144000" cy="18722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Организация закупок </a:t>
            </a:r>
            <a:b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</a:b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по поставке продуктов питания </a:t>
            </a:r>
            <a:b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</a:b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в образовательные учреждения </a:t>
            </a:r>
            <a:b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</a:b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Боровского района в 2018 году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76672"/>
            <a:ext cx="1368152" cy="158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648072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Боровский район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в Калужской области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(среди МО)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5" name="Содержимое 4"/>
          <p:cNvSpPr txBox="1">
            <a:spLocks/>
          </p:cNvSpPr>
          <p:nvPr/>
        </p:nvSpPr>
        <p:spPr>
          <a:xfrm>
            <a:off x="328242" y="1916832"/>
            <a:ext cx="1638109" cy="1270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1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место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67CB9"/>
                </a:solidFill>
                <a:effectLst/>
                <a:uLnTx/>
                <a:uFillTx/>
                <a:latin typeface="Century Gothic" pitchFamily="34" charset="0"/>
              </a:rPr>
              <a:t/>
            </a:r>
            <a:b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67CB9"/>
                </a:solidFill>
                <a:effectLst/>
                <a:uLnTx/>
                <a:uFillTx/>
                <a:latin typeface="Century Gothic" pitchFamily="34" charset="0"/>
              </a:rPr>
            </a:b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</a:rPr>
              <a:t>по объему </a:t>
            </a: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</a:rPr>
              <a:t>строительных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itchFamily="34" charset="0"/>
              </a:rPr>
              <a:t> работ </a:t>
            </a: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itchFamily="34" charset="0"/>
              </a:rPr>
              <a:t>на душу  населения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2132019" y="3245065"/>
            <a:ext cx="1537995" cy="13412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defTabSz="914400" rtl="0" eaLnBrk="1" fontAlgn="auto" latinLnBrk="0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1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место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</a:p>
          <a:p>
            <a:pPr marR="0" lvl="0" defTabSz="914400" rtl="0" eaLnBrk="1" fontAlgn="auto" latinLnBrk="0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по объему  производства</a:t>
            </a:r>
          </a:p>
          <a:p>
            <a:pPr marR="0" lvl="0" defTabSz="914400" rtl="0" eaLnBrk="1" fontAlgn="auto" latinLnBrk="0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на душу  населения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323528" y="3245065"/>
            <a:ext cx="2149968" cy="13941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defTabSz="914400" rtl="0" eaLnBrk="1" fontAlgn="auto" latinLnBrk="0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1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место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по объему </a:t>
            </a:r>
            <a:endParaRPr lang="en-US" sz="1100" dirty="0" smtClean="0">
              <a:latin typeface="Century Gothic" pitchFamily="34" charset="0"/>
            </a:endParaRP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отгруженной </a:t>
            </a: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продукции </a:t>
            </a:r>
            <a:endParaRPr lang="en-US" sz="1100" dirty="0" smtClean="0">
              <a:latin typeface="Century Gothic" pitchFamily="34" charset="0"/>
            </a:endParaRP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и инвестициям</a:t>
            </a: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в основной капитал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328242" y="4678527"/>
            <a:ext cx="3143240" cy="155878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lvl="0" defTabSz="914400" rtl="0" eaLnBrk="1" fontAlgn="auto" latinLnBrk="0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1</a:t>
            </a:r>
            <a:r>
              <a:rPr lang="ru-RU" b="1" dirty="0" smtClean="0">
                <a:solidFill>
                  <a:srgbClr val="990033"/>
                </a:solidFill>
                <a:latin typeface="Century Gothic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место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по объему </a:t>
            </a:r>
          </a:p>
          <a:p>
            <a:pPr lvl="0"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доходов бюджета </a:t>
            </a:r>
            <a:br>
              <a:rPr lang="ru-RU" sz="1100" dirty="0" smtClean="0">
                <a:latin typeface="Century Gothic" pitchFamily="34" charset="0"/>
              </a:rPr>
            </a:br>
            <a:r>
              <a:rPr lang="ru-RU" sz="1100" dirty="0" smtClean="0">
                <a:latin typeface="Century Gothic" pitchFamily="34" charset="0"/>
              </a:rPr>
              <a:t>среди муниципальных </a:t>
            </a:r>
            <a:r>
              <a:rPr lang="en-US" sz="1100" dirty="0" smtClean="0">
                <a:latin typeface="Century Gothic" pitchFamily="34" charset="0"/>
              </a:rPr>
              <a:t/>
            </a:r>
            <a:br>
              <a:rPr lang="en-US" sz="1100" dirty="0" smtClean="0">
                <a:latin typeface="Century Gothic" pitchFamily="34" charset="0"/>
              </a:rPr>
            </a:br>
            <a:r>
              <a:rPr lang="ru-RU" sz="1100" dirty="0" smtClean="0">
                <a:latin typeface="Century Gothic" pitchFamily="34" charset="0"/>
              </a:rPr>
              <a:t>образований региона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2137645" y="1916832"/>
            <a:ext cx="1785950" cy="11996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R="0" fontAlgn="auto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</a:rPr>
              <a:t>1</a:t>
            </a:r>
            <a:r>
              <a:rPr lang="ru-RU" b="1" dirty="0" smtClean="0">
                <a:solidFill>
                  <a:srgbClr val="990033"/>
                </a:solidFill>
                <a:latin typeface="Century Gothic" pitchFamily="34" charset="0"/>
              </a:rPr>
              <a:t> </a:t>
            </a:r>
            <a:r>
              <a:rPr lang="ru-RU" sz="1400" b="1" dirty="0" smtClean="0">
                <a:solidFill>
                  <a:srgbClr val="990033"/>
                </a:solidFill>
                <a:latin typeface="Century Gothic" pitchFamily="34" charset="0"/>
              </a:rPr>
              <a:t>место</a:t>
            </a:r>
            <a:endParaRPr lang="en-US" sz="1400" b="1" dirty="0" smtClean="0">
              <a:solidFill>
                <a:srgbClr val="990033"/>
              </a:solidFill>
              <a:latin typeface="Century Gothic" pitchFamily="34" charset="0"/>
            </a:endParaRPr>
          </a:p>
          <a:p>
            <a:pPr marR="0" fontAlgn="auto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1100" dirty="0" smtClean="0">
                <a:latin typeface="Century Gothic" pitchFamily="34" charset="0"/>
              </a:rPr>
              <a:t>по количеству </a:t>
            </a:r>
          </a:p>
          <a:p>
            <a:pPr>
              <a:buClr>
                <a:schemeClr val="accent3"/>
              </a:buClr>
              <a:buSzPct val="95000"/>
            </a:pPr>
            <a:r>
              <a:rPr lang="ru-RU" sz="1100" dirty="0" smtClean="0">
                <a:latin typeface="Century Gothic" pitchFamily="34" charset="0"/>
              </a:rPr>
              <a:t>населения </a:t>
            </a:r>
            <a:br>
              <a:rPr lang="ru-RU" sz="1100" dirty="0" smtClean="0">
                <a:latin typeface="Century Gothic" pitchFamily="34" charset="0"/>
              </a:rPr>
            </a:br>
            <a:r>
              <a:rPr lang="ru-RU" sz="1100" dirty="0" smtClean="0">
                <a:latin typeface="Century Gothic" pitchFamily="34" charset="0"/>
              </a:rPr>
              <a:t>в области</a:t>
            </a:r>
            <a:endParaRPr lang="ru-RU" sz="1100" dirty="0">
              <a:latin typeface="Century Gothic" pitchFamily="34" charset="0"/>
            </a:endParaRP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2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844824"/>
            <a:ext cx="4571678" cy="45527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728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Предприятия-резиденты</a:t>
            </a:r>
          </a:p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Боровского района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3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728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696825" y="1700808"/>
            <a:ext cx="7763607" cy="4797152"/>
            <a:chOff x="772313" y="1991878"/>
            <a:chExt cx="7711332" cy="4324885"/>
          </a:xfrm>
        </p:grpSpPr>
        <p:pic>
          <p:nvPicPr>
            <p:cNvPr id="13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1096" y="2038977"/>
              <a:ext cx="831444" cy="76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24035"/>
            <a:stretch/>
          </p:blipFill>
          <p:spPr bwMode="auto">
            <a:xfrm>
              <a:off x="3606966" y="3920544"/>
              <a:ext cx="1584174" cy="362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72313" y="3790620"/>
              <a:ext cx="1080394" cy="688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17"/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l="14579" r="16621"/>
            <a:stretch/>
          </p:blipFill>
          <p:spPr bwMode="auto">
            <a:xfrm>
              <a:off x="4615077" y="3071027"/>
              <a:ext cx="936104" cy="409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24"/>
            <p:cNvPicPr>
              <a:picLocks noChangeAspect="1" noChangeArrowheads="1"/>
            </p:cNvPicPr>
            <p:nvPr/>
          </p:nvPicPr>
          <p:blipFill rotWithShape="1">
            <a:blip r:embed="rId7" cstate="print"/>
            <a:srcRect t="31458" b="23183"/>
            <a:stretch/>
          </p:blipFill>
          <p:spPr bwMode="auto">
            <a:xfrm>
              <a:off x="859972" y="5813413"/>
              <a:ext cx="1560504" cy="36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18"/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l="13372" r="13343" b="-2243"/>
            <a:stretch/>
          </p:blipFill>
          <p:spPr bwMode="auto">
            <a:xfrm>
              <a:off x="3714977" y="4775452"/>
              <a:ext cx="1368152" cy="574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9" cstate="print"/>
            <a:srcRect l="18136" r="20149"/>
            <a:stretch/>
          </p:blipFill>
          <p:spPr bwMode="auto">
            <a:xfrm>
              <a:off x="7281553" y="3701306"/>
              <a:ext cx="1152128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" name="Picture 2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19467" y="4744271"/>
              <a:ext cx="1115946" cy="67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819635" y="5552443"/>
              <a:ext cx="1498067" cy="76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501869" y="4753694"/>
              <a:ext cx="1350422" cy="406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572001" y="5680426"/>
              <a:ext cx="1149171" cy="486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428685" y="2202696"/>
              <a:ext cx="1045560" cy="314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10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073615" y="5656965"/>
              <a:ext cx="951974" cy="485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11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881709" y="3089183"/>
              <a:ext cx="1195932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8" name="Picture 12"/>
            <p:cNvPicPr>
              <a:picLocks noChangeAspect="1" noChangeArrowheads="1"/>
            </p:cNvPicPr>
            <p:nvPr/>
          </p:nvPicPr>
          <p:blipFill rotWithShape="1">
            <a:blip r:embed="rId17" cstate="print"/>
            <a:srcRect l="10449" t="21816" r="9212" b="19134"/>
            <a:stretch/>
          </p:blipFill>
          <p:spPr bwMode="auto">
            <a:xfrm>
              <a:off x="7331516" y="4712985"/>
              <a:ext cx="1152129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14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764980" y="2207513"/>
              <a:ext cx="1184648" cy="356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" name="Picture 20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7479583" y="2137499"/>
              <a:ext cx="902512" cy="460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" name="Picture 22"/>
            <p:cNvPicPr>
              <a:picLocks noChangeAspect="1" noChangeArrowheads="1"/>
            </p:cNvPicPr>
            <p:nvPr/>
          </p:nvPicPr>
          <p:blipFill rotWithShape="1">
            <a:blip r:embed="rId20" cstate="print"/>
            <a:srcRect t="20965" b="18557"/>
            <a:stretch/>
          </p:blipFill>
          <p:spPr bwMode="auto">
            <a:xfrm>
              <a:off x="2110131" y="3975333"/>
              <a:ext cx="1105834" cy="34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25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7378033" y="5602976"/>
              <a:ext cx="1105612" cy="564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" name="Picture 26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2085708" y="2177201"/>
              <a:ext cx="950808" cy="4057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27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6314505" y="1991878"/>
              <a:ext cx="877220" cy="676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24" cstate="print"/>
            <a:srcRect t="19187" b="12773"/>
            <a:stretch/>
          </p:blipFill>
          <p:spPr bwMode="auto">
            <a:xfrm>
              <a:off x="5467348" y="3814094"/>
              <a:ext cx="1337450" cy="464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" name="Picture 28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911164" y="4907865"/>
              <a:ext cx="895837" cy="568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7" name="Picture 13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7427997" y="2901077"/>
              <a:ext cx="1005684" cy="513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8" name="Picture 15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5844779" y="3016848"/>
              <a:ext cx="1289620" cy="509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" name="Picture 19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2561238" y="3061421"/>
              <a:ext cx="1650722" cy="496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748883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Объемы процедур закупок </a:t>
            </a:r>
          </a:p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продуктов питания в 2018 году,</a:t>
            </a:r>
            <a:r>
              <a:rPr kumimoji="0" lang="ru-RU" sz="2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%.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4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728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7"/>
          <p:cNvGraphicFramePr/>
          <p:nvPr/>
        </p:nvGraphicFramePr>
        <p:xfrm>
          <a:off x="323528" y="1700808"/>
          <a:ext cx="856895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774035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Показатели 2018 года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5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728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6" y="1772816"/>
          <a:ext cx="8136904" cy="419834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80520"/>
                <a:gridCol w="3456384"/>
              </a:tblGrid>
              <a:tr h="9986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Century Gothic" pitchFamily="34" charset="0"/>
                        </a:rPr>
                        <a:t>   </a:t>
                      </a:r>
                      <a:r>
                        <a:rPr lang="ru-RU" sz="2400" b="1" dirty="0" smtClean="0">
                          <a:latin typeface="Century Gothic" pitchFamily="34" charset="0"/>
                        </a:rPr>
                        <a:t> </a:t>
                      </a:r>
                      <a:r>
                        <a:rPr lang="ru-RU" sz="2200" b="1" dirty="0" smtClean="0">
                          <a:latin typeface="Century Gothic" pitchFamily="34" charset="0"/>
                        </a:rPr>
                        <a:t>Проведено </a:t>
                      </a:r>
                    </a:p>
                    <a:p>
                      <a:r>
                        <a:rPr lang="ru-RU" sz="2200" b="1" dirty="0" smtClean="0">
                          <a:latin typeface="Century Gothic" pitchFamily="34" charset="0"/>
                        </a:rPr>
                        <a:t>   совместных аукционов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latin typeface="Century Gothic" pitchFamily="34" charset="0"/>
                      </a:endParaRPr>
                    </a:p>
                    <a:p>
                      <a:pPr algn="l"/>
                      <a:r>
                        <a:rPr lang="ru-RU" sz="4000" b="1" dirty="0" smtClean="0">
                          <a:latin typeface="Century Gothic" pitchFamily="34" charset="0"/>
                        </a:rPr>
                        <a:t>   29 </a:t>
                      </a:r>
                      <a:r>
                        <a:rPr lang="ru-RU" sz="2200" b="0" i="1" baseline="0" dirty="0" smtClean="0">
                          <a:solidFill>
                            <a:schemeClr val="bg1"/>
                          </a:solidFill>
                          <a:latin typeface="Century Gothic" pitchFamily="34" charset="0"/>
                        </a:rPr>
                        <a:t>аукционов</a:t>
                      </a:r>
                      <a:endParaRPr lang="ru-RU" sz="2200" b="1" dirty="0">
                        <a:solidFill>
                          <a:schemeClr val="bg1"/>
                        </a:solidFill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1028955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  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Начальная (максимальная) </a:t>
                      </a:r>
                    </a:p>
                    <a:p>
                      <a:pPr algn="l"/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 цена контрактов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 smtClean="0">
                        <a:solidFill>
                          <a:srgbClr val="C00000"/>
                        </a:solidFill>
                        <a:latin typeface="Century Gothic" pitchFamily="34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95 </a:t>
                      </a:r>
                      <a:r>
                        <a:rPr lang="ru-RU" sz="25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2200" b="0" i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млн.</a:t>
                      </a:r>
                      <a:r>
                        <a:rPr lang="ru-RU" sz="2200" b="0" i="1" baseline="0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р</a:t>
                      </a:r>
                      <a:r>
                        <a:rPr lang="ru-RU" sz="2200" b="0" i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уб. </a:t>
                      </a:r>
                      <a:endParaRPr lang="ru-RU" sz="2200" b="0" i="1" dirty="0">
                        <a:solidFill>
                          <a:srgbClr val="C00000"/>
                        </a:solidFill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1028955">
                <a:tc>
                  <a:txBody>
                    <a:bodyPr/>
                    <a:lstStyle/>
                    <a:p>
                      <a:r>
                        <a:rPr lang="ru-RU" sz="8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 </a:t>
                      </a:r>
                    </a:p>
                    <a:p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 Сумма </a:t>
                      </a:r>
                    </a:p>
                    <a:p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 заключенных контрактов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 smtClean="0">
                        <a:latin typeface="Century Gothic" pitchFamily="34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64</a:t>
                      </a:r>
                      <a:r>
                        <a:rPr lang="ru-RU" sz="25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2200" b="0" i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млн. руб. 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endParaRPr lang="ru-RU" sz="2200" b="1" dirty="0">
                        <a:solidFill>
                          <a:srgbClr val="C00000"/>
                        </a:solidFill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1119862">
                <a:tc>
                  <a:txBody>
                    <a:bodyPr/>
                    <a:lstStyle/>
                    <a:p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22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Экономия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31</a:t>
                      </a:r>
                      <a:r>
                        <a:rPr lang="ru-RU" sz="2500" b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2200" b="0" i="1" dirty="0" smtClean="0">
                          <a:solidFill>
                            <a:srgbClr val="C00000"/>
                          </a:solidFill>
                          <a:latin typeface="Century Gothic" pitchFamily="34" charset="0"/>
                        </a:rPr>
                        <a:t>млн. руб. </a:t>
                      </a:r>
                      <a:endParaRPr lang="ru-RU" sz="2200" b="1" dirty="0" smtClean="0">
                        <a:solidFill>
                          <a:srgbClr val="C00000"/>
                        </a:solidFill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ersonaltrainers.com.pt/downloads/blogs/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509120"/>
            <a:ext cx="2123728" cy="1304219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774035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Закупка у единственного поставщика </a:t>
            </a:r>
            <a:endParaRPr lang="ru-RU" sz="28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us.123rf.com/450wm/rrraven/rrraven1604/rrraven160400088/55851716-vector-color-farmer-icon-on-white-background.jpg?ver=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3" y="1196753"/>
            <a:ext cx="1440159" cy="1239680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>
            <a:off x="3995936" y="1484784"/>
            <a:ext cx="1296144" cy="50405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99592" y="2276872"/>
            <a:ext cx="216024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Фермеры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040560" y="2276872"/>
            <a:ext cx="399593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картофель, морковь, свекла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6" name="Рисунок 15" descr="Bolshemyasov_logotip-1024x10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1640" y="2924944"/>
            <a:ext cx="1296144" cy="1080114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-36512" y="4102628"/>
            <a:ext cx="41764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err="1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Обнинский</a:t>
            </a: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 колбасный завод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995936" y="3140968"/>
            <a:ext cx="1296144" cy="50405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https://www.sb.by/upload/medialibrary/468/468ba04c2dd9defb5c9456f13d6e67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53308" y="2852936"/>
            <a:ext cx="1851634" cy="1296144"/>
          </a:xfrm>
          <a:prstGeom prst="rect">
            <a:avLst/>
          </a:prstGeom>
          <a:noFill/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5292080" y="4077072"/>
            <a:ext cx="3491880" cy="529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сосиски, колбасы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610549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КРИТЕРИИ: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высокое качество, хранение продукции, работа по заявкам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-36512" y="5445224"/>
            <a:ext cx="41764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Боровский хлебозавод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995936" y="4797152"/>
            <a:ext cx="1296144" cy="50405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292080" y="5491676"/>
            <a:ext cx="3491880" cy="529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хлеб</a:t>
            </a:r>
            <a:endParaRPr lang="ru-RU" sz="2000" b="1" dirty="0">
              <a:solidFill>
                <a:srgbClr val="990033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4100" name="Picture 4" descr="http://tmregister.ru/base/1991/DOC/DOCURUTM/DOC225V1/D22503D1/22503400/00000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4653136"/>
            <a:ext cx="936104" cy="900927"/>
          </a:xfrm>
          <a:prstGeom prst="rect">
            <a:avLst/>
          </a:prstGeom>
          <a:noFill/>
        </p:spPr>
      </p:pic>
      <p:pic>
        <p:nvPicPr>
          <p:cNvPr id="4102" name="Picture 6" descr="http://itd3.mycdn.me/image?id=857243452884&amp;t=20&amp;plc=WEB&amp;tkn=*SWILCZGEeR7ZXhkDTqhJB7aE6h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152" y="1052736"/>
            <a:ext cx="2148304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88640"/>
            <a:ext cx="774035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8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Контроль качества продукции</a:t>
            </a: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7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7280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процесс 12"/>
          <p:cNvSpPr/>
          <p:nvPr/>
        </p:nvSpPr>
        <p:spPr>
          <a:xfrm>
            <a:off x="539552" y="1700808"/>
            <a:ext cx="8064896" cy="1512168"/>
          </a:xfrm>
          <a:prstGeom prst="flowChart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39552" y="1700808"/>
            <a:ext cx="8064896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В Боровском районе реализуется «</a:t>
            </a:r>
            <a:r>
              <a:rPr lang="ru-RU" sz="2000" b="1" dirty="0" err="1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пилотный</a:t>
            </a: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» проект 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«ДЕТИ. КАЧЕСТВО ПИТАНИЯ – КАЧЕСТВО ЖИЗНИ» </a:t>
            </a:r>
          </a:p>
          <a:p>
            <a:pPr lvl="0" algn="ctr">
              <a:spcBef>
                <a:spcPct val="0"/>
              </a:spcBef>
            </a:pPr>
            <a:r>
              <a:rPr lang="ru-RU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(при поддержке регионального министерства </a:t>
            </a:r>
          </a:p>
          <a:p>
            <a:pPr lvl="0" algn="ctr">
              <a:spcBef>
                <a:spcPct val="0"/>
              </a:spcBef>
            </a:pPr>
            <a:r>
              <a:rPr lang="ru-RU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конкурентной политики и тарифов)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67544" y="3861048"/>
            <a:ext cx="2592288" cy="237626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ООО </a:t>
            </a: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«Испытательная лаборатория по качеству пищевых продуктов, продовольственного сырья и экологии» </a:t>
            </a:r>
          </a:p>
          <a:p>
            <a:pPr lvl="0" algn="ctr">
              <a:spcBef>
                <a:spcPct val="0"/>
              </a:spcBef>
            </a:pPr>
            <a:r>
              <a:rPr lang="ru-RU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(г. Калуга)</a:t>
            </a:r>
          </a:p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275856" y="3861048"/>
            <a:ext cx="2592288" cy="273630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ФГБУ </a:t>
            </a: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«Центральная научно-</a:t>
            </a: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методическая ветеринарная лаборатория» </a:t>
            </a:r>
            <a:r>
              <a:rPr lang="ru-RU" b="1" dirty="0" err="1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Россельхознадзора</a:t>
            </a: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 по Калужской области 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084168" y="3861048"/>
            <a:ext cx="2592288" cy="237626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ФГБНУ «ФНЦ пищевых систем  им. В.М. Горбатова» Российской академии наук</a:t>
            </a:r>
          </a:p>
          <a:p>
            <a:pPr lvl="0" algn="ctr">
              <a:spcBef>
                <a:spcPct val="0"/>
              </a:spcBef>
            </a:pPr>
            <a:r>
              <a:rPr lang="ru-RU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(г. Москва)</a:t>
            </a:r>
          </a:p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иаграмма 21"/>
          <p:cNvGraphicFramePr/>
          <p:nvPr/>
        </p:nvGraphicFramePr>
        <p:xfrm>
          <a:off x="3779912" y="2420888"/>
          <a:ext cx="5364088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Заголовок 1"/>
          <p:cNvSpPr txBox="1">
            <a:spLocks/>
          </p:cNvSpPr>
          <p:nvPr/>
        </p:nvSpPr>
        <p:spPr>
          <a:xfrm>
            <a:off x="7596336" y="2564904"/>
            <a:ext cx="1512168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тыс. руб.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332656"/>
            <a:ext cx="3888432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Закупка продуктов питания в 2018 году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НМЦК составила </a:t>
            </a:r>
          </a:p>
          <a:p>
            <a:pPr lvl="0">
              <a:spcBef>
                <a:spcPct val="0"/>
              </a:spcBef>
            </a:pPr>
            <a:r>
              <a:rPr lang="ru-RU" sz="24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95 млн</a:t>
            </a:r>
            <a:r>
              <a:rPr lang="ru-RU" sz="2400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. руб.</a:t>
            </a:r>
          </a:p>
        </p:txBody>
      </p:sp>
      <p:cxnSp>
        <p:nvCxnSpPr>
          <p:cNvPr id="10" name="Прямая соединительная линия 9"/>
          <p:cNvCxnSpPr>
            <a:stCxn id="11" idx="1"/>
          </p:cNvCxnSpPr>
          <p:nvPr/>
        </p:nvCxnSpPr>
        <p:spPr>
          <a:xfrm flipV="1">
            <a:off x="8572078" y="6381329"/>
            <a:ext cx="32370" cy="12272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078" y="6150114"/>
            <a:ext cx="571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86B6508-93E7-4DD8-8DF5-210B04307C0B}" type="slidenum">
              <a:rPr lang="ru-RU" sz="4000" b="1" smtClean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pPr/>
              <a:t>8</a:t>
            </a:fld>
            <a:endParaRPr lang="ru-RU" sz="4000" b="1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2492896"/>
          <a:ext cx="4032448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4860032" y="332656"/>
            <a:ext cx="4283968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400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Соотношение  суммы экспертизы к сумме заключенных контрактов составляет </a:t>
            </a:r>
            <a:r>
              <a:rPr lang="ru-RU" sz="24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0,24%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99592" y="4437112"/>
            <a:ext cx="208823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500" b="1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31</a:t>
            </a:r>
            <a:endParaRPr lang="ru-RU" sz="3500" i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339752" y="3284984"/>
            <a:ext cx="115212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500" b="1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64</a:t>
            </a:r>
            <a:endParaRPr lang="ru-RU" sz="3500" i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195736" y="3645024"/>
            <a:ext cx="151216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200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млн. руб.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27584" y="4797152"/>
            <a:ext cx="223224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200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млн. руб.</a:t>
            </a: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611560" y="5949280"/>
            <a:ext cx="216024" cy="216024"/>
          </a:xfrm>
          <a:prstGeom prst="flowChartProcess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611560" y="6381328"/>
            <a:ext cx="216024" cy="216024"/>
          </a:xfrm>
          <a:prstGeom prst="flowChart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27584" y="5877272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Экономия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27584" y="6309320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Сумма заключенных контрактов</a:t>
            </a: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4788024" y="5949280"/>
            <a:ext cx="216024" cy="216024"/>
          </a:xfrm>
          <a:prstGeom prst="flowChartProces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процесс 23"/>
          <p:cNvSpPr/>
          <p:nvPr/>
        </p:nvSpPr>
        <p:spPr>
          <a:xfrm>
            <a:off x="4788024" y="6381328"/>
            <a:ext cx="216024" cy="216024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004048" y="5877272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</a:rPr>
              <a:t>Сумма заключенных контрактов</a:t>
            </a: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004048" y="6309320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Сумма за экспертизу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292080" y="4797152"/>
            <a:ext cx="165618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200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млн. руб.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5076056" y="4221088"/>
            <a:ext cx="151216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4000" b="1" i="1" dirty="0" smtClean="0">
                <a:solidFill>
                  <a:schemeClr val="bg1"/>
                </a:solidFill>
                <a:latin typeface="Century Gothic" pitchFamily="34" charset="0"/>
                <a:ea typeface="+mj-ea"/>
                <a:cs typeface="+mj-cs"/>
              </a:rPr>
              <a:t>64</a:t>
            </a:r>
            <a:endParaRPr lang="ru-RU" sz="4000" i="1" dirty="0" smtClean="0">
              <a:solidFill>
                <a:schemeClr val="bg1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7919864" y="2060848"/>
            <a:ext cx="126064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35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154</a:t>
            </a:r>
            <a:endParaRPr lang="ru-RU" sz="3500" i="1" dirty="0" smtClean="0">
              <a:solidFill>
                <a:schemeClr val="tx1">
                  <a:lumMod val="50000"/>
                  <a:lumOff val="50000"/>
                </a:schemeClr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764704"/>
            <a:ext cx="888901" cy="10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624"/>
            <a:ext cx="876935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864096" y="5301208"/>
            <a:ext cx="774035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5000" b="1" dirty="0" smtClean="0">
                <a:solidFill>
                  <a:srgbClr val="990033"/>
                </a:solidFill>
                <a:latin typeface="Century Gothic" pitchFamily="34" charset="0"/>
                <a:ea typeface="+mj-ea"/>
                <a:cs typeface="+mj-cs"/>
              </a:rPr>
              <a:t>Спасибо за внимание!</a:t>
            </a:r>
            <a:endParaRPr kumimoji="0" lang="ru-RU" sz="5000" b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08720"/>
            <a:ext cx="1368152" cy="158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3735</TotalTime>
  <Words>265</Words>
  <Application>Microsoft Office PowerPoint</Application>
  <PresentationFormat>Экран (4:3)</PresentationFormat>
  <Paragraphs>88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Организация закупок  по поставке продуктов питания  в образовательные учреждения  Боровского района в 2018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Zverdvd.org</dc:creator>
  <cp:lastModifiedBy>Пузанова Елена Дмитриевна</cp:lastModifiedBy>
  <cp:revision>204</cp:revision>
  <dcterms:created xsi:type="dcterms:W3CDTF">2019-02-16T08:37:08Z</dcterms:created>
  <dcterms:modified xsi:type="dcterms:W3CDTF">2019-04-19T06:49:04Z</dcterms:modified>
</cp:coreProperties>
</file>