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24" r:id="rId1"/>
  </p:sldMasterIdLst>
  <p:notesMasterIdLst>
    <p:notesMasterId r:id="rId14"/>
  </p:notesMasterIdLst>
  <p:sldIdLst>
    <p:sldId id="327" r:id="rId2"/>
    <p:sldId id="328" r:id="rId3"/>
    <p:sldId id="319" r:id="rId4"/>
    <p:sldId id="329" r:id="rId5"/>
    <p:sldId id="322" r:id="rId6"/>
    <p:sldId id="320" r:id="rId7"/>
    <p:sldId id="323" r:id="rId8"/>
    <p:sldId id="324" r:id="rId9"/>
    <p:sldId id="325" r:id="rId10"/>
    <p:sldId id="330" r:id="rId11"/>
    <p:sldId id="331" r:id="rId12"/>
    <p:sldId id="332" r:id="rId13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B7E5"/>
    <a:srgbClr val="5FCBEF"/>
    <a:srgbClr val="D0E0B2"/>
    <a:srgbClr val="F1D6D4"/>
    <a:srgbClr val="F0D6D5"/>
    <a:srgbClr val="EFD7D5"/>
    <a:srgbClr val="F0D7D5"/>
    <a:srgbClr val="C1D1E8"/>
    <a:srgbClr val="E799B1"/>
    <a:srgbClr val="431E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DFDDD6-89B6-45B6-903D-0F17D401CE66}" type="doc">
      <dgm:prSet loTypeId="urn:microsoft.com/office/officeart/2005/8/layout/bProcess2" loCatId="process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B763F9F9-BF29-456C-9608-1C8F52B7B86E}">
      <dgm:prSet phldrT="[Текст]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Формирование потребности </a:t>
          </a:r>
        </a:p>
        <a:p>
          <a:r>
            <a:rPr lang="ru-RU" dirty="0" smtClean="0"/>
            <a:t>(+ первичное описание объекта закупки)</a:t>
          </a:r>
          <a:endParaRPr lang="ru-RU" dirty="0"/>
        </a:p>
      </dgm:t>
    </dgm:pt>
    <dgm:pt modelId="{5E76373D-1DE9-41F1-9C79-8100D9055A58}" type="parTrans" cxnId="{CF8216D7-19C5-4414-8C30-595FED982FA7}">
      <dgm:prSet/>
      <dgm:spPr/>
      <dgm:t>
        <a:bodyPr/>
        <a:lstStyle/>
        <a:p>
          <a:endParaRPr lang="ru-RU"/>
        </a:p>
      </dgm:t>
    </dgm:pt>
    <dgm:pt modelId="{E14374A0-1BBB-49C2-8306-2C66B9E45A6A}" type="sibTrans" cxnId="{CF8216D7-19C5-4414-8C30-595FED982FA7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65DB6C93-5C87-4D22-96AD-849B6D7ABFA4}">
      <dgm:prSet phldrT="[Текст]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План закупок и план график</a:t>
          </a:r>
          <a:endParaRPr lang="ru-RU" dirty="0"/>
        </a:p>
      </dgm:t>
    </dgm:pt>
    <dgm:pt modelId="{604418DC-B610-4D02-92C3-56ABDDA5B2FA}" type="parTrans" cxnId="{70FC337B-6191-43A3-AC04-2156B6AA071E}">
      <dgm:prSet/>
      <dgm:spPr/>
      <dgm:t>
        <a:bodyPr/>
        <a:lstStyle/>
        <a:p>
          <a:endParaRPr lang="ru-RU"/>
        </a:p>
      </dgm:t>
    </dgm:pt>
    <dgm:pt modelId="{E6C6F56C-236B-4961-9BB8-1931458AB98B}" type="sibTrans" cxnId="{70FC337B-6191-43A3-AC04-2156B6AA071E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E41AAEA7-6B0C-4CF9-8980-98A308768EB5}">
      <dgm:prSet phldrT="[Текст]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Определение поставщика (подрядчика, исполнителя)</a:t>
          </a:r>
          <a:endParaRPr lang="ru-RU" dirty="0"/>
        </a:p>
      </dgm:t>
    </dgm:pt>
    <dgm:pt modelId="{0FF9FCCD-81A4-4A20-AC69-D68865674C32}" type="parTrans" cxnId="{40B2E5DC-A44F-43D7-A243-595FE5DB4EE2}">
      <dgm:prSet/>
      <dgm:spPr/>
      <dgm:t>
        <a:bodyPr/>
        <a:lstStyle/>
        <a:p>
          <a:endParaRPr lang="ru-RU"/>
        </a:p>
      </dgm:t>
    </dgm:pt>
    <dgm:pt modelId="{9D9206C4-7733-4A97-AFB9-4C2E59F0B268}" type="sibTrans" cxnId="{40B2E5DC-A44F-43D7-A243-595FE5DB4EE2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4E466D88-3CCE-41A6-9227-A4142E3676F1}">
      <dgm:prSet phldrT="[Текст]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Заключение контракта</a:t>
          </a:r>
          <a:endParaRPr lang="ru-RU" dirty="0"/>
        </a:p>
      </dgm:t>
    </dgm:pt>
    <dgm:pt modelId="{92F6CE53-DB7E-44F9-9190-54CF8F63F7A2}" type="parTrans" cxnId="{3F54425E-FA07-4B20-8923-E4DF1EE03A08}">
      <dgm:prSet/>
      <dgm:spPr/>
      <dgm:t>
        <a:bodyPr/>
        <a:lstStyle/>
        <a:p>
          <a:endParaRPr lang="ru-RU"/>
        </a:p>
      </dgm:t>
    </dgm:pt>
    <dgm:pt modelId="{21FA98CE-5CFC-447F-9AC7-0E25D53527A0}" type="sibTrans" cxnId="{3F54425E-FA07-4B20-8923-E4DF1EE03A08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85121D84-3800-426E-A670-4B706169A6E0}">
      <dgm:prSet phldrT="[Текст]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Исполнение контракта </a:t>
          </a:r>
        </a:p>
        <a:p>
          <a:r>
            <a:rPr lang="ru-RU" dirty="0" smtClean="0"/>
            <a:t>(в т. ч. приемка)</a:t>
          </a:r>
          <a:endParaRPr lang="ru-RU" dirty="0"/>
        </a:p>
      </dgm:t>
    </dgm:pt>
    <dgm:pt modelId="{E8F92046-7677-4125-A11A-1E6BF7A72E95}" type="parTrans" cxnId="{32F4CA7B-40FC-4FBA-A516-9DC6FB50E41E}">
      <dgm:prSet/>
      <dgm:spPr/>
      <dgm:t>
        <a:bodyPr/>
        <a:lstStyle/>
        <a:p>
          <a:endParaRPr lang="ru-RU"/>
        </a:p>
      </dgm:t>
    </dgm:pt>
    <dgm:pt modelId="{1CB8ED9E-D7A1-43FB-8C27-B7E28AAF11CA}" type="sibTrans" cxnId="{32F4CA7B-40FC-4FBA-A516-9DC6FB50E41E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95CBC8BF-E531-4895-9B8E-2C3880D861CD}">
      <dgm:prSet phldrT="[Текст]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Оплата контракта</a:t>
          </a:r>
          <a:endParaRPr lang="ru-RU" dirty="0"/>
        </a:p>
      </dgm:t>
    </dgm:pt>
    <dgm:pt modelId="{D8985E22-4CB7-4194-8606-973A786ADEFE}" type="parTrans" cxnId="{820EEC47-8878-4F38-92BE-1FDE7E7D164D}">
      <dgm:prSet/>
      <dgm:spPr/>
      <dgm:t>
        <a:bodyPr/>
        <a:lstStyle/>
        <a:p>
          <a:endParaRPr lang="ru-RU"/>
        </a:p>
      </dgm:t>
    </dgm:pt>
    <dgm:pt modelId="{5C83BA23-6BBF-4894-8E84-FB15CEB9624C}" type="sibTrans" cxnId="{820EEC47-8878-4F38-92BE-1FDE7E7D164D}">
      <dgm:prSet/>
      <dgm:spPr/>
      <dgm:t>
        <a:bodyPr/>
        <a:lstStyle/>
        <a:p>
          <a:endParaRPr lang="ru-RU"/>
        </a:p>
      </dgm:t>
    </dgm:pt>
    <dgm:pt modelId="{DC8B0ED3-7541-42BC-8E94-9CD3BEEA5F03}" type="pres">
      <dgm:prSet presAssocID="{56DFDDD6-89B6-45B6-903D-0F17D401CE66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95237F9-8294-48E1-A8B7-DB8CBB1CBC60}" type="pres">
      <dgm:prSet presAssocID="{B763F9F9-BF29-456C-9608-1C8F52B7B86E}" presName="firstNode" presStyleLbl="node1" presStyleIdx="0" presStyleCnt="6" custScaleX="104878" custScaleY="94832" custLinFactNeighborX="13854" custLinFactNeighborY="2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0D60C9-879F-4E59-AE10-CF8862C5A711}" type="pres">
      <dgm:prSet presAssocID="{E14374A0-1BBB-49C2-8306-2C66B9E45A6A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B00BAE3-44E4-4BB4-A1A8-D1071C65023F}" type="pres">
      <dgm:prSet presAssocID="{65DB6C93-5C87-4D22-96AD-849B6D7ABFA4}" presName="middleNode" presStyleCnt="0"/>
      <dgm:spPr/>
    </dgm:pt>
    <dgm:pt modelId="{D2326F6B-3D8A-41F6-86C6-D8F51F2A1FF3}" type="pres">
      <dgm:prSet presAssocID="{65DB6C93-5C87-4D22-96AD-849B6D7ABFA4}" presName="padding" presStyleLbl="node1" presStyleIdx="0" presStyleCnt="6"/>
      <dgm:spPr/>
    </dgm:pt>
    <dgm:pt modelId="{2EDB11E6-2DD8-4110-9987-F567CD746C8F}" type="pres">
      <dgm:prSet presAssocID="{65DB6C93-5C87-4D22-96AD-849B6D7ABFA4}" presName="shape" presStyleLbl="node1" presStyleIdx="1" presStyleCnt="6" custScaleX="93714" custScaleY="96457" custLinFactNeighborX="20707" custLinFactNeighborY="-12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605551-D555-403E-B02B-9CFD84A6EBC5}" type="pres">
      <dgm:prSet presAssocID="{E6C6F56C-236B-4961-9BB8-1931458AB98B}" presName="sibTrans" presStyleLbl="sibTrans2D1" presStyleIdx="1" presStyleCnt="5" custLinFactNeighborX="-11106"/>
      <dgm:spPr/>
      <dgm:t>
        <a:bodyPr/>
        <a:lstStyle/>
        <a:p>
          <a:endParaRPr lang="ru-RU"/>
        </a:p>
      </dgm:t>
    </dgm:pt>
    <dgm:pt modelId="{3F667884-0FC7-42E8-8ED7-548DCADFEC0F}" type="pres">
      <dgm:prSet presAssocID="{E41AAEA7-6B0C-4CF9-8980-98A308768EB5}" presName="middleNode" presStyleCnt="0"/>
      <dgm:spPr/>
    </dgm:pt>
    <dgm:pt modelId="{7599DE07-A000-4009-A60C-6E91666946A1}" type="pres">
      <dgm:prSet presAssocID="{E41AAEA7-6B0C-4CF9-8980-98A308768EB5}" presName="padding" presStyleLbl="node1" presStyleIdx="1" presStyleCnt="6"/>
      <dgm:spPr/>
    </dgm:pt>
    <dgm:pt modelId="{AC6B749E-413F-4078-9312-43F8EED3918B}" type="pres">
      <dgm:prSet presAssocID="{E41AAEA7-6B0C-4CF9-8980-98A308768EB5}" presName="shape" presStyleLbl="node1" presStyleIdx="2" presStyleCnt="6" custLinFactNeighborX="-57016" custLinFactNeighborY="-110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FE5690-82C1-42E8-A385-ECBEA19A0724}" type="pres">
      <dgm:prSet presAssocID="{9D9206C4-7733-4A97-AFB9-4C2E59F0B268}" presName="sibTrans" presStyleLbl="sibTrans2D1" presStyleIdx="2" presStyleCnt="5"/>
      <dgm:spPr/>
      <dgm:t>
        <a:bodyPr/>
        <a:lstStyle/>
        <a:p>
          <a:endParaRPr lang="ru-RU"/>
        </a:p>
      </dgm:t>
    </dgm:pt>
    <dgm:pt modelId="{F45DA78F-EE53-4E36-BA96-654AEAE2D278}" type="pres">
      <dgm:prSet presAssocID="{4E466D88-3CCE-41A6-9227-A4142E3676F1}" presName="middleNode" presStyleCnt="0"/>
      <dgm:spPr/>
    </dgm:pt>
    <dgm:pt modelId="{076E0ADB-393B-4D56-9290-1647CEAC5C15}" type="pres">
      <dgm:prSet presAssocID="{4E466D88-3CCE-41A6-9227-A4142E3676F1}" presName="padding" presStyleLbl="node1" presStyleIdx="2" presStyleCnt="6"/>
      <dgm:spPr/>
    </dgm:pt>
    <dgm:pt modelId="{AC0E7719-88DC-43F3-8F33-5E6020610EA3}" type="pres">
      <dgm:prSet presAssocID="{4E466D88-3CCE-41A6-9227-A4142E3676F1}" presName="shape" presStyleLbl="node1" presStyleIdx="3" presStyleCnt="6" custLinFactY="91345" custLinFactNeighborX="7860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223824-22CF-4724-9818-76AC9374AFD0}" type="pres">
      <dgm:prSet presAssocID="{21FA98CE-5CFC-447F-9AC7-0E25D53527A0}" presName="sibTrans" presStyleLbl="sibTrans2D1" presStyleIdx="3" presStyleCnt="5"/>
      <dgm:spPr/>
      <dgm:t>
        <a:bodyPr/>
        <a:lstStyle/>
        <a:p>
          <a:endParaRPr lang="ru-RU"/>
        </a:p>
      </dgm:t>
    </dgm:pt>
    <dgm:pt modelId="{43F7135F-9303-4059-BF52-9EFED3D11A62}" type="pres">
      <dgm:prSet presAssocID="{85121D84-3800-426E-A670-4B706169A6E0}" presName="middleNode" presStyleCnt="0"/>
      <dgm:spPr/>
    </dgm:pt>
    <dgm:pt modelId="{DD04FC05-8BFF-447C-81BC-3FB6FDC701ED}" type="pres">
      <dgm:prSet presAssocID="{85121D84-3800-426E-A670-4B706169A6E0}" presName="padding" presStyleLbl="node1" presStyleIdx="3" presStyleCnt="6"/>
      <dgm:spPr/>
    </dgm:pt>
    <dgm:pt modelId="{BFDF6CAA-CD4A-446D-ADBD-5BE67F4782BE}" type="pres">
      <dgm:prSet presAssocID="{85121D84-3800-426E-A670-4B706169A6E0}" presName="shape" presStyleLbl="node1" presStyleIdx="4" presStyleCnt="6" custLinFactY="91862" custLinFactNeighborX="-164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F914B3-6F5D-40E5-A219-4FCCB511B195}" type="pres">
      <dgm:prSet presAssocID="{1CB8ED9E-D7A1-43FB-8C27-B7E28AAF11CA}" presName="sibTrans" presStyleLbl="sibTrans2D1" presStyleIdx="4" presStyleCnt="5"/>
      <dgm:spPr/>
      <dgm:t>
        <a:bodyPr/>
        <a:lstStyle/>
        <a:p>
          <a:endParaRPr lang="ru-RU"/>
        </a:p>
      </dgm:t>
    </dgm:pt>
    <dgm:pt modelId="{3508C44D-B0B3-4182-82D6-1CF2023BEC3E}" type="pres">
      <dgm:prSet presAssocID="{95CBC8BF-E531-4895-9B8E-2C3880D861CD}" presName="lastNode" presStyleLbl="node1" presStyleIdx="5" presStyleCnt="6" custScaleX="95313" custScaleY="89933" custLinFactY="-24286" custLinFactNeighborX="-94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6BDAF8-6717-4E98-A9C8-BA5DDE24E23C}" type="presOf" srcId="{56DFDDD6-89B6-45B6-903D-0F17D401CE66}" destId="{DC8B0ED3-7541-42BC-8E94-9CD3BEEA5F03}" srcOrd="0" destOrd="0" presId="urn:microsoft.com/office/officeart/2005/8/layout/bProcess2"/>
    <dgm:cxn modelId="{70FC337B-6191-43A3-AC04-2156B6AA071E}" srcId="{56DFDDD6-89B6-45B6-903D-0F17D401CE66}" destId="{65DB6C93-5C87-4D22-96AD-849B6D7ABFA4}" srcOrd="1" destOrd="0" parTransId="{604418DC-B610-4D02-92C3-56ABDDA5B2FA}" sibTransId="{E6C6F56C-236B-4961-9BB8-1931458AB98B}"/>
    <dgm:cxn modelId="{40B2E5DC-A44F-43D7-A243-595FE5DB4EE2}" srcId="{56DFDDD6-89B6-45B6-903D-0F17D401CE66}" destId="{E41AAEA7-6B0C-4CF9-8980-98A308768EB5}" srcOrd="2" destOrd="0" parTransId="{0FF9FCCD-81A4-4A20-AC69-D68865674C32}" sibTransId="{9D9206C4-7733-4A97-AFB9-4C2E59F0B268}"/>
    <dgm:cxn modelId="{0683DA5F-814C-4C65-A971-8CDE294A714D}" type="presOf" srcId="{85121D84-3800-426E-A670-4B706169A6E0}" destId="{BFDF6CAA-CD4A-446D-ADBD-5BE67F4782BE}" srcOrd="0" destOrd="0" presId="urn:microsoft.com/office/officeart/2005/8/layout/bProcess2"/>
    <dgm:cxn modelId="{E331CB8D-061E-4ABC-AC93-B3140449A031}" type="presOf" srcId="{95CBC8BF-E531-4895-9B8E-2C3880D861CD}" destId="{3508C44D-B0B3-4182-82D6-1CF2023BEC3E}" srcOrd="0" destOrd="0" presId="urn:microsoft.com/office/officeart/2005/8/layout/bProcess2"/>
    <dgm:cxn modelId="{2EC089E3-9E5D-412C-ABF8-8FA21DE9F7C3}" type="presOf" srcId="{B763F9F9-BF29-456C-9608-1C8F52B7B86E}" destId="{D95237F9-8294-48E1-A8B7-DB8CBB1CBC60}" srcOrd="0" destOrd="0" presId="urn:microsoft.com/office/officeart/2005/8/layout/bProcess2"/>
    <dgm:cxn modelId="{3F54425E-FA07-4B20-8923-E4DF1EE03A08}" srcId="{56DFDDD6-89B6-45B6-903D-0F17D401CE66}" destId="{4E466D88-3CCE-41A6-9227-A4142E3676F1}" srcOrd="3" destOrd="0" parTransId="{92F6CE53-DB7E-44F9-9190-54CF8F63F7A2}" sibTransId="{21FA98CE-5CFC-447F-9AC7-0E25D53527A0}"/>
    <dgm:cxn modelId="{4F81CDC2-D3D7-452F-8C0B-1ED33D71685E}" type="presOf" srcId="{9D9206C4-7733-4A97-AFB9-4C2E59F0B268}" destId="{1AFE5690-82C1-42E8-A385-ECBEA19A0724}" srcOrd="0" destOrd="0" presId="urn:microsoft.com/office/officeart/2005/8/layout/bProcess2"/>
    <dgm:cxn modelId="{3FC10DCA-0A6D-4697-ABD4-D24C180B0517}" type="presOf" srcId="{4E466D88-3CCE-41A6-9227-A4142E3676F1}" destId="{AC0E7719-88DC-43F3-8F33-5E6020610EA3}" srcOrd="0" destOrd="0" presId="urn:microsoft.com/office/officeart/2005/8/layout/bProcess2"/>
    <dgm:cxn modelId="{D8714004-F165-4979-891C-BD2499673209}" type="presOf" srcId="{1CB8ED9E-D7A1-43FB-8C27-B7E28AAF11CA}" destId="{EDF914B3-6F5D-40E5-A219-4FCCB511B195}" srcOrd="0" destOrd="0" presId="urn:microsoft.com/office/officeart/2005/8/layout/bProcess2"/>
    <dgm:cxn modelId="{FDE33F66-031A-4678-9E71-6AF92B409187}" type="presOf" srcId="{21FA98CE-5CFC-447F-9AC7-0E25D53527A0}" destId="{5F223824-22CF-4724-9818-76AC9374AFD0}" srcOrd="0" destOrd="0" presId="urn:microsoft.com/office/officeart/2005/8/layout/bProcess2"/>
    <dgm:cxn modelId="{CF8216D7-19C5-4414-8C30-595FED982FA7}" srcId="{56DFDDD6-89B6-45B6-903D-0F17D401CE66}" destId="{B763F9F9-BF29-456C-9608-1C8F52B7B86E}" srcOrd="0" destOrd="0" parTransId="{5E76373D-1DE9-41F1-9C79-8100D9055A58}" sibTransId="{E14374A0-1BBB-49C2-8306-2C66B9E45A6A}"/>
    <dgm:cxn modelId="{3D948F79-4E21-463F-9C79-4F371A241EF7}" type="presOf" srcId="{E6C6F56C-236B-4961-9BB8-1931458AB98B}" destId="{A1605551-D555-403E-B02B-9CFD84A6EBC5}" srcOrd="0" destOrd="0" presId="urn:microsoft.com/office/officeart/2005/8/layout/bProcess2"/>
    <dgm:cxn modelId="{81B78347-09EB-4CD0-AE80-E0DDD54029FE}" type="presOf" srcId="{E14374A0-1BBB-49C2-8306-2C66B9E45A6A}" destId="{B10D60C9-879F-4E59-AE10-CF8862C5A711}" srcOrd="0" destOrd="0" presId="urn:microsoft.com/office/officeart/2005/8/layout/bProcess2"/>
    <dgm:cxn modelId="{FCF6365B-7E1A-4F3D-8772-D4630C6288E5}" type="presOf" srcId="{65DB6C93-5C87-4D22-96AD-849B6D7ABFA4}" destId="{2EDB11E6-2DD8-4110-9987-F567CD746C8F}" srcOrd="0" destOrd="0" presId="urn:microsoft.com/office/officeart/2005/8/layout/bProcess2"/>
    <dgm:cxn modelId="{0508A645-7B61-4377-9BED-73F904450B71}" type="presOf" srcId="{E41AAEA7-6B0C-4CF9-8980-98A308768EB5}" destId="{AC6B749E-413F-4078-9312-43F8EED3918B}" srcOrd="0" destOrd="0" presId="urn:microsoft.com/office/officeart/2005/8/layout/bProcess2"/>
    <dgm:cxn modelId="{820EEC47-8878-4F38-92BE-1FDE7E7D164D}" srcId="{56DFDDD6-89B6-45B6-903D-0F17D401CE66}" destId="{95CBC8BF-E531-4895-9B8E-2C3880D861CD}" srcOrd="5" destOrd="0" parTransId="{D8985E22-4CB7-4194-8606-973A786ADEFE}" sibTransId="{5C83BA23-6BBF-4894-8E84-FB15CEB9624C}"/>
    <dgm:cxn modelId="{32F4CA7B-40FC-4FBA-A516-9DC6FB50E41E}" srcId="{56DFDDD6-89B6-45B6-903D-0F17D401CE66}" destId="{85121D84-3800-426E-A670-4B706169A6E0}" srcOrd="4" destOrd="0" parTransId="{E8F92046-7677-4125-A11A-1E6BF7A72E95}" sibTransId="{1CB8ED9E-D7A1-43FB-8C27-B7E28AAF11CA}"/>
    <dgm:cxn modelId="{4D9FBD95-7227-4C84-9408-554A0033E7F1}" type="presParOf" srcId="{DC8B0ED3-7541-42BC-8E94-9CD3BEEA5F03}" destId="{D95237F9-8294-48E1-A8B7-DB8CBB1CBC60}" srcOrd="0" destOrd="0" presId="urn:microsoft.com/office/officeart/2005/8/layout/bProcess2"/>
    <dgm:cxn modelId="{9AB0515D-6843-4E30-A0F6-9F56F8D0D21D}" type="presParOf" srcId="{DC8B0ED3-7541-42BC-8E94-9CD3BEEA5F03}" destId="{B10D60C9-879F-4E59-AE10-CF8862C5A711}" srcOrd="1" destOrd="0" presId="urn:microsoft.com/office/officeart/2005/8/layout/bProcess2"/>
    <dgm:cxn modelId="{40B44A28-CC3C-4CF7-B2F1-4DE20E4B5DC5}" type="presParOf" srcId="{DC8B0ED3-7541-42BC-8E94-9CD3BEEA5F03}" destId="{DB00BAE3-44E4-4BB4-A1A8-D1071C65023F}" srcOrd="2" destOrd="0" presId="urn:microsoft.com/office/officeart/2005/8/layout/bProcess2"/>
    <dgm:cxn modelId="{BB9DDA5C-46E4-4C18-AE0F-A0AE84E31219}" type="presParOf" srcId="{DB00BAE3-44E4-4BB4-A1A8-D1071C65023F}" destId="{D2326F6B-3D8A-41F6-86C6-D8F51F2A1FF3}" srcOrd="0" destOrd="0" presId="urn:microsoft.com/office/officeart/2005/8/layout/bProcess2"/>
    <dgm:cxn modelId="{2E853B31-2C45-4F5B-9227-2771589A778C}" type="presParOf" srcId="{DB00BAE3-44E4-4BB4-A1A8-D1071C65023F}" destId="{2EDB11E6-2DD8-4110-9987-F567CD746C8F}" srcOrd="1" destOrd="0" presId="urn:microsoft.com/office/officeart/2005/8/layout/bProcess2"/>
    <dgm:cxn modelId="{E664CF98-DC2F-417B-9625-120CE3EDB2B4}" type="presParOf" srcId="{DC8B0ED3-7541-42BC-8E94-9CD3BEEA5F03}" destId="{A1605551-D555-403E-B02B-9CFD84A6EBC5}" srcOrd="3" destOrd="0" presId="urn:microsoft.com/office/officeart/2005/8/layout/bProcess2"/>
    <dgm:cxn modelId="{07870F33-C860-49DA-B97B-35EDFFA8DC83}" type="presParOf" srcId="{DC8B0ED3-7541-42BC-8E94-9CD3BEEA5F03}" destId="{3F667884-0FC7-42E8-8ED7-548DCADFEC0F}" srcOrd="4" destOrd="0" presId="urn:microsoft.com/office/officeart/2005/8/layout/bProcess2"/>
    <dgm:cxn modelId="{983F8FD3-8AFE-4445-920A-BAE4F5432AC5}" type="presParOf" srcId="{3F667884-0FC7-42E8-8ED7-548DCADFEC0F}" destId="{7599DE07-A000-4009-A60C-6E91666946A1}" srcOrd="0" destOrd="0" presId="urn:microsoft.com/office/officeart/2005/8/layout/bProcess2"/>
    <dgm:cxn modelId="{75D65608-A26A-464F-BA53-0D7483E2AC2E}" type="presParOf" srcId="{3F667884-0FC7-42E8-8ED7-548DCADFEC0F}" destId="{AC6B749E-413F-4078-9312-43F8EED3918B}" srcOrd="1" destOrd="0" presId="urn:microsoft.com/office/officeart/2005/8/layout/bProcess2"/>
    <dgm:cxn modelId="{7BFC543F-F5BE-4D24-BE02-BE3709EA64F2}" type="presParOf" srcId="{DC8B0ED3-7541-42BC-8E94-9CD3BEEA5F03}" destId="{1AFE5690-82C1-42E8-A385-ECBEA19A0724}" srcOrd="5" destOrd="0" presId="urn:microsoft.com/office/officeart/2005/8/layout/bProcess2"/>
    <dgm:cxn modelId="{7ED8470E-E520-4B84-8DC8-9EA5FF6E3E3C}" type="presParOf" srcId="{DC8B0ED3-7541-42BC-8E94-9CD3BEEA5F03}" destId="{F45DA78F-EE53-4E36-BA96-654AEAE2D278}" srcOrd="6" destOrd="0" presId="urn:microsoft.com/office/officeart/2005/8/layout/bProcess2"/>
    <dgm:cxn modelId="{9571C443-E8A4-4AB6-B545-DD7234EF8005}" type="presParOf" srcId="{F45DA78F-EE53-4E36-BA96-654AEAE2D278}" destId="{076E0ADB-393B-4D56-9290-1647CEAC5C15}" srcOrd="0" destOrd="0" presId="urn:microsoft.com/office/officeart/2005/8/layout/bProcess2"/>
    <dgm:cxn modelId="{AF097284-09D4-455D-B33A-E5A61751E773}" type="presParOf" srcId="{F45DA78F-EE53-4E36-BA96-654AEAE2D278}" destId="{AC0E7719-88DC-43F3-8F33-5E6020610EA3}" srcOrd="1" destOrd="0" presId="urn:microsoft.com/office/officeart/2005/8/layout/bProcess2"/>
    <dgm:cxn modelId="{E2871824-7BF5-4F6B-8019-62C52F36BAAE}" type="presParOf" srcId="{DC8B0ED3-7541-42BC-8E94-9CD3BEEA5F03}" destId="{5F223824-22CF-4724-9818-76AC9374AFD0}" srcOrd="7" destOrd="0" presId="urn:microsoft.com/office/officeart/2005/8/layout/bProcess2"/>
    <dgm:cxn modelId="{918DB629-F78A-4E33-A4A5-02C89DE489C8}" type="presParOf" srcId="{DC8B0ED3-7541-42BC-8E94-9CD3BEEA5F03}" destId="{43F7135F-9303-4059-BF52-9EFED3D11A62}" srcOrd="8" destOrd="0" presId="urn:microsoft.com/office/officeart/2005/8/layout/bProcess2"/>
    <dgm:cxn modelId="{8F72536E-A176-459F-894D-E632324881D2}" type="presParOf" srcId="{43F7135F-9303-4059-BF52-9EFED3D11A62}" destId="{DD04FC05-8BFF-447C-81BC-3FB6FDC701ED}" srcOrd="0" destOrd="0" presId="urn:microsoft.com/office/officeart/2005/8/layout/bProcess2"/>
    <dgm:cxn modelId="{164F3A1C-8672-4212-B9F0-3405D8A2CEBF}" type="presParOf" srcId="{43F7135F-9303-4059-BF52-9EFED3D11A62}" destId="{BFDF6CAA-CD4A-446D-ADBD-5BE67F4782BE}" srcOrd="1" destOrd="0" presId="urn:microsoft.com/office/officeart/2005/8/layout/bProcess2"/>
    <dgm:cxn modelId="{47566342-3D0A-4D99-918C-E1ABE0BE5584}" type="presParOf" srcId="{DC8B0ED3-7541-42BC-8E94-9CD3BEEA5F03}" destId="{EDF914B3-6F5D-40E5-A219-4FCCB511B195}" srcOrd="9" destOrd="0" presId="urn:microsoft.com/office/officeart/2005/8/layout/bProcess2"/>
    <dgm:cxn modelId="{98E42EDD-E914-401C-A693-B955AF74978F}" type="presParOf" srcId="{DC8B0ED3-7541-42BC-8E94-9CD3BEEA5F03}" destId="{3508C44D-B0B3-4182-82D6-1CF2023BEC3E}" srcOrd="10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5237F9-8294-48E1-A8B7-DB8CBB1CBC60}">
      <dsp:nvSpPr>
        <dsp:cNvPr id="0" name=""/>
        <dsp:cNvSpPr/>
      </dsp:nvSpPr>
      <dsp:spPr>
        <a:xfrm>
          <a:off x="285808" y="244619"/>
          <a:ext cx="2143106" cy="19378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Формирование потребности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(+ первичное описание объекта закупки)</a:t>
          </a:r>
          <a:endParaRPr lang="ru-RU" sz="1500" kern="1200" dirty="0"/>
        </a:p>
      </dsp:txBody>
      <dsp:txXfrm>
        <a:off x="599659" y="528407"/>
        <a:ext cx="1515404" cy="1370247"/>
      </dsp:txXfrm>
    </dsp:sp>
    <dsp:sp modelId="{B10D60C9-879F-4E59-AE10-CF8862C5A711}">
      <dsp:nvSpPr>
        <dsp:cNvPr id="0" name=""/>
        <dsp:cNvSpPr/>
      </dsp:nvSpPr>
      <dsp:spPr>
        <a:xfrm rot="10801194">
          <a:off x="999271" y="2496319"/>
          <a:ext cx="715199" cy="257301"/>
        </a:xfrm>
        <a:prstGeom prst="triangle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DB11E6-2DD8-4110-9987-F567CD746C8F}">
      <dsp:nvSpPr>
        <dsp:cNvPr id="0" name=""/>
        <dsp:cNvSpPr/>
      </dsp:nvSpPr>
      <dsp:spPr>
        <a:xfrm>
          <a:off x="717849" y="3052932"/>
          <a:ext cx="1277290" cy="13146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План закупок и план график</a:t>
          </a:r>
          <a:endParaRPr lang="ru-RU" sz="1100" kern="1200" dirty="0"/>
        </a:p>
      </dsp:txBody>
      <dsp:txXfrm>
        <a:off x="904904" y="3245462"/>
        <a:ext cx="903180" cy="929616"/>
      </dsp:txXfrm>
    </dsp:sp>
    <dsp:sp modelId="{A1605551-D555-403E-B02B-9CFD84A6EBC5}">
      <dsp:nvSpPr>
        <dsp:cNvPr id="0" name=""/>
        <dsp:cNvSpPr/>
      </dsp:nvSpPr>
      <dsp:spPr>
        <a:xfrm rot="5428628">
          <a:off x="1984004" y="3590062"/>
          <a:ext cx="715199" cy="257301"/>
        </a:xfrm>
        <a:prstGeom prst="triangle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6B749E-413F-4078-9312-43F8EED3918B}">
      <dsp:nvSpPr>
        <dsp:cNvPr id="0" name=""/>
        <dsp:cNvSpPr/>
      </dsp:nvSpPr>
      <dsp:spPr>
        <a:xfrm>
          <a:off x="2730653" y="3045906"/>
          <a:ext cx="1362966" cy="13629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Определение поставщика (подрядчика, исполнителя)</a:t>
          </a:r>
          <a:endParaRPr lang="ru-RU" sz="1100" kern="1200" dirty="0"/>
        </a:p>
      </dsp:txBody>
      <dsp:txXfrm>
        <a:off x="2930255" y="3245508"/>
        <a:ext cx="963762" cy="963762"/>
      </dsp:txXfrm>
    </dsp:sp>
    <dsp:sp modelId="{1AFE5690-82C1-42E8-A385-ECBEA19A0724}">
      <dsp:nvSpPr>
        <dsp:cNvPr id="0" name=""/>
        <dsp:cNvSpPr/>
      </dsp:nvSpPr>
      <dsp:spPr>
        <a:xfrm rot="5399980">
          <a:off x="3986039" y="3598733"/>
          <a:ext cx="715199" cy="257301"/>
        </a:xfrm>
        <a:prstGeom prst="triangle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0E7719-88DC-43F3-8F33-5E6020610EA3}">
      <dsp:nvSpPr>
        <dsp:cNvPr id="0" name=""/>
        <dsp:cNvSpPr/>
      </dsp:nvSpPr>
      <dsp:spPr>
        <a:xfrm>
          <a:off x="4579094" y="3045895"/>
          <a:ext cx="1362966" cy="13629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Заключение контракта</a:t>
          </a:r>
          <a:endParaRPr lang="ru-RU" sz="1100" kern="1200" dirty="0"/>
        </a:p>
      </dsp:txBody>
      <dsp:txXfrm>
        <a:off x="4778696" y="3245497"/>
        <a:ext cx="963762" cy="963762"/>
      </dsp:txXfrm>
    </dsp:sp>
    <dsp:sp modelId="{5F223824-22CF-4724-9818-76AC9374AFD0}">
      <dsp:nvSpPr>
        <dsp:cNvPr id="0" name=""/>
        <dsp:cNvSpPr/>
      </dsp:nvSpPr>
      <dsp:spPr>
        <a:xfrm rot="5412288">
          <a:off x="5895961" y="3602277"/>
          <a:ext cx="715199" cy="257301"/>
        </a:xfrm>
        <a:prstGeom prst="triangle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DF6CAA-CD4A-446D-ADBD-5BE67F4782BE}">
      <dsp:nvSpPr>
        <dsp:cNvPr id="0" name=""/>
        <dsp:cNvSpPr/>
      </dsp:nvSpPr>
      <dsp:spPr>
        <a:xfrm>
          <a:off x="6550496" y="3052942"/>
          <a:ext cx="1362966" cy="13629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Исполнение контракта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(в т. ч. приемка)</a:t>
          </a:r>
          <a:endParaRPr lang="ru-RU" sz="1100" kern="1200" dirty="0"/>
        </a:p>
      </dsp:txBody>
      <dsp:txXfrm>
        <a:off x="6750098" y="3252544"/>
        <a:ext cx="963762" cy="963762"/>
      </dsp:txXfrm>
    </dsp:sp>
    <dsp:sp modelId="{EDF914B3-6F5D-40E5-A219-4FCCB511B195}">
      <dsp:nvSpPr>
        <dsp:cNvPr id="0" name=""/>
        <dsp:cNvSpPr/>
      </dsp:nvSpPr>
      <dsp:spPr>
        <a:xfrm rot="4232">
          <a:off x="6875781" y="2467711"/>
          <a:ext cx="715199" cy="257301"/>
        </a:xfrm>
        <a:prstGeom prst="triangle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08C44D-B0B3-4182-82D6-1CF2023BEC3E}">
      <dsp:nvSpPr>
        <dsp:cNvPr id="0" name=""/>
        <dsp:cNvSpPr/>
      </dsp:nvSpPr>
      <dsp:spPr>
        <a:xfrm>
          <a:off x="6261230" y="316630"/>
          <a:ext cx="1947652" cy="18377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Оплата контракта</a:t>
          </a:r>
          <a:endParaRPr lang="ru-RU" sz="1500" kern="1200" dirty="0"/>
        </a:p>
      </dsp:txBody>
      <dsp:txXfrm>
        <a:off x="6546457" y="585757"/>
        <a:ext cx="1377198" cy="12994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17A2F-2596-4F1F-96A1-92C1E1B99B0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2969E3-A4B2-4DC1-BE43-77544F49F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570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sz="1200" dirty="0" smtClean="0"/>
              <a:t>Это другой параметр</a:t>
            </a:r>
            <a:r>
              <a:rPr lang="ru-RU" sz="1200" baseline="0" dirty="0" smtClean="0"/>
              <a:t> для обзорных слайдов, использующих переходы.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863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298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b="0" dirty="0" smtClean="0"/>
              <a:t>Какие</a:t>
            </a:r>
            <a:r>
              <a:rPr lang="ru-RU" b="0" baseline="0" dirty="0" smtClean="0"/>
              <a:t> способности приобретут слушатели по завершении обучения?</a:t>
            </a:r>
            <a:r>
              <a:rPr lang="ru-RU" dirty="0" smtClean="0"/>
              <a:t> Коротко опишите каждую цель и полезность</a:t>
            </a:r>
            <a:r>
              <a:rPr lang="ru-RU" baseline="0" dirty="0" smtClean="0"/>
              <a:t> </a:t>
            </a:r>
            <a:r>
              <a:rPr lang="ru-RU" dirty="0" smtClean="0"/>
              <a:t>данной презентации для</a:t>
            </a:r>
            <a:r>
              <a:rPr lang="ru-RU" baseline="0" dirty="0" smtClean="0"/>
              <a:t> слушателей.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108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ru-RU" smtClean="0"/>
              <a:t>Microsoft </a:t>
            </a:r>
            <a:r>
              <a:rPr lang="ru-RU" b="1" smtClean="0"/>
              <a:t>Инженерное мастерство</a:t>
            </a:r>
            <a:endParaRPr lang="ru-RU" smtClean="0"/>
          </a:p>
        </p:txBody>
      </p:sp>
      <p:sp>
        <p:nvSpPr>
          <p:cNvPr id="46083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Конфиденциальная информация Майкрософт</a:t>
            </a:r>
          </a:p>
        </p:txBody>
      </p:sp>
      <p:sp>
        <p:nvSpPr>
          <p:cNvPr id="46084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C51ECC-86A3-4073-ADEB-F5E3C216F85C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46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488950"/>
            <a:ext cx="6616700" cy="3722688"/>
          </a:xfrm>
          <a:ln/>
        </p:spPr>
      </p:sp>
      <p:sp>
        <p:nvSpPr>
          <p:cNvPr id="46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787" y="4483600"/>
            <a:ext cx="6206573" cy="4987051"/>
          </a:xfrm>
          <a:noFill/>
          <a:ln/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1807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Подведите итог презентации, повторив важные моменты уроков.</a:t>
            </a:r>
          </a:p>
          <a:p>
            <a:r>
              <a:rPr lang="ru-RU" dirty="0" smtClean="0"/>
              <a:t>Что должны запомнить слушатели после презентации?</a:t>
            </a:r>
          </a:p>
          <a:p>
            <a:endParaRPr lang="ru-RU" dirty="0" smtClean="0"/>
          </a:p>
          <a:p>
            <a:r>
              <a:rPr lang="ru-RU" dirty="0" smtClean="0"/>
              <a:t>Сохраните презентацию на видео для удобства распространения. (Чтобы создать видео, откройте вкладку "Файл" и выберите команду "Доступ". В разделе "Типы файлов" щелкните "Создать видео").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6061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Подведите итог презентации, повторив важные моменты уроков.</a:t>
            </a:r>
          </a:p>
          <a:p>
            <a:r>
              <a:rPr lang="ru-RU" dirty="0" smtClean="0"/>
              <a:t>Что должны запомнить слушатели после презентации?</a:t>
            </a:r>
          </a:p>
          <a:p>
            <a:endParaRPr lang="ru-RU" dirty="0" smtClean="0"/>
          </a:p>
          <a:p>
            <a:r>
              <a:rPr lang="ru-RU" dirty="0" smtClean="0"/>
              <a:t>Сохраните презентацию на видео для удобства распространения. (Чтобы создать видео, откройте вкладку "Файл" и выберите команду "Доступ". В разделе "Типы файлов" щелкните "Создать видео").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4658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456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/>
              <a:pPr defTabSz="4572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963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/>
              <a:pPr defTabSz="45720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27885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474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/>
              <a:pPr defTabSz="45720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49949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/>
              <a:pPr defTabSz="4572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809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5606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142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олько 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8" y="0"/>
            <a:ext cx="12133943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1016000" y="6356351"/>
            <a:ext cx="2844800" cy="365125"/>
          </a:xfrm>
        </p:spPr>
        <p:txBody>
          <a:bodyPr/>
          <a:lstStyle/>
          <a:p>
            <a:fld id="{757B281C-5159-4971-8228-52B9A72E9ED2}" type="datetimeFigureOut">
              <a:pPr/>
              <a:t>28.06.2018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470400" y="6356351"/>
            <a:ext cx="386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40800" y="6356351"/>
            <a:ext cx="28448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8058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385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78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299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941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478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75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48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82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defTabSz="457200"/>
            <a:fld id="{D57F1E4F-1CFF-5643-939E-217C01CDF565}" type="slidenum">
              <a:rPr lang="en-US" smtClean="0"/>
              <a:pPr defTabSz="4572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921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5" r:id="rId1"/>
    <p:sldLayoutId id="2147484326" r:id="rId2"/>
    <p:sldLayoutId id="2147484327" r:id="rId3"/>
    <p:sldLayoutId id="2147484328" r:id="rId4"/>
    <p:sldLayoutId id="2147484329" r:id="rId5"/>
    <p:sldLayoutId id="2147484330" r:id="rId6"/>
    <p:sldLayoutId id="2147484331" r:id="rId7"/>
    <p:sldLayoutId id="2147484332" r:id="rId8"/>
    <p:sldLayoutId id="2147484333" r:id="rId9"/>
    <p:sldLayoutId id="2147484334" r:id="rId10"/>
    <p:sldLayoutId id="2147484335" r:id="rId11"/>
    <p:sldLayoutId id="2147484336" r:id="rId12"/>
    <p:sldLayoutId id="2147484337" r:id="rId13"/>
    <p:sldLayoutId id="2147484338" r:id="rId14"/>
    <p:sldLayoutId id="2147484339" r:id="rId15"/>
    <p:sldLayoutId id="2147484340" r:id="rId16"/>
    <p:sldLayoutId id="214748434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notesSlide" Target="../notesSlides/notesSlide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4.xml"/><Relationship Id="rId7" Type="http://schemas.openxmlformats.org/officeDocument/2006/relationships/diagramQuickStyle" Target="../diagrams/quickStyl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notesSlide" Target="../notesSlides/notesSlide3.xml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10" Type="http://schemas.openxmlformats.org/officeDocument/2006/relationships/image" Target="../media/image10.pn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14636" y="1382375"/>
            <a:ext cx="8208912" cy="3945870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/>
          <a:p>
            <a:pPr algn="just"/>
            <a:r>
              <a:rPr lang="ru-RU" sz="7200" dirty="0">
                <a:ln w="1270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Централизация закупок на основе организации всего закупочного цикла в уполномоченном учреждении Новосибирской области</a:t>
            </a:r>
          </a:p>
          <a:p>
            <a:pPr algn="just"/>
            <a:r>
              <a:rPr lang="ru-RU" sz="7200" dirty="0">
                <a:ln w="1270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 (по ч. 3 ст. 26 ФЗ-44)</a:t>
            </a:r>
          </a:p>
        </p:txBody>
      </p:sp>
    </p:spTree>
    <p:extLst>
      <p:ext uri="{BB962C8B-B14F-4D97-AF65-F5344CB8AC3E}">
        <p14:creationId xmlns:p14="http://schemas.microsoft.com/office/powerpoint/2010/main" val="29470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Line 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076300" y="5946372"/>
            <a:ext cx="7208837" cy="0"/>
          </a:xfrm>
          <a:prstGeom prst="line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pPr>
              <a:defRPr lang="ru-RU"/>
            </a:pPr>
            <a:endParaRPr lang="ru-RU"/>
          </a:p>
        </p:txBody>
      </p:sp>
      <p:sp>
        <p:nvSpPr>
          <p:cNvPr id="627715" name="Line 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 flipV="1">
            <a:off x="1069927" y="2045554"/>
            <a:ext cx="15875" cy="3916363"/>
          </a:xfrm>
          <a:prstGeom prst="line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pPr>
              <a:defRPr lang="ru-RU"/>
            </a:pPr>
            <a:endParaRPr lang="ru-RU"/>
          </a:p>
        </p:txBody>
      </p:sp>
      <p:sp>
        <p:nvSpPr>
          <p:cNvPr id="22532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74736" y="6009872"/>
            <a:ext cx="6781800" cy="36933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normAutofit/>
          </a:bodyPr>
          <a:lstStyle/>
          <a:p>
            <a:pPr algn="ctr"/>
            <a:r>
              <a:rPr lang="ru-RU" dirty="0"/>
              <a:t>Качество</a:t>
            </a:r>
          </a:p>
        </p:txBody>
      </p:sp>
      <p:sp>
        <p:nvSpPr>
          <p:cNvPr id="22533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-5400000">
            <a:off x="-1081067" y="3907036"/>
            <a:ext cx="3709340" cy="36933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normAutofit/>
          </a:bodyPr>
          <a:lstStyle/>
          <a:p>
            <a:pPr algn="ctr"/>
            <a:r>
              <a:rPr lang="ru-RU" dirty="0"/>
              <a:t>Профессионализм</a:t>
            </a:r>
          </a:p>
        </p:txBody>
      </p:sp>
      <p:sp>
        <p:nvSpPr>
          <p:cNvPr id="627722" name="AutoShape 10"/>
          <p:cNvSpPr>
            <a:spLocks noChangeArrowheads="1"/>
          </p:cNvSpPr>
          <p:nvPr>
            <p:custDataLst>
              <p:tags r:id="rId6"/>
            </p:custDataLst>
          </p:nvPr>
        </p:nvSpPr>
        <p:spPr bwMode="invGray">
          <a:xfrm>
            <a:off x="1583421" y="4476329"/>
            <a:ext cx="1753651" cy="1222157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 lang="ru-RU"/>
            </a:pPr>
            <a:r>
              <a:rPr lang="ru-RU" sz="2000" dirty="0">
                <a:latin typeface="Segoe Semibold" pitchFamily="34" charset="0"/>
              </a:rPr>
              <a:t>Внедрение, обучение</a:t>
            </a:r>
            <a:endParaRPr lang="ru-RU" sz="2000" dirty="0"/>
          </a:p>
        </p:txBody>
      </p:sp>
      <p:sp>
        <p:nvSpPr>
          <p:cNvPr id="627725" name="AutoShape 13"/>
          <p:cNvSpPr>
            <a:spLocks noChangeArrowheads="1"/>
          </p:cNvSpPr>
          <p:nvPr>
            <p:custDataLst>
              <p:tags r:id="rId7"/>
            </p:custDataLst>
          </p:nvPr>
        </p:nvSpPr>
        <p:spPr bwMode="invGray">
          <a:xfrm>
            <a:off x="6162607" y="2237033"/>
            <a:ext cx="2582382" cy="1212785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 lang="ru-RU"/>
            </a:pPr>
            <a:r>
              <a:rPr lang="ru-RU" sz="2000" dirty="0"/>
              <a:t>Оптимизация, совершенствование</a:t>
            </a:r>
          </a:p>
        </p:txBody>
      </p:sp>
      <p:sp>
        <p:nvSpPr>
          <p:cNvPr id="627728" name="Rectangle 16"/>
          <p:cNvSpPr>
            <a:spLocks noGrp="1" noChangeArrowheads="1"/>
          </p:cNvSpPr>
          <p:nvPr>
            <p:ph type="title"/>
            <p:custDataLst>
              <p:tags r:id="rId8"/>
            </p:custDataLst>
          </p:nvPr>
        </p:nvSpPr>
        <p:spPr>
          <a:xfrm>
            <a:off x="2365248" y="301752"/>
            <a:ext cx="8077200" cy="1143000"/>
          </a:xfrm>
        </p:spPr>
        <p:txBody>
          <a:bodyPr/>
          <a:lstStyle/>
          <a:p>
            <a:pPr>
              <a:defRPr lang="ru-RU"/>
            </a:pPr>
            <a:r>
              <a:rPr lang="ru-RU" dirty="0" smtClean="0"/>
              <a:t>Централизация закупок</a:t>
            </a:r>
            <a:endParaRPr lang="ru-RU" dirty="0"/>
          </a:p>
        </p:txBody>
      </p:sp>
      <p:sp>
        <p:nvSpPr>
          <p:cNvPr id="17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invGray">
          <a:xfrm>
            <a:off x="3834691" y="3423835"/>
            <a:ext cx="1936897" cy="1222157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 lang="ru-RU"/>
            </a:pPr>
            <a:r>
              <a:rPr lang="ru-RU" sz="2000" dirty="0">
                <a:latin typeface="Segoe Semibold" pitchFamily="34" charset="0"/>
              </a:rPr>
              <a:t>Практическое применение</a:t>
            </a:r>
            <a:endParaRPr lang="ru-RU" sz="2000" dirty="0"/>
          </a:p>
        </p:txBody>
      </p:sp>
      <p:sp>
        <p:nvSpPr>
          <p:cNvPr id="11" name="Freeform 15"/>
          <p:cNvSpPr>
            <a:spLocks/>
          </p:cNvSpPr>
          <p:nvPr>
            <p:custDataLst>
              <p:tags r:id="rId10"/>
            </p:custDataLst>
          </p:nvPr>
        </p:nvSpPr>
        <p:spPr bwMode="auto">
          <a:xfrm rot="21240482">
            <a:off x="2346348" y="1823635"/>
            <a:ext cx="3728988" cy="2313711"/>
          </a:xfrm>
          <a:custGeom>
            <a:avLst/>
            <a:gdLst/>
            <a:ahLst/>
            <a:cxnLst>
              <a:cxn ang="0">
                <a:pos x="0" y="1390"/>
              </a:cxn>
              <a:cxn ang="0">
                <a:pos x="1529" y="158"/>
              </a:cxn>
              <a:cxn ang="0">
                <a:pos x="1529" y="0"/>
              </a:cxn>
              <a:cxn ang="0">
                <a:pos x="2030" y="360"/>
              </a:cxn>
              <a:cxn ang="0">
                <a:pos x="1523" y="714"/>
              </a:cxn>
              <a:cxn ang="0">
                <a:pos x="1520" y="543"/>
              </a:cxn>
              <a:cxn ang="0">
                <a:pos x="0" y="1390"/>
              </a:cxn>
            </a:cxnLst>
            <a:rect l="0" t="0" r="r" b="b"/>
            <a:pathLst>
              <a:path w="2030" h="1390">
                <a:moveTo>
                  <a:pt x="0" y="1390"/>
                </a:moveTo>
                <a:cubicBezTo>
                  <a:pt x="131" y="796"/>
                  <a:pt x="676" y="220"/>
                  <a:pt x="1529" y="158"/>
                </a:cubicBezTo>
                <a:lnTo>
                  <a:pt x="1529" y="0"/>
                </a:lnTo>
                <a:lnTo>
                  <a:pt x="2030" y="360"/>
                </a:lnTo>
                <a:lnTo>
                  <a:pt x="1523" y="714"/>
                </a:lnTo>
                <a:lnTo>
                  <a:pt x="1520" y="543"/>
                </a:lnTo>
                <a:cubicBezTo>
                  <a:pt x="803" y="447"/>
                  <a:pt x="109" y="1123"/>
                  <a:pt x="0" y="139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lumMod val="20000"/>
                  <a:lumOff val="80000"/>
                </a:schemeClr>
              </a:gs>
              <a:gs pos="61000">
                <a:schemeClr val="accent1">
                  <a:lumMod val="75000"/>
                </a:schemeClr>
              </a:gs>
              <a:gs pos="2700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8900000" scaled="1"/>
          </a:gradFill>
          <a:ln w="317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>
            <a:noAutofit/>
          </a:bodyPr>
          <a:lstStyle/>
          <a:p>
            <a:pPr>
              <a:defRPr lang="ru-RU"/>
            </a:pPr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54236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133474" y="542925"/>
            <a:ext cx="7645227" cy="1320800"/>
          </a:xfrm>
        </p:spPr>
        <p:txBody>
          <a:bodyPr/>
          <a:lstStyle/>
          <a:p>
            <a:pPr algn="ctr"/>
            <a:r>
              <a:rPr lang="ru-RU" dirty="0" smtClean="0"/>
              <a:t>Эффект внедрения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065124" y="1454509"/>
            <a:ext cx="7781925" cy="3618333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Единая практика закупочной деятельности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Концентрация профессионалов в сфере закупок, единая правоприменительная практика;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Сосредоточение усилий органов власти на своем основном функционале; 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Повышение качества основной деятельности органов власти и закупочной деятельности;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Оптимизация кадров в органах власти, снижение расходов органов власти на содержание обеспечивающих специалистов;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Снижение коррупционных рисков.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620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133474" y="418234"/>
            <a:ext cx="7645227" cy="1320800"/>
          </a:xfrm>
        </p:spPr>
        <p:txBody>
          <a:bodyPr/>
          <a:lstStyle/>
          <a:p>
            <a:pPr algn="ctr"/>
            <a:r>
              <a:rPr lang="ru-RU" dirty="0" smtClean="0"/>
              <a:t>Практические результаты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92899" y="1198708"/>
            <a:ext cx="9124431" cy="3618333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До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          осуществленных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закупок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у СМП и СО НКО 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2 244 потребностей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        484 закупки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за год сэкономлено на ФОТ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Ежегодный внутренний контроль знаний законодательства, участие сотрудников в образовательных семинарах; 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          решений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 нарушениях в закупках отменены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В среднем в                      сокращены процедурные сроки осуществления закупки от планирования до отчетности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Сведены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к минимум риски нарушений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и штрафов за просрочку размещения информации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 закупках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Снижена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доля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закупок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с демпингом цен 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Снижена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доля отмененных процедур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4106487" y="1828799"/>
            <a:ext cx="498764" cy="2410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6691" y="2086492"/>
            <a:ext cx="28600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rgbClr val="30B7E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27 млн. руб.</a:t>
            </a:r>
            <a:endParaRPr lang="ru-RU" sz="4000" b="0" cap="none" spc="0" dirty="0">
              <a:ln w="0"/>
              <a:solidFill>
                <a:srgbClr val="30B7E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47852" y="3843249"/>
            <a:ext cx="21098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rgbClr val="30B7E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1,5 раза</a:t>
            </a:r>
            <a:endParaRPr lang="ru-RU" sz="4000" b="0" cap="none" spc="0" dirty="0">
              <a:ln w="0"/>
              <a:solidFill>
                <a:srgbClr val="30B7E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6691" y="3451766"/>
            <a:ext cx="10855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rgbClr val="30B7E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80 %</a:t>
            </a:r>
            <a:endParaRPr lang="ru-RU" sz="4000" b="0" cap="none" spc="0" dirty="0">
              <a:ln w="0"/>
              <a:solidFill>
                <a:srgbClr val="30B7E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90180" y="1092703"/>
            <a:ext cx="10855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rgbClr val="30B7E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90 %</a:t>
            </a:r>
            <a:endParaRPr lang="ru-RU" sz="4000" b="0" cap="none" spc="0" dirty="0">
              <a:ln w="0"/>
              <a:solidFill>
                <a:srgbClr val="30B7E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349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49475" y="488480"/>
            <a:ext cx="4141553" cy="6264695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Планирование закупок;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Определение поставщиков (подрядчиков, исполнителей);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Заключение контракта;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Исполнение контракта </a:t>
            </a:r>
            <a:r>
              <a:rPr lang="ru-RU" sz="2600" dirty="0">
                <a:solidFill>
                  <a:schemeClr val="accent1">
                    <a:lumMod val="50000"/>
                  </a:schemeClr>
                </a:solidFill>
              </a:rPr>
              <a:t>(в том числе на приемку поставленных товаров, выполненных работ (их результатов), оказанных услуг)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Обеспечение оплаты контрактов.</a:t>
            </a:r>
          </a:p>
          <a:p>
            <a:pPr marL="457200" indent="-457200">
              <a:buFontTx/>
              <a:buChar char="-"/>
            </a:pPr>
            <a:endParaRPr lang="ru-RU" sz="3200" dirty="0"/>
          </a:p>
          <a:p>
            <a:pPr marL="457200" indent="-457200">
              <a:buFontTx/>
              <a:buChar char="-"/>
            </a:pPr>
            <a:endParaRPr lang="ru-RU" sz="3200" dirty="0"/>
          </a:p>
          <a:p>
            <a:pPr marL="457200" indent="-457200">
              <a:buFontTx/>
              <a:buChar char="-"/>
            </a:pPr>
            <a:endParaRPr lang="ru-RU" sz="3200" dirty="0"/>
          </a:p>
        </p:txBody>
      </p:sp>
      <p:sp>
        <p:nvSpPr>
          <p:cNvPr id="2" name="Овал 1"/>
          <p:cNvSpPr/>
          <p:nvPr/>
        </p:nvSpPr>
        <p:spPr>
          <a:xfrm>
            <a:off x="5612223" y="1787675"/>
            <a:ext cx="3042138" cy="3057803"/>
          </a:xfrm>
          <a:prstGeom prst="ellips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9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Полномочия УУ по части 3 статьи 26 44-ФЗ</a:t>
            </a:r>
          </a:p>
        </p:txBody>
      </p:sp>
    </p:spTree>
    <p:extLst>
      <p:ext uri="{BB962C8B-B14F-4D97-AF65-F5344CB8AC3E}">
        <p14:creationId xmlns:p14="http://schemas.microsoft.com/office/powerpoint/2010/main" val="11618944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Блок-схема: карточка 37"/>
          <p:cNvSpPr/>
          <p:nvPr/>
        </p:nvSpPr>
        <p:spPr>
          <a:xfrm>
            <a:off x="2774371" y="3058170"/>
            <a:ext cx="1271502" cy="804672"/>
          </a:xfrm>
          <a:prstGeom prst="flowChartPunchedCar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solidFill>
                  <a:prstClr val="black"/>
                </a:solidFill>
              </a:rPr>
              <a:t>Централизация </a:t>
            </a:r>
          </a:p>
          <a:p>
            <a:pPr lvl="0" algn="ctr"/>
            <a:r>
              <a:rPr lang="ru-RU" sz="1200" dirty="0" smtClean="0">
                <a:solidFill>
                  <a:prstClr val="black"/>
                </a:solidFill>
              </a:rPr>
              <a:t>ч. 3 ст. 26 </a:t>
            </a:r>
          </a:p>
          <a:p>
            <a:pPr lvl="0" algn="ctr"/>
            <a:r>
              <a:rPr lang="ru-RU" sz="1200" dirty="0" smtClean="0">
                <a:solidFill>
                  <a:prstClr val="black"/>
                </a:solidFill>
              </a:rPr>
              <a:t>ФЗ-44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45294" y="5695687"/>
            <a:ext cx="2766950" cy="68586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Закупки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57088" y="320479"/>
            <a:ext cx="2743200" cy="581891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5759" y="294296"/>
            <a:ext cx="2311584" cy="5990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Заказчики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3479625" y="1970491"/>
            <a:ext cx="0" cy="1080163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 flipV="1">
            <a:off x="3410122" y="662550"/>
            <a:ext cx="846966" cy="139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H="1" flipV="1">
            <a:off x="7000288" y="662550"/>
            <a:ext cx="1453616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8453904" y="674720"/>
            <a:ext cx="1282" cy="58993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3408840" y="692518"/>
            <a:ext cx="1282" cy="58993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1496242" y="1273962"/>
            <a:ext cx="3759538" cy="681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Государственные</a:t>
            </a:r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5888671" y="1264654"/>
            <a:ext cx="3676850" cy="681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Муниципальные</a:t>
            </a:r>
            <a:endParaRPr lang="ru-RU" dirty="0"/>
          </a:p>
        </p:txBody>
      </p:sp>
      <p:cxnSp>
        <p:nvCxnSpPr>
          <p:cNvPr id="79" name="Прямая со стрелкой 78"/>
          <p:cNvCxnSpPr/>
          <p:nvPr/>
        </p:nvCxnSpPr>
        <p:spPr>
          <a:xfrm>
            <a:off x="4857008" y="1970492"/>
            <a:ext cx="0" cy="1080163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Блок-схема: карточка 81"/>
          <p:cNvSpPr/>
          <p:nvPr/>
        </p:nvSpPr>
        <p:spPr>
          <a:xfrm>
            <a:off x="4221257" y="3056937"/>
            <a:ext cx="1271502" cy="804672"/>
          </a:xfrm>
          <a:prstGeom prst="flowChartPunchedCar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solidFill>
                  <a:prstClr val="black"/>
                </a:solidFill>
              </a:rPr>
              <a:t>Централизация </a:t>
            </a:r>
          </a:p>
          <a:p>
            <a:pPr lvl="0" algn="ctr"/>
            <a:r>
              <a:rPr lang="ru-RU" sz="1200" dirty="0">
                <a:solidFill>
                  <a:prstClr val="black"/>
                </a:solidFill>
              </a:rPr>
              <a:t>ч. </a:t>
            </a:r>
            <a:r>
              <a:rPr lang="ru-RU" sz="1200" dirty="0" smtClean="0">
                <a:solidFill>
                  <a:prstClr val="black"/>
                </a:solidFill>
              </a:rPr>
              <a:t>1 </a:t>
            </a:r>
            <a:r>
              <a:rPr lang="ru-RU" sz="1200" dirty="0">
                <a:solidFill>
                  <a:prstClr val="black"/>
                </a:solidFill>
              </a:rPr>
              <a:t>ст. 26 </a:t>
            </a:r>
            <a:endParaRPr lang="ru-RU" sz="1200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1200" dirty="0" smtClean="0">
                <a:solidFill>
                  <a:prstClr val="black"/>
                </a:solidFill>
              </a:rPr>
              <a:t>ФЗ-44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83" name="Блок-схема: карточка 82"/>
          <p:cNvSpPr/>
          <p:nvPr/>
        </p:nvSpPr>
        <p:spPr>
          <a:xfrm>
            <a:off x="7552234" y="3078123"/>
            <a:ext cx="1271502" cy="804672"/>
          </a:xfrm>
          <a:prstGeom prst="flowChartPunchedCar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solidFill>
                  <a:prstClr val="black"/>
                </a:solidFill>
              </a:rPr>
              <a:t>Централизация </a:t>
            </a:r>
          </a:p>
          <a:p>
            <a:pPr lvl="0" algn="ctr"/>
            <a:r>
              <a:rPr lang="ru-RU" sz="1200" dirty="0">
                <a:solidFill>
                  <a:prstClr val="black"/>
                </a:solidFill>
              </a:rPr>
              <a:t>ч. </a:t>
            </a:r>
            <a:r>
              <a:rPr lang="ru-RU" sz="1200" dirty="0" smtClean="0">
                <a:solidFill>
                  <a:prstClr val="black"/>
                </a:solidFill>
              </a:rPr>
              <a:t>4, 7, 8 </a:t>
            </a:r>
            <a:r>
              <a:rPr lang="ru-RU" sz="1200" dirty="0">
                <a:solidFill>
                  <a:prstClr val="black"/>
                </a:solidFill>
              </a:rPr>
              <a:t>ст. 26 </a:t>
            </a:r>
          </a:p>
          <a:p>
            <a:pPr lvl="0" algn="ctr"/>
            <a:r>
              <a:rPr lang="ru-RU" sz="1200" dirty="0">
                <a:solidFill>
                  <a:prstClr val="black"/>
                </a:solidFill>
              </a:rPr>
              <a:t>ФЗ-44</a:t>
            </a:r>
          </a:p>
        </p:txBody>
      </p:sp>
      <p:cxnSp>
        <p:nvCxnSpPr>
          <p:cNvPr id="86" name="Прямая со стрелкой 85"/>
          <p:cNvCxnSpPr>
            <a:endCxn id="83" idx="0"/>
          </p:cNvCxnSpPr>
          <p:nvPr/>
        </p:nvCxnSpPr>
        <p:spPr>
          <a:xfrm>
            <a:off x="8187985" y="1970492"/>
            <a:ext cx="0" cy="110763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3041583" y="4254366"/>
            <a:ext cx="6213743" cy="685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Уполномоченное учреждение</a:t>
            </a:r>
            <a:endParaRPr lang="ru-RU" sz="2800" dirty="0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1971844" y="5456303"/>
            <a:ext cx="1419216" cy="803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Закупки</a:t>
            </a:r>
            <a:endParaRPr lang="ru-RU" dirty="0"/>
          </a:p>
          <a:p>
            <a:pPr algn="ctr"/>
            <a:r>
              <a:rPr lang="ru-RU" dirty="0"/>
              <a:t>до 500 </a:t>
            </a:r>
          </a:p>
          <a:p>
            <a:pPr algn="ctr"/>
            <a:r>
              <a:rPr lang="ru-RU" dirty="0" smtClean="0"/>
              <a:t>тыс. руб.</a:t>
            </a:r>
            <a:endParaRPr lang="ru-RU" dirty="0"/>
          </a:p>
        </p:txBody>
      </p:sp>
      <p:cxnSp>
        <p:nvCxnSpPr>
          <p:cNvPr id="105" name="Прямая соединительная линия 104"/>
          <p:cNvCxnSpPr>
            <a:stCxn id="50" idx="1"/>
          </p:cNvCxnSpPr>
          <p:nvPr/>
        </p:nvCxnSpPr>
        <p:spPr>
          <a:xfrm flipH="1">
            <a:off x="1028962" y="1614712"/>
            <a:ext cx="467280" cy="14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>
            <a:off x="995976" y="1657210"/>
            <a:ext cx="12332" cy="420066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>
            <a:endCxn id="71" idx="1"/>
          </p:cNvCxnSpPr>
          <p:nvPr/>
        </p:nvCxnSpPr>
        <p:spPr>
          <a:xfrm>
            <a:off x="1028962" y="5857875"/>
            <a:ext cx="94288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>
            <a:off x="3410122" y="5857875"/>
            <a:ext cx="1435172" cy="21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 стрелкой 110"/>
          <p:cNvCxnSpPr>
            <a:stCxn id="57" idx="2"/>
          </p:cNvCxnSpPr>
          <p:nvPr/>
        </p:nvCxnSpPr>
        <p:spPr>
          <a:xfrm flipH="1">
            <a:off x="6148454" y="4940235"/>
            <a:ext cx="1" cy="75545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 стрелкой 126"/>
          <p:cNvCxnSpPr>
            <a:stCxn id="82" idx="2"/>
          </p:cNvCxnSpPr>
          <p:nvPr/>
        </p:nvCxnSpPr>
        <p:spPr>
          <a:xfrm>
            <a:off x="4857008" y="3861609"/>
            <a:ext cx="2284" cy="39421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 стрелкой 129"/>
          <p:cNvCxnSpPr>
            <a:stCxn id="83" idx="2"/>
          </p:cNvCxnSpPr>
          <p:nvPr/>
        </p:nvCxnSpPr>
        <p:spPr>
          <a:xfrm>
            <a:off x="8187985" y="3882795"/>
            <a:ext cx="0" cy="39421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3479625" y="3870358"/>
            <a:ext cx="2284" cy="39421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278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50892" y="134840"/>
            <a:ext cx="8077200" cy="846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Схема взаимодействия с заказчиками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27710369"/>
              </p:ext>
            </p:extLst>
          </p:nvPr>
        </p:nvGraphicFramePr>
        <p:xfrm>
          <a:off x="1015868" y="1064766"/>
          <a:ext cx="8278813" cy="4997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280939" y="3707507"/>
            <a:ext cx="8077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863355" y="1490913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ЗАКАЗЧИК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3195" y="3721488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УПОЛНОМОЧЕННОЕ УЧРЕЖДЕНИЕ</a:t>
            </a:r>
          </a:p>
        </p:txBody>
      </p:sp>
      <p:sp>
        <p:nvSpPr>
          <p:cNvPr id="10" name="Стрелка влево 9"/>
          <p:cNvSpPr/>
          <p:nvPr/>
        </p:nvSpPr>
        <p:spPr>
          <a:xfrm>
            <a:off x="4095403" y="1918085"/>
            <a:ext cx="2448272" cy="936104"/>
          </a:xfrm>
          <a:prstGeom prst="leftArrow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Ключевой элемент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05211" y="5939756"/>
            <a:ext cx="79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accent2">
                    <a:lumMod val="75000"/>
                  </a:schemeClr>
                </a:solidFill>
              </a:rPr>
              <a:t>Все взаимодействие осуществляется в электронном виде в региональной информационной системе в сфере закупок</a:t>
            </a:r>
            <a:r>
              <a:rPr lang="ru-RU" i="1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277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</a:rPr>
              <a:t>Государственная информационная система в сфере закупок Новосибирской области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677334" y="2399486"/>
            <a:ext cx="8596668" cy="38807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взаимодействия электронного документооборота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государственной информационной системе в сфере закупок Новосибирской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интеграции с внешними системами (единая информационная система в сфере закупок товаров, работ, услуг для обеспечения государственных и муниципальных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нужд, информационная система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управления государственными и муниципальными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финансами,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торговые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площадки).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842053" y="5066270"/>
            <a:ext cx="3970639" cy="8320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48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523" y="2763697"/>
            <a:ext cx="3561720" cy="813511"/>
          </a:xfrm>
          <a:prstGeom prst="rect">
            <a:avLst/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50000" endA="300" endPos="55500" dist="101600" dir="5400000" sy="-100000" algn="bl" rotWithShape="0"/>
          </a:effectLst>
          <a:scene3d>
            <a:camera prst="perspectiveRight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105" y="4657329"/>
            <a:ext cx="1100463" cy="732215"/>
          </a:xfrm>
          <a:prstGeom prst="rect">
            <a:avLst/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583" y="4657329"/>
            <a:ext cx="936104" cy="753213"/>
          </a:xfrm>
          <a:prstGeom prst="rect">
            <a:avLst/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112500"/>
          </a:effectLst>
        </p:spPr>
      </p:pic>
      <p:sp>
        <p:nvSpPr>
          <p:cNvPr id="33" name="TextBox 32"/>
          <p:cNvSpPr txBox="1"/>
          <p:nvPr/>
        </p:nvSpPr>
        <p:spPr>
          <a:xfrm>
            <a:off x="4081103" y="5512714"/>
            <a:ext cx="2166617" cy="584775"/>
          </a:xfrm>
          <a:prstGeom prst="rect">
            <a:avLst/>
          </a:prstGeom>
          <a:noFill/>
          <a:scene3d>
            <a:camera prst="perspectiveHeroicExtremeRigh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1600" dirty="0"/>
              <a:t>Электронные площадки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647320" y="4733900"/>
            <a:ext cx="1040767" cy="715516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АС Бюджет</a:t>
            </a: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724" y="2739312"/>
            <a:ext cx="3135698" cy="8024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  <p:sp>
        <p:nvSpPr>
          <p:cNvPr id="65" name="Стрелка вниз 64"/>
          <p:cNvSpPr/>
          <p:nvPr/>
        </p:nvSpPr>
        <p:spPr>
          <a:xfrm>
            <a:off x="2897390" y="2221272"/>
            <a:ext cx="158710" cy="501165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" name="Рисунок 6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531" y="1635773"/>
            <a:ext cx="2000250" cy="647700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>
            <a:bevelT prst="relaxedInset"/>
          </a:sp3d>
        </p:spPr>
      </p:pic>
      <p:cxnSp>
        <p:nvCxnSpPr>
          <p:cNvPr id="69" name="Прямая со стрелкой 68"/>
          <p:cNvCxnSpPr/>
          <p:nvPr/>
        </p:nvCxnSpPr>
        <p:spPr>
          <a:xfrm>
            <a:off x="2046800" y="1272952"/>
            <a:ext cx="279832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0" name="Рисунок 6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520" y="713936"/>
            <a:ext cx="1028607" cy="631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82" name="Прямая со стрелкой 81"/>
          <p:cNvCxnSpPr/>
          <p:nvPr/>
        </p:nvCxnSpPr>
        <p:spPr>
          <a:xfrm flipV="1">
            <a:off x="7829550" y="1416968"/>
            <a:ext cx="311989" cy="1357343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>
            <a:off x="7946117" y="3606922"/>
            <a:ext cx="390845" cy="1060418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6907647" y="147112"/>
            <a:ext cx="3067561" cy="584775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1600" dirty="0"/>
              <a:t>Потребитель информации (руководство)</a:t>
            </a:r>
          </a:p>
        </p:txBody>
      </p:sp>
      <p:pic>
        <p:nvPicPr>
          <p:cNvPr id="88" name="Рисунок 8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37" y="408856"/>
            <a:ext cx="1256327" cy="960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9" name="Рисунок 8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421" y="4470659"/>
            <a:ext cx="1018677" cy="1003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0" name="TextBox 89"/>
          <p:cNvSpPr txBox="1"/>
          <p:nvPr/>
        </p:nvSpPr>
        <p:spPr>
          <a:xfrm>
            <a:off x="7241736" y="5119563"/>
            <a:ext cx="3067561" cy="861774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1600" dirty="0"/>
              <a:t>Заказчики и регламентир</a:t>
            </a:r>
            <a:r>
              <a:rPr lang="ru-RU" dirty="0"/>
              <a:t>о</a:t>
            </a:r>
            <a:r>
              <a:rPr lang="ru-RU" sz="1600" dirty="0"/>
              <a:t>ванная отчетность</a:t>
            </a:r>
          </a:p>
        </p:txBody>
      </p:sp>
      <p:sp>
        <p:nvSpPr>
          <p:cNvPr id="91" name="Блок-схема: альтернативный процесс 90"/>
          <p:cNvSpPr/>
          <p:nvPr/>
        </p:nvSpPr>
        <p:spPr>
          <a:xfrm>
            <a:off x="1135151" y="414314"/>
            <a:ext cx="7673838" cy="4675063"/>
          </a:xfrm>
          <a:prstGeom prst="flowChartAlternateProcess">
            <a:avLst/>
          </a:prstGeom>
          <a:noFill/>
          <a:ln w="57150">
            <a:solidFill>
              <a:srgbClr val="7030A0"/>
            </a:solidFill>
            <a:prstDash val="sysDash"/>
          </a:ln>
          <a:scene3d>
            <a:camera prst="perspectiveRelaxed"/>
            <a:lightRig rig="threePt" dir="t"/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19528" y="358334"/>
            <a:ext cx="2369559" cy="338554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ru-RU" sz="1600" dirty="0"/>
              <a:t>Защищенный контур</a:t>
            </a:r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 flipH="1">
            <a:off x="5629923" y="696888"/>
            <a:ext cx="74384" cy="67204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1595871" y="3581400"/>
            <a:ext cx="347229" cy="1275910"/>
          </a:xfrm>
          <a:prstGeom prst="straightConnector1">
            <a:avLst/>
          </a:prstGeom>
          <a:ln w="28575">
            <a:prstDash val="solid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3076179" y="3596952"/>
            <a:ext cx="3188" cy="1070389"/>
          </a:xfrm>
          <a:prstGeom prst="straightConnector1">
            <a:avLst/>
          </a:prstGeom>
          <a:ln w="28575"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4015472" y="3577209"/>
            <a:ext cx="1" cy="1122651"/>
          </a:xfrm>
          <a:prstGeom prst="straightConnector1">
            <a:avLst/>
          </a:prstGeom>
          <a:ln w="28575"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4541617" y="3596952"/>
            <a:ext cx="622794" cy="1060377"/>
          </a:xfrm>
          <a:prstGeom prst="straightConnector1">
            <a:avLst/>
          </a:prstGeom>
          <a:ln w="28575"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4663543" y="3577209"/>
            <a:ext cx="648072" cy="1046986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4159487" y="3577208"/>
            <a:ext cx="0" cy="1090132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V="1">
            <a:off x="3223383" y="3567196"/>
            <a:ext cx="0" cy="1090132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flipV="1">
            <a:off x="1743075" y="3567196"/>
            <a:ext cx="328180" cy="1242929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326743" y="6144674"/>
            <a:ext cx="4471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Интеграция с внешними системами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-276225" y="120824"/>
            <a:ext cx="3067561" cy="338554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1600" dirty="0"/>
              <a:t>Представители заказчика</a:t>
            </a:r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4879568" y="3188729"/>
            <a:ext cx="720080" cy="0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" name="Рисунок 3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7013" y="4913294"/>
            <a:ext cx="1835225" cy="627377"/>
          </a:xfrm>
          <a:prstGeom prst="rect">
            <a:avLst/>
          </a:prstGeom>
          <a:solidFill>
            <a:schemeClr val="bg1"/>
          </a:solidFill>
          <a:effectLst>
            <a:glow rad="12700">
              <a:srgbClr val="066FB6"/>
            </a:glow>
          </a:effectLst>
          <a:scene3d>
            <a:camera prst="isometricRightUp">
              <a:rot lat="1080000" lon="20040000" rev="0"/>
            </a:camera>
            <a:lightRig rig="threePt" dir="t"/>
          </a:scene3d>
          <a:sp3d>
            <a:bevelT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83494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65" grpId="0" animBg="1"/>
      <p:bldP spid="86" grpId="0"/>
      <p:bldP spid="90" grpId="0"/>
      <p:bldP spid="91" grpId="0" animBg="1"/>
      <p:bldP spid="2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665" y="252151"/>
            <a:ext cx="8911687" cy="128089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defTabSz="914400"/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Оптимизация органов исполнительной власти НСО в части осуществления закупок для государственных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нужд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66" y="1533041"/>
            <a:ext cx="8911687" cy="4856832"/>
          </a:xfrm>
        </p:spPr>
      </p:pic>
    </p:spTree>
    <p:extLst>
      <p:ext uri="{BB962C8B-B14F-4D97-AF65-F5344CB8AC3E}">
        <p14:creationId xmlns:p14="http://schemas.microsoft.com/office/powerpoint/2010/main" val="144385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901" y="244099"/>
            <a:ext cx="8875213" cy="110038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 defTabSz="914400"/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Схема взаимодействия между Заказчиками и уполномоченным учреждением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01" y="1344479"/>
            <a:ext cx="8875213" cy="5091046"/>
          </a:xfrm>
        </p:spPr>
      </p:pic>
      <p:sp>
        <p:nvSpPr>
          <p:cNvPr id="3" name="TextBox 2"/>
          <p:cNvSpPr txBox="1"/>
          <p:nvPr/>
        </p:nvSpPr>
        <p:spPr>
          <a:xfrm>
            <a:off x="4010025" y="4572000"/>
            <a:ext cx="23431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обеспечение оплаты контракта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28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32389" y="3962400"/>
            <a:ext cx="205946" cy="1194486"/>
          </a:xfrm>
          <a:prstGeom prst="rect">
            <a:avLst/>
          </a:prstGeom>
          <a:solidFill>
            <a:srgbClr val="F0D7D5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996" y="250010"/>
            <a:ext cx="8933484" cy="989389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Углубление централизации закупочной деятельности в органах исполнительной власти Новосибирской области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32389" y="2660823"/>
            <a:ext cx="205946" cy="1169772"/>
          </a:xfrm>
          <a:prstGeom prst="rect">
            <a:avLst/>
          </a:prstGeom>
          <a:solidFill>
            <a:srgbClr val="C1D1E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3848100" y="3773446"/>
            <a:ext cx="5133975" cy="255630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32389" y="2645636"/>
            <a:ext cx="205946" cy="1169772"/>
          </a:xfrm>
          <a:prstGeom prst="rect">
            <a:avLst/>
          </a:prstGeom>
          <a:solidFill>
            <a:srgbClr val="C1D1E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24553" y="3409876"/>
            <a:ext cx="174284" cy="411121"/>
          </a:xfrm>
          <a:prstGeom prst="rect">
            <a:avLst/>
          </a:prstGeom>
          <a:solidFill>
            <a:srgbClr val="C1D1E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91025" y="3248025"/>
            <a:ext cx="189985" cy="572971"/>
          </a:xfrm>
          <a:prstGeom prst="rect">
            <a:avLst/>
          </a:prstGeom>
          <a:solidFill>
            <a:srgbClr val="C1D1E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581010" y="3171825"/>
            <a:ext cx="171965" cy="658770"/>
          </a:xfrm>
          <a:prstGeom prst="rect">
            <a:avLst/>
          </a:prstGeom>
          <a:solidFill>
            <a:srgbClr val="C1D1E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83763" y="2990850"/>
            <a:ext cx="194488" cy="824558"/>
          </a:xfrm>
          <a:prstGeom prst="rect">
            <a:avLst/>
          </a:prstGeom>
          <a:solidFill>
            <a:srgbClr val="C1D1E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131782" y="1685925"/>
            <a:ext cx="254212" cy="2129483"/>
          </a:xfrm>
          <a:prstGeom prst="rect">
            <a:avLst/>
          </a:prstGeom>
          <a:solidFill>
            <a:srgbClr val="C1D1E8"/>
          </a:solidFill>
          <a:ln w="9525"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>
            <a:stCxn id="8" idx="0"/>
            <a:endCxn id="12" idx="0"/>
          </p:cNvCxnSpPr>
          <p:nvPr/>
        </p:nvCxnSpPr>
        <p:spPr>
          <a:xfrm flipV="1">
            <a:off x="4011695" y="1685925"/>
            <a:ext cx="4247193" cy="17239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8131782" y="3977688"/>
            <a:ext cx="254212" cy="2129483"/>
          </a:xfrm>
          <a:prstGeom prst="rect">
            <a:avLst/>
          </a:prstGeom>
          <a:solidFill>
            <a:srgbClr val="F0D6D5"/>
          </a:solidFill>
          <a:ln w="9525"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832389" y="3974757"/>
            <a:ext cx="205946" cy="1169772"/>
          </a:xfrm>
          <a:prstGeom prst="rect">
            <a:avLst/>
          </a:prstGeom>
          <a:solidFill>
            <a:srgbClr val="F1D6D4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850196" y="3981823"/>
            <a:ext cx="170329" cy="292443"/>
          </a:xfrm>
          <a:prstGeom prst="rect">
            <a:avLst/>
          </a:prstGeom>
          <a:solidFill>
            <a:srgbClr val="D0E0B2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765456" y="2374553"/>
            <a:ext cx="3398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18</a:t>
            </a:r>
            <a:endParaRPr lang="ru-RU" sz="11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98183" y="4242329"/>
            <a:ext cx="3398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j-lt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59725" y="5144529"/>
            <a:ext cx="46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36</a:t>
            </a: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>*</a:t>
            </a:r>
            <a:endParaRPr lang="ru-RU" sz="12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83763" y="3962400"/>
            <a:ext cx="205946" cy="844893"/>
          </a:xfrm>
          <a:prstGeom prst="rect">
            <a:avLst/>
          </a:prstGeom>
          <a:solidFill>
            <a:srgbClr val="F1D6D4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000053" y="3970759"/>
            <a:ext cx="173365" cy="245460"/>
          </a:xfrm>
          <a:prstGeom prst="rect">
            <a:avLst/>
          </a:prstGeom>
          <a:solidFill>
            <a:srgbClr val="D0E0B2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581009" y="3962400"/>
            <a:ext cx="188955" cy="695325"/>
          </a:xfrm>
          <a:prstGeom prst="rect">
            <a:avLst/>
          </a:prstGeom>
          <a:solidFill>
            <a:srgbClr val="F1D6D4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391673" y="3962401"/>
            <a:ext cx="189336" cy="628650"/>
          </a:xfrm>
          <a:prstGeom prst="rect">
            <a:avLst/>
          </a:prstGeom>
          <a:solidFill>
            <a:srgbClr val="F1D6D4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924553" y="3966287"/>
            <a:ext cx="190115" cy="420076"/>
          </a:xfrm>
          <a:prstGeom prst="rect">
            <a:avLst/>
          </a:prstGeom>
          <a:solidFill>
            <a:srgbClr val="F1D6D4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597299" y="3962400"/>
            <a:ext cx="160049" cy="253819"/>
          </a:xfrm>
          <a:prstGeom prst="rect">
            <a:avLst/>
          </a:prstGeom>
          <a:solidFill>
            <a:srgbClr val="D0E0B2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408447" y="3962400"/>
            <a:ext cx="159946" cy="231765"/>
          </a:xfrm>
          <a:prstGeom prst="rect">
            <a:avLst/>
          </a:prstGeom>
          <a:solidFill>
            <a:srgbClr val="D0E0B2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948013" y="3962400"/>
            <a:ext cx="150824" cy="201935"/>
          </a:xfrm>
          <a:prstGeom prst="rect">
            <a:avLst/>
          </a:prstGeom>
          <a:solidFill>
            <a:srgbClr val="D0E0B2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4970949" y="4194387"/>
            <a:ext cx="3398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j-lt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560094" y="4184566"/>
            <a:ext cx="3398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j-lt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360740" y="4175515"/>
            <a:ext cx="3398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6</a:t>
            </a:r>
            <a:endParaRPr lang="ru-RU" sz="11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93439" y="4131036"/>
            <a:ext cx="3398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6</a:t>
            </a:r>
            <a:endParaRPr lang="ru-RU" sz="11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52871" y="2742762"/>
            <a:ext cx="3398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14</a:t>
            </a:r>
            <a:endParaRPr lang="ru-RU" sz="11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21118" y="2937598"/>
            <a:ext cx="3398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11</a:t>
            </a:r>
            <a:endParaRPr lang="ru-RU" sz="11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95083" y="3016245"/>
            <a:ext cx="3398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10</a:t>
            </a:r>
            <a:endParaRPr lang="ru-RU" sz="11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83232" y="3182651"/>
            <a:ext cx="3398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7</a:t>
            </a:r>
            <a:endParaRPr lang="ru-RU" sz="11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167732" y="3972656"/>
            <a:ext cx="177849" cy="453289"/>
          </a:xfrm>
          <a:prstGeom prst="rect">
            <a:avLst/>
          </a:prstGeom>
          <a:solidFill>
            <a:srgbClr val="D0E0B2"/>
          </a:solidFill>
          <a:ln w="9525"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 стрелкой 51"/>
          <p:cNvCxnSpPr>
            <a:stCxn id="26" idx="2"/>
            <a:endCxn id="16" idx="2"/>
          </p:cNvCxnSpPr>
          <p:nvPr/>
        </p:nvCxnSpPr>
        <p:spPr>
          <a:xfrm>
            <a:off x="4019611" y="4386363"/>
            <a:ext cx="4239277" cy="17208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088982" y="1449437"/>
            <a:ext cx="3398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35</a:t>
            </a:r>
            <a:endParaRPr lang="ru-RU" sz="11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088982" y="6065379"/>
            <a:ext cx="46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j-lt"/>
                <a:cs typeface="Times New Roman" panose="02020603050405020304" pitchFamily="18" charset="0"/>
              </a:rPr>
              <a:t>7</a:t>
            </a:r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0</a:t>
            </a: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>*</a:t>
            </a:r>
            <a:endParaRPr lang="ru-RU" sz="12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901220" y="4749054"/>
            <a:ext cx="46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28</a:t>
            </a: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>*</a:t>
            </a:r>
            <a:endParaRPr lang="ru-RU" sz="12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475828" y="4629930"/>
            <a:ext cx="46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22</a:t>
            </a: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>*</a:t>
            </a:r>
            <a:endParaRPr lang="ru-RU" sz="12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247686" y="4574270"/>
            <a:ext cx="46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20</a:t>
            </a: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>*</a:t>
            </a:r>
            <a:endParaRPr lang="ru-RU" sz="12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816430" y="4373408"/>
            <a:ext cx="46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14</a:t>
            </a: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>*</a:t>
            </a:r>
            <a:endParaRPr lang="ru-RU" sz="1200" dirty="0"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44" name="Прямая со стрелкой 43"/>
          <p:cNvCxnSpPr>
            <a:stCxn id="26" idx="1"/>
            <a:endCxn id="45" idx="2"/>
          </p:cNvCxnSpPr>
          <p:nvPr/>
        </p:nvCxnSpPr>
        <p:spPr>
          <a:xfrm>
            <a:off x="3924553" y="4176325"/>
            <a:ext cx="4332104" cy="2496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>
            <a:off x="380996" y="2447925"/>
            <a:ext cx="466729" cy="158367"/>
          </a:xfrm>
          <a:prstGeom prst="rect">
            <a:avLst/>
          </a:prstGeom>
          <a:solidFill>
            <a:srgbClr val="C1D1E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380995" y="3814818"/>
            <a:ext cx="466730" cy="162869"/>
          </a:xfrm>
          <a:prstGeom prst="rect">
            <a:avLst/>
          </a:prstGeom>
          <a:solidFill>
            <a:srgbClr val="D0E0B2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80995" y="3199208"/>
            <a:ext cx="466730" cy="168347"/>
          </a:xfrm>
          <a:prstGeom prst="rect">
            <a:avLst/>
          </a:prstGeom>
          <a:solidFill>
            <a:srgbClr val="F1D6D4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375226" y="5000782"/>
            <a:ext cx="466730" cy="112097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380995" y="5453086"/>
            <a:ext cx="466730" cy="12673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1038171" y="4783818"/>
            <a:ext cx="3160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Фактические данные на настоящий момент</a:t>
            </a:r>
            <a:endParaRPr lang="ru-RU" sz="1200" dirty="0"/>
          </a:p>
        </p:txBody>
      </p:sp>
      <p:sp>
        <p:nvSpPr>
          <p:cNvPr id="66" name="TextBox 65"/>
          <p:cNvSpPr txBox="1"/>
          <p:nvPr/>
        </p:nvSpPr>
        <p:spPr>
          <a:xfrm>
            <a:off x="1041818" y="2965925"/>
            <a:ext cx="2831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Количество контрактных управляющих в организациях заказчиков</a:t>
            </a:r>
            <a:endParaRPr lang="ru-RU" sz="1200" dirty="0"/>
          </a:p>
        </p:txBody>
      </p:sp>
      <p:sp>
        <p:nvSpPr>
          <p:cNvPr id="67" name="TextBox 66"/>
          <p:cNvSpPr txBox="1"/>
          <p:nvPr/>
        </p:nvSpPr>
        <p:spPr>
          <a:xfrm>
            <a:off x="1037061" y="3642282"/>
            <a:ext cx="2924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Количество сотрудников отдела организации централизованных закупок</a:t>
            </a:r>
            <a:endParaRPr lang="ru-RU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1077471" y="2203048"/>
            <a:ext cx="316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Количество органов исполнительной власти, казенных учреждений, включенных в перечень (заказчиков)</a:t>
            </a:r>
            <a:endParaRPr lang="ru-RU" sz="1200" dirty="0"/>
          </a:p>
        </p:txBody>
      </p:sp>
      <p:sp>
        <p:nvSpPr>
          <p:cNvPr id="69" name="TextBox 68"/>
          <p:cNvSpPr txBox="1"/>
          <p:nvPr/>
        </p:nvSpPr>
        <p:spPr>
          <a:xfrm>
            <a:off x="1037061" y="5377951"/>
            <a:ext cx="3160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В результате углубления оптимизации</a:t>
            </a:r>
            <a:endParaRPr lang="ru-RU" sz="1200" dirty="0"/>
          </a:p>
        </p:txBody>
      </p:sp>
      <p:sp>
        <p:nvSpPr>
          <p:cNvPr id="70" name="TextBox 69"/>
          <p:cNvSpPr txBox="1"/>
          <p:nvPr/>
        </p:nvSpPr>
        <p:spPr>
          <a:xfrm>
            <a:off x="608590" y="6006746"/>
            <a:ext cx="4327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*</a:t>
            </a:r>
            <a:r>
              <a:rPr lang="ru-RU" sz="1200" dirty="0" smtClean="0"/>
              <a:t>Данные приведены из среднестатистического расчета :  2 контрактных управляющих в организации</a:t>
            </a:r>
            <a:endParaRPr lang="ru-RU" sz="1200" dirty="0"/>
          </a:p>
        </p:txBody>
      </p:sp>
      <p:sp>
        <p:nvSpPr>
          <p:cNvPr id="65" name="TextBox 64"/>
          <p:cNvSpPr txBox="1"/>
          <p:nvPr/>
        </p:nvSpPr>
        <p:spPr>
          <a:xfrm>
            <a:off x="8087136" y="4407237"/>
            <a:ext cx="3412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  <a:cs typeface="Times New Roman" panose="02020603050405020304" pitchFamily="18" charset="0"/>
              </a:rPr>
              <a:t>10</a:t>
            </a:r>
            <a:endParaRPr lang="ru-RU" sz="1100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0706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NleKja73hohXWjuz775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SbIsX2HQuOqjOBqXA0jcY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Q6pMcljtk1MJ0De6E19B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nk8vjtC9q0JAXtyxsX2O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uf4iZwLgLEPe9Eifdx3u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zParF19LzvJyR9qw266In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nk8vjtC9q0JAXtyxsX2O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uf4iZwLgLEPe9Eifdx3u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zParF19LzvJyR9qw266I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wNinuYvMzfZ5U1vBqhNh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97Sh4Wf3q9VkhYZEnvoz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7YHL0AN4yxWP6rbpeJii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8QIQoYhKAdhY0TAjVFgl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nsRxtYgFhsQbQR2acPMN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8rhPVNC2ZkJsgYQvjtV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8O3IgLtryNrFUJ6b9lREq"/>
</p:tagLst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4751</TotalTime>
  <Words>648</Words>
  <Application>Microsoft Office PowerPoint</Application>
  <PresentationFormat>Широкоэкранный</PresentationFormat>
  <Paragraphs>121</Paragraphs>
  <Slides>12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Calibri</vt:lpstr>
      <vt:lpstr>Courier New</vt:lpstr>
      <vt:lpstr>Segoe Semibold</vt:lpstr>
      <vt:lpstr>Times New Roman</vt:lpstr>
      <vt:lpstr>Trebuchet MS</vt:lpstr>
      <vt:lpstr>Wingdings</vt:lpstr>
      <vt:lpstr>Wingdings 3</vt:lpstr>
      <vt:lpstr>Грань</vt:lpstr>
      <vt:lpstr>Презентация PowerPoint</vt:lpstr>
      <vt:lpstr>Презентация PowerPoint</vt:lpstr>
      <vt:lpstr>Заказчики</vt:lpstr>
      <vt:lpstr>Схема взаимодействия с заказчиками</vt:lpstr>
      <vt:lpstr>Государственная информационная система в сфере закупок Новосибирской области</vt:lpstr>
      <vt:lpstr>Презентация PowerPoint</vt:lpstr>
      <vt:lpstr>Оптимизация органов исполнительной власти НСО в части осуществления закупок для государственных нужд</vt:lpstr>
      <vt:lpstr>Схема взаимодействия между Заказчиками и уполномоченным учреждением</vt:lpstr>
      <vt:lpstr>Углубление централизации закупочной деятельности в органах исполнительной власти Новосибирской области</vt:lpstr>
      <vt:lpstr>Централизация закупок</vt:lpstr>
      <vt:lpstr>Эффект внедрения</vt:lpstr>
      <vt:lpstr>Практические результаты</vt:lpstr>
    </vt:vector>
  </TitlesOfParts>
  <Company>ГКУ НСО "УКСиС"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Вахрамеева Юлиана Николаевна</dc:creator>
  <cp:lastModifiedBy>Лещинский Дмитрий Дмитриевич</cp:lastModifiedBy>
  <cp:revision>367</cp:revision>
  <cp:lastPrinted>2015-07-14T10:27:07Z</cp:lastPrinted>
  <dcterms:created xsi:type="dcterms:W3CDTF">2015-06-29T11:12:13Z</dcterms:created>
  <dcterms:modified xsi:type="dcterms:W3CDTF">2018-06-28T06:16:17Z</dcterms:modified>
</cp:coreProperties>
</file>