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76" r:id="rId3"/>
    <p:sldId id="277" r:id="rId4"/>
    <p:sldId id="280" r:id="rId5"/>
    <p:sldId id="278" r:id="rId6"/>
    <p:sldId id="282" r:id="rId7"/>
    <p:sldId id="281" r:id="rId8"/>
    <p:sldId id="283" r:id="rId9"/>
    <p:sldId id="284" r:id="rId10"/>
    <p:sldId id="285" r:id="rId11"/>
    <p:sldId id="27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Шлюева Елена Валерьевна" initials="ШЕВ" lastIdx="0" clrIdx="0">
    <p:extLst>
      <p:ext uri="{19B8F6BF-5375-455C-9EA6-DF929625EA0E}">
        <p15:presenceInfo xmlns:p15="http://schemas.microsoft.com/office/powerpoint/2012/main" userId="S-1-5-21-3196609985-636931310-2637777318-8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296"/>
    <a:srgbClr val="0033CC"/>
    <a:srgbClr val="31F311"/>
    <a:srgbClr val="D23120"/>
    <a:srgbClr val="E35445"/>
    <a:srgbClr val="FBDAD1"/>
    <a:srgbClr val="960000"/>
    <a:srgbClr val="FF7171"/>
    <a:srgbClr val="002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rgbClr val="960000"/>
                </a:solidFill>
                <a:latin typeface="+mn-lt"/>
                <a:ea typeface="+mn-ea"/>
                <a:cs typeface="+mn-cs"/>
              </a:defRPr>
            </a:pPr>
            <a:r>
              <a:rPr lang="ru-RU" sz="2400" b="0" u="none" strike="noStrike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эффективности осуществления закупок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rgbClr val="96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140"/>
      <c:depthPercent val="10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974847160348472E-2"/>
          <c:y val="0.36070727251592127"/>
          <c:w val="0.60787564851846765"/>
          <c:h val="0.58962106624274802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3.0183907936704106E-2"/>
                  <c:y val="-5.29815911915393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3202599752032246E-3"/>
                  <c:y val="-5.056933952416441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8078061519227376"/>
                  <c:y val="-5.123433679691748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268931958321013"/>
                      <c:h val="0.22049004136940065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"/>
                  <c:y val="-9.271778458519376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9063520802128909E-2"/>
                  <c:y val="-3.051280756960935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70AD47">
                  <a:lumMod val="40000"/>
                  <a:lumOff val="60000"/>
                </a:srgbClr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Лист1!$A$1:$A$5</c:f>
              <c:strCache>
                <c:ptCount val="5"/>
                <c:pt idx="0">
                  <c:v>Критерий конкурентности закупок</c:v>
                </c:pt>
                <c:pt idx="1">
                  <c:v>Критерий экономности</c:v>
                </c:pt>
                <c:pt idx="2">
                  <c:v>Критерий соблюдения законодательства в сфере закупок</c:v>
                </c:pt>
                <c:pt idx="3">
                  <c:v>Критерий эффективности планирования</c:v>
                </c:pt>
                <c:pt idx="4">
                  <c:v>Критерий подозрительности закупок</c:v>
                </c:pt>
              </c:strCache>
            </c:strRef>
          </c:cat>
          <c:val>
            <c:numRef>
              <c:f>Лист1!$B$1:$B$5</c:f>
              <c:numCache>
                <c:formatCode>0</c:formatCode>
                <c:ptCount val="5"/>
                <c:pt idx="0">
                  <c:v>21</c:v>
                </c:pt>
                <c:pt idx="1">
                  <c:v>6</c:v>
                </c:pt>
                <c:pt idx="2">
                  <c:v>9</c:v>
                </c:pt>
                <c:pt idx="3">
                  <c:v>3</c:v>
                </c:pt>
                <c:pt idx="4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>
      <a:noFill/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1" u="none" strike="noStrike" kern="1200" spc="0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заказчиков, которым присвоена оценка </a:t>
            </a:r>
            <a:endParaRPr lang="ru-RU" sz="20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 sz="2000" b="1" i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УМЕРЕННАЯ ЭФФЕКТИВНОСТЬ ЗАКУПОК"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1" u="none" strike="noStrike" kern="1200" spc="0" baseline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0"/>
      <c:rotY val="0"/>
      <c:rAngAx val="0"/>
      <c:perspective val="5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Лист1!$A$6</c:f>
              <c:strCache>
                <c:ptCount val="1"/>
                <c:pt idx="0">
                  <c:v>Государственные заказчики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Лист1!$B$1:$E$1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Лист1!$B$6:$E$6</c:f>
              <c:numCache>
                <c:formatCode>0.0%</c:formatCode>
                <c:ptCount val="4"/>
                <c:pt idx="0">
                  <c:v>0.34146341463414637</c:v>
                </c:pt>
                <c:pt idx="1">
                  <c:v>0.71014492753623193</c:v>
                </c:pt>
                <c:pt idx="2">
                  <c:v>0.75324675324675328</c:v>
                </c:pt>
                <c:pt idx="3">
                  <c:v>0.84</c:v>
                </c:pt>
              </c:numCache>
            </c:numRef>
          </c:val>
        </c:ser>
        <c:ser>
          <c:idx val="1"/>
          <c:order val="1"/>
          <c:tx>
            <c:strRef>
              <c:f>Лист1!$A$7</c:f>
              <c:strCache>
                <c:ptCount val="1"/>
                <c:pt idx="0">
                  <c:v>Муниципальные заказчики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Лист1!$B$1:$E$1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Лист1!$B$7:$E$7</c:f>
              <c:numCache>
                <c:formatCode>General</c:formatCode>
                <c:ptCount val="4"/>
                <c:pt idx="2" formatCode="0.0%">
                  <c:v>0.34615384615384615</c:v>
                </c:pt>
                <c:pt idx="3" formatCode="0.0%">
                  <c:v>0.46153846153846156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47470696"/>
        <c:axId val="347471088"/>
        <c:axId val="0"/>
      </c:bar3DChart>
      <c:catAx>
        <c:axId val="347470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47471088"/>
        <c:crosses val="autoZero"/>
        <c:auto val="1"/>
        <c:lblAlgn val="ctr"/>
        <c:lblOffset val="100"/>
        <c:noMultiLvlLbl val="0"/>
      </c:catAx>
      <c:valAx>
        <c:axId val="347471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47470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1" u="none" strike="noStrike" kern="1200" baseline="0">
              <a:solidFill>
                <a:srgbClr val="003296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6E315-ADA2-434F-93D8-585AACD59A82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33E2E-00A2-424C-82D3-B285B8ED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217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9797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10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9365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11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93968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2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050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3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832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4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49790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5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53217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6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89842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7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79682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8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93398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D330C6-9C93-4760-880B-A7464687C50A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7413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5F6DAEA-56A3-4998-AC1B-3CE441FAA222}" type="slidenum">
              <a:rPr lang="ru-RU" sz="1200">
                <a:latin typeface="+mn-lt"/>
              </a:rPr>
              <a:pPr algn="r">
                <a:defRPr/>
              </a:pPr>
              <a:t>9</a:t>
            </a:fld>
            <a:endParaRPr lang="ru-RU" sz="1200" dirty="0">
              <a:latin typeface="+mn-lt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1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2425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29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6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558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1E1282B-1F2C-4A11-9654-742EB6F1E7BF}" type="datetime1">
              <a:rPr lang="ru-RU"/>
              <a:pPr>
                <a:defRPr/>
              </a:pPr>
              <a:t>19.10.2018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34C86-B016-49CD-9BB3-9A8EAD4B0A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745974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073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204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0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86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46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149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3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23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74CFC-9203-48D7-91EC-2ADDFBFE586A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7DD05-1ABC-4ADC-B324-A8CCAA956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054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806">
              <a:schemeClr val="accent6">
                <a:lumMod val="40000"/>
                <a:lumOff val="60000"/>
              </a:schemeClr>
            </a:gs>
            <a:gs pos="1000">
              <a:schemeClr val="accent5">
                <a:lumMod val="20000"/>
                <a:lumOff val="80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642620" y="930939"/>
            <a:ext cx="5333700" cy="2870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r">
              <a:lnSpc>
                <a:spcPct val="115000"/>
              </a:lnSpc>
            </a:pPr>
            <a:endParaRPr lang="ru-RU" sz="1100" b="1" cap="all" dirty="0">
              <a:solidFill>
                <a:srgbClr val="216BBD"/>
              </a:solidFill>
              <a:latin typeface="Times New Roman" panose="02020603050405020304" pitchFamily="18" charset="0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20346" y="2335389"/>
            <a:ext cx="102066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Оценка эффективности осуществления закупок товаров, работ, услуг для обеспечения нужд Тюменской области</a:t>
            </a:r>
            <a:endParaRPr lang="ru-RU" sz="3200" b="1" cap="all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CustomShape 1"/>
          <p:cNvSpPr/>
          <p:nvPr/>
        </p:nvSpPr>
        <p:spPr>
          <a:xfrm>
            <a:off x="0" y="1"/>
            <a:ext cx="12192000" cy="1056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Управление </a:t>
            </a:r>
            <a:r>
              <a:rPr lang="ru-RU" sz="28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" name="Picture 2"/>
          <p:cNvPicPr/>
          <p:nvPr/>
        </p:nvPicPr>
        <p:blipFill>
          <a:blip r:embed="rId3"/>
          <a:stretch/>
        </p:blipFill>
        <p:spPr>
          <a:xfrm>
            <a:off x="10995042" y="1"/>
            <a:ext cx="1196958" cy="1056347"/>
          </a:xfrm>
          <a:prstGeom prst="rect">
            <a:avLst/>
          </a:prstGeom>
          <a:ln>
            <a:noFill/>
          </a:ln>
        </p:spPr>
      </p:pic>
      <p:sp>
        <p:nvSpPr>
          <p:cNvPr id="9" name="CustomShape 3"/>
          <p:cNvSpPr/>
          <p:nvPr/>
        </p:nvSpPr>
        <p:spPr>
          <a:xfrm>
            <a:off x="0" y="930939"/>
            <a:ext cx="12192000" cy="12540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TextBox 1"/>
          <p:cNvSpPr txBox="1"/>
          <p:nvPr/>
        </p:nvSpPr>
        <p:spPr>
          <a:xfrm>
            <a:off x="5256488" y="6236043"/>
            <a:ext cx="1679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г</a:t>
            </a:r>
            <a:r>
              <a:rPr lang="ru-RU" b="1" dirty="0" smtClean="0">
                <a:solidFill>
                  <a:srgbClr val="002060"/>
                </a:solidFill>
              </a:rPr>
              <a:t>.Тюмень, 2018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2906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768883" y="1932727"/>
            <a:ext cx="7572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95" y="411892"/>
            <a:ext cx="118661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комплексной оценки эффективности закупок</a:t>
            </a:r>
            <a:endParaRPr lang="ru-RU" sz="19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0" y="1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                                                            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TextBox 16"/>
          <p:cNvSpPr txBox="1"/>
          <p:nvPr/>
        </p:nvSpPr>
        <p:spPr>
          <a:xfrm>
            <a:off x="11752447" y="6498868"/>
            <a:ext cx="470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972288"/>
              </p:ext>
            </p:extLst>
          </p:nvPr>
        </p:nvGraphicFramePr>
        <p:xfrm>
          <a:off x="314424" y="1918880"/>
          <a:ext cx="11438023" cy="4857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65396" y="1088442"/>
            <a:ext cx="2712558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Эффективные    закупки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30697" y="1088442"/>
            <a:ext cx="2712559" cy="707886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Умеренная эффективность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96000" y="1088442"/>
            <a:ext cx="2815378" cy="707886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Неэффективные закупки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057373" y="1088442"/>
            <a:ext cx="2847363" cy="707886"/>
          </a:xfrm>
          <a:prstGeom prst="rect">
            <a:avLst/>
          </a:prstGeom>
          <a:solidFill>
            <a:srgbClr val="9A0000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Неудовлетворительная эффективность</a:t>
            </a:r>
          </a:p>
        </p:txBody>
      </p:sp>
    </p:spTree>
    <p:extLst>
      <p:ext uri="{BB962C8B-B14F-4D97-AF65-F5344CB8AC3E}">
        <p14:creationId xmlns:p14="http://schemas.microsoft.com/office/powerpoint/2010/main" val="10587747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0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768883" y="1932727"/>
            <a:ext cx="7572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95" y="411892"/>
            <a:ext cx="118661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Комплексная оценка эффективности закупок</a:t>
            </a:r>
            <a:endParaRPr lang="ru-RU" sz="19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0" y="1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                                                            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" name="Скругленный прямоугольник 22"/>
          <p:cNvSpPr/>
          <p:nvPr/>
        </p:nvSpPr>
        <p:spPr>
          <a:xfrm>
            <a:off x="4453448" y="1063602"/>
            <a:ext cx="6750359" cy="82961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11200"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Проведение оценки эффективности закупок на основании данных региональной информационной системы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453448" y="2135495"/>
            <a:ext cx="6750359" cy="8260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11200"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Доведение достигнутых значений показателей до специалистов контрактных служб 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453447" y="3262173"/>
            <a:ext cx="6750359" cy="8260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11200"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Информирование руководителей государственных и муниципальных заказчиков о достигнутых значениях показателей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48777" y="4361602"/>
            <a:ext cx="7638884" cy="208195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11200"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Направление Губернатору Тюменской области предложений о поощрении государственных заказчиков, глав муниципальных образований и городских округов Тюменской области, достигших наивысших показателей эффективности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закупок</a:t>
            </a:r>
            <a:endParaRPr lang="ru-RU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752447" y="6498868"/>
            <a:ext cx="470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1302986" y="1074378"/>
            <a:ext cx="2983831" cy="88806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94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мере необходимости, </a:t>
            </a:r>
          </a:p>
          <a:p>
            <a:pPr algn="ctr"/>
            <a:r>
              <a:rPr lang="ru-RU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реже 1 раза в месяц</a:t>
            </a:r>
            <a:endParaRPr lang="ru-RU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Выноска со стрелкой вправо 20"/>
          <p:cNvSpPr/>
          <p:nvPr/>
        </p:nvSpPr>
        <p:spPr>
          <a:xfrm>
            <a:off x="1302986" y="2172183"/>
            <a:ext cx="2983831" cy="75709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94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Ежеквартально </a:t>
            </a:r>
            <a:endParaRPr lang="ru-RU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Выноска со стрелкой вправо 21"/>
          <p:cNvSpPr/>
          <p:nvPr/>
        </p:nvSpPr>
        <p:spPr>
          <a:xfrm>
            <a:off x="1302986" y="3171320"/>
            <a:ext cx="2983831" cy="75709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94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раз в полугодие </a:t>
            </a:r>
            <a:endParaRPr lang="ru-RU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Выноска со стрелкой вправо 24"/>
          <p:cNvSpPr/>
          <p:nvPr/>
        </p:nvSpPr>
        <p:spPr>
          <a:xfrm>
            <a:off x="692779" y="4992112"/>
            <a:ext cx="3586897" cy="734665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942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u="sng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итогам года</a:t>
            </a:r>
            <a:endParaRPr lang="ru-RU" sz="2600" b="1" i="1" u="sng" dirty="0">
              <a:solidFill>
                <a:srgbClr val="31F3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17860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806">
              <a:schemeClr val="accent6">
                <a:lumMod val="40000"/>
                <a:lumOff val="60000"/>
              </a:schemeClr>
            </a:gs>
            <a:gs pos="1000">
              <a:schemeClr val="accent5">
                <a:lumMod val="20000"/>
                <a:lumOff val="80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6421" y="434751"/>
            <a:ext cx="11781322" cy="70788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СИСТЕМЫ </a:t>
            </a:r>
            <a:r>
              <a:rPr lang="ru-RU" sz="2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ОЦЕНКИ</a:t>
            </a:r>
            <a:r>
              <a:rPr lang="ru-RU" sz="2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ЭФФЕКТИВНОСТИ ЗАКУПОК</a:t>
            </a:r>
          </a:p>
        </p:txBody>
      </p:sp>
      <p:sp>
        <p:nvSpPr>
          <p:cNvPr id="11" name="CustomShape 1"/>
          <p:cNvSpPr/>
          <p:nvPr/>
        </p:nvSpPr>
        <p:spPr>
          <a:xfrm>
            <a:off x="-606533" y="21719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062394" y="1050008"/>
            <a:ext cx="1072320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b="1" dirty="0" smtClean="0">
              <a:solidFill>
                <a:srgbClr val="002060"/>
              </a:solidFill>
            </a:endParaRPr>
          </a:p>
          <a:p>
            <a:r>
              <a:rPr lang="ru-RU" sz="2200" b="1" dirty="0" smtClean="0">
                <a:solidFill>
                  <a:srgbClr val="002060"/>
                </a:solidFill>
              </a:rPr>
              <a:t>Оценка</a:t>
            </a:r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</a:rPr>
              <a:t>эффективности государственных закупок – 5 показателей эффективности</a:t>
            </a:r>
          </a:p>
          <a:p>
            <a:endParaRPr lang="ru-RU" sz="500" dirty="0" smtClean="0"/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r>
              <a:rPr lang="ru-RU" sz="2200" b="1" dirty="0" smtClean="0">
                <a:solidFill>
                  <a:srgbClr val="002060"/>
                </a:solidFill>
              </a:rPr>
              <a:t>Введение дополнительных показателей эффективности государственных заказчиков, эффективности работы специалистов контрактных служб</a:t>
            </a:r>
            <a:endParaRPr lang="ru-RU" sz="2200" b="1" dirty="0">
              <a:solidFill>
                <a:srgbClr val="002060"/>
              </a:solidFill>
            </a:endParaRPr>
          </a:p>
          <a:p>
            <a:endParaRPr lang="ru-RU" sz="500" dirty="0" smtClean="0"/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r>
              <a:rPr lang="ru-RU" sz="2200" b="1" dirty="0" smtClean="0">
                <a:solidFill>
                  <a:srgbClr val="002060"/>
                </a:solidFill>
              </a:rPr>
              <a:t>Оценка </a:t>
            </a:r>
            <a:r>
              <a:rPr lang="ru-RU" sz="2200" b="1" dirty="0">
                <a:solidFill>
                  <a:srgbClr val="002060"/>
                </a:solidFill>
              </a:rPr>
              <a:t>эффективности </a:t>
            </a:r>
            <a:r>
              <a:rPr lang="ru-RU" sz="2200" b="1" dirty="0" smtClean="0">
                <a:solidFill>
                  <a:srgbClr val="002060"/>
                </a:solidFill>
              </a:rPr>
              <a:t>муниципальных </a:t>
            </a:r>
            <a:r>
              <a:rPr lang="ru-RU" sz="2200" b="1" dirty="0">
                <a:solidFill>
                  <a:srgbClr val="002060"/>
                </a:solidFill>
              </a:rPr>
              <a:t>закупок</a:t>
            </a:r>
          </a:p>
          <a:p>
            <a:endParaRPr lang="ru-RU" sz="500" i="1" dirty="0" smtClean="0">
              <a:solidFill>
                <a:srgbClr val="002D86"/>
              </a:solidFill>
            </a:endParaRPr>
          </a:p>
          <a:p>
            <a:endParaRPr lang="ru-RU" sz="500" i="1" dirty="0" smtClean="0">
              <a:solidFill>
                <a:srgbClr val="002D86"/>
              </a:solidFill>
            </a:endParaRPr>
          </a:p>
          <a:p>
            <a:endParaRPr lang="ru-RU" sz="500" dirty="0" smtClean="0"/>
          </a:p>
          <a:p>
            <a:endParaRPr lang="ru-RU" sz="500" dirty="0"/>
          </a:p>
          <a:p>
            <a:endParaRPr lang="ru-RU" sz="500" dirty="0" smtClean="0"/>
          </a:p>
          <a:p>
            <a:endParaRPr lang="ru-RU" sz="500" dirty="0" smtClean="0"/>
          </a:p>
          <a:p>
            <a:endParaRPr lang="ru-RU" sz="500" dirty="0"/>
          </a:p>
          <a:p>
            <a:endParaRPr lang="ru-RU" sz="500" dirty="0" smtClean="0"/>
          </a:p>
          <a:p>
            <a:r>
              <a:rPr lang="ru-RU" sz="2200" b="1" dirty="0" smtClean="0">
                <a:solidFill>
                  <a:srgbClr val="002060"/>
                </a:solidFill>
              </a:rPr>
              <a:t>Формирование комплексной системы оценки эффективности закупок с использованием критериев эффективности</a:t>
            </a:r>
          </a:p>
          <a:p>
            <a:endParaRPr lang="ru-RU" sz="2200" b="1" i="1" dirty="0" smtClean="0">
              <a:solidFill>
                <a:srgbClr val="002060"/>
              </a:solidFill>
            </a:endParaRPr>
          </a:p>
          <a:p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sz="2200" b="1" dirty="0" smtClean="0">
                <a:solidFill>
                  <a:srgbClr val="002060"/>
                </a:solidFill>
              </a:rPr>
              <a:t>Автоматизация </a:t>
            </a:r>
            <a:r>
              <a:rPr lang="ru-RU" sz="2200" b="1" dirty="0">
                <a:solidFill>
                  <a:srgbClr val="002060"/>
                </a:solidFill>
              </a:rPr>
              <a:t>сбора исходной информации </a:t>
            </a:r>
            <a:r>
              <a:rPr lang="ru-RU" sz="2200" b="1" dirty="0" smtClean="0">
                <a:solidFill>
                  <a:srgbClr val="002060"/>
                </a:solidFill>
              </a:rPr>
              <a:t>для проведения </a:t>
            </a:r>
            <a:r>
              <a:rPr lang="ru-RU" sz="2200" b="1" dirty="0" smtClean="0">
                <a:solidFill>
                  <a:srgbClr val="002060"/>
                </a:solidFill>
              </a:rPr>
              <a:t>оценки эффективности </a:t>
            </a:r>
            <a:r>
              <a:rPr lang="ru-RU" sz="2200" b="1" dirty="0" smtClean="0">
                <a:solidFill>
                  <a:srgbClr val="002060"/>
                </a:solidFill>
              </a:rPr>
              <a:t>закупок</a:t>
            </a:r>
            <a:endParaRPr lang="ru-RU" sz="2200" b="1" dirty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788" y="2107915"/>
            <a:ext cx="9914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u="sng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ru-RU" sz="3000" b="1" u="sng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788" y="3116552"/>
            <a:ext cx="10532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u="sng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ru-RU" sz="3000" b="1" u="sng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69" y="4125189"/>
            <a:ext cx="964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u="sng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ru-RU" sz="3000" b="1" u="sng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69" y="1348277"/>
            <a:ext cx="10034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u="sng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endParaRPr lang="ru-RU" sz="3000" b="1" u="sng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85599" y="6420709"/>
            <a:ext cx="32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036" y="5367466"/>
            <a:ext cx="9822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u="sng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</a:t>
            </a:r>
            <a:endParaRPr lang="ru-RU" sz="3000" b="1" u="sng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79791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0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725058" y="1955908"/>
            <a:ext cx="7572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95" y="411892"/>
            <a:ext cx="11923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Оценка </a:t>
            </a:r>
            <a:r>
              <a:rPr lang="ru-RU" sz="3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эффективности закупок для нужд Тюменской области</a:t>
            </a:r>
            <a:endParaRPr lang="ru-RU" sz="19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0" y="1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                                                            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" name="Скругленный прямоугольник 22"/>
          <p:cNvSpPr/>
          <p:nvPr/>
        </p:nvSpPr>
        <p:spPr>
          <a:xfrm>
            <a:off x="486032" y="1627660"/>
            <a:ext cx="3031337" cy="79155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1200"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23 показателя эффективности ГОСУДАРСТВЕННЫХ закупок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655288" y="1623928"/>
            <a:ext cx="2500803" cy="7964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1200"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Оценка эффективности МУНИЦИПАЛЬНЫХ закупок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94010" y="1622728"/>
            <a:ext cx="3286474" cy="7964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1200"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Информирование руководителей, специалистов контрактных служб об итогах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проведения оценки эффективности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люс 19"/>
          <p:cNvSpPr/>
          <p:nvPr/>
        </p:nvSpPr>
        <p:spPr>
          <a:xfrm>
            <a:off x="3862521" y="1861264"/>
            <a:ext cx="442631" cy="452388"/>
          </a:xfrm>
          <a:prstGeom prst="mathPlus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A0000"/>
              </a:solidFill>
            </a:endParaRPr>
          </a:p>
        </p:txBody>
      </p:sp>
      <p:sp>
        <p:nvSpPr>
          <p:cNvPr id="22" name="Плюс 21"/>
          <p:cNvSpPr/>
          <p:nvPr/>
        </p:nvSpPr>
        <p:spPr>
          <a:xfrm>
            <a:off x="7506226" y="1861264"/>
            <a:ext cx="442631" cy="452388"/>
          </a:xfrm>
          <a:prstGeom prst="mathPlus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A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8579" y="2485702"/>
            <a:ext cx="9870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Оценка </a:t>
            </a:r>
            <a:r>
              <a:rPr lang="ru-RU" dirty="0">
                <a:solidFill>
                  <a:srgbClr val="002060"/>
                </a:solidFill>
              </a:rPr>
              <a:t>результативности закупочного </a:t>
            </a:r>
            <a:r>
              <a:rPr lang="ru-RU" dirty="0" smtClean="0">
                <a:solidFill>
                  <a:srgbClr val="002060"/>
                </a:solidFill>
              </a:rPr>
              <a:t>процесса, общего функционирования системы закупок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Выявление резерва повышения </a:t>
            </a:r>
            <a:r>
              <a:rPr lang="ru-RU" dirty="0">
                <a:solidFill>
                  <a:srgbClr val="002060"/>
                </a:solidFill>
              </a:rPr>
              <a:t>эффективности </a:t>
            </a:r>
            <a:r>
              <a:rPr lang="ru-RU" dirty="0" smtClean="0">
                <a:solidFill>
                  <a:srgbClr val="002060"/>
                </a:solidFill>
              </a:rPr>
              <a:t>закупок, разработка рекомендаций и предложений по оптимизации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50" y="2581324"/>
            <a:ext cx="2020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 </a:t>
            </a:r>
            <a:r>
              <a:rPr lang="ru-RU" sz="2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оценки:</a:t>
            </a:r>
            <a:endParaRPr lang="ru-RU" sz="2000" b="1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05908" y="3475519"/>
            <a:ext cx="184290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Результаты: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6295" y="4105265"/>
            <a:ext cx="2842154" cy="2568011"/>
          </a:xfrm>
          <a:prstGeom prst="roundRect">
            <a:avLst/>
          </a:prstGeom>
          <a:solidFill>
            <a:srgbClr val="1C476E"/>
          </a:solidFill>
          <a:ln>
            <a:solidFill>
              <a:schemeClr val="accent4">
                <a:lumMod val="5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 contourW="12700" prstMaterial="metal">
            <a:contourClr>
              <a:schemeClr val="accent1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5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КОНКУРЕНТНОСТЬ ЗАКУПОК</a:t>
            </a:r>
          </a:p>
          <a:p>
            <a:pPr algn="ctr"/>
            <a:r>
              <a:rPr lang="ru-RU" sz="2300" b="1" i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20%</a:t>
            </a:r>
            <a:r>
              <a:rPr lang="ru-RU" sz="2300" i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увеличилось среднее кол-во участников закупок (3,6 уч.)</a:t>
            </a:r>
          </a:p>
          <a:p>
            <a:pPr algn="ctr"/>
            <a:r>
              <a:rPr lang="ru-RU" sz="2300" b="1" i="1" dirty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2 раза </a:t>
            </a:r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увеличилась доля конкурентных закупок в общем объеме контрактов</a:t>
            </a:r>
            <a:endParaRPr lang="ru-RU" sz="14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9129055" y="4105263"/>
            <a:ext cx="2842154" cy="2568011"/>
          </a:xfrm>
          <a:prstGeom prst="roundRect">
            <a:avLst/>
          </a:prstGeom>
          <a:solidFill>
            <a:srgbClr val="1C476E"/>
          </a:solidFill>
          <a:ln>
            <a:solidFill>
              <a:schemeClr val="accent4">
                <a:lumMod val="5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 contourW="12700" prstMaterial="metal">
            <a:contourClr>
              <a:schemeClr val="accent1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5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ЭКОНОМНОСТЬ ЗАКУПОК</a:t>
            </a:r>
          </a:p>
          <a:p>
            <a:pPr algn="ctr"/>
            <a:r>
              <a:rPr lang="ru-RU" sz="2300" b="1" i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Экономия 5-15%, </a:t>
            </a:r>
            <a:r>
              <a:rPr lang="ru-RU" sz="15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свидетельствует о качественном формировании НМЦК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096000" y="4105264"/>
            <a:ext cx="2824743" cy="2568011"/>
          </a:xfrm>
          <a:prstGeom prst="roundRect">
            <a:avLst/>
          </a:prstGeom>
          <a:solidFill>
            <a:srgbClr val="1C476E"/>
          </a:solidFill>
          <a:ln>
            <a:solidFill>
              <a:schemeClr val="accent4">
                <a:lumMod val="5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 contourW="12700" prstMaterial="metal">
            <a:contourClr>
              <a:schemeClr val="accent1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5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СОБЛЮДЕНИЕ ЗАКОНОДАТЕЛЬСТВА</a:t>
            </a:r>
          </a:p>
          <a:p>
            <a:pPr algn="ctr"/>
            <a:r>
              <a:rPr lang="ru-RU" sz="2300" b="1" i="1" dirty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4 раза </a:t>
            </a:r>
            <a:r>
              <a:rPr lang="ru-RU" sz="15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увеличилась доля закупок у СМП (43%)</a:t>
            </a:r>
          </a:p>
          <a:p>
            <a:pPr algn="ctr"/>
            <a:r>
              <a:rPr lang="ru-RU" sz="2300" b="1" i="1" dirty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2 раза </a:t>
            </a:r>
            <a:r>
              <a:rPr lang="ru-RU" sz="15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сократилась доля обоснованных </a:t>
            </a:r>
            <a:r>
              <a:rPr lang="ru-RU" sz="15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жалоб</a:t>
            </a:r>
            <a:r>
              <a:rPr lang="ru-RU" sz="15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5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140609" y="4105263"/>
            <a:ext cx="2810895" cy="2568011"/>
          </a:xfrm>
          <a:prstGeom prst="roundRect">
            <a:avLst/>
          </a:prstGeom>
          <a:solidFill>
            <a:srgbClr val="1C476E"/>
          </a:solidFill>
          <a:ln>
            <a:solidFill>
              <a:schemeClr val="accent4">
                <a:lumMod val="5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 contourW="12700" prstMaterial="metal">
            <a:contourClr>
              <a:schemeClr val="accent1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5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ЭФФЕКТИВНОСТЬ ПЛАНИРОВАНИЯ</a:t>
            </a:r>
          </a:p>
          <a:p>
            <a:pPr algn="ctr"/>
            <a:r>
              <a:rPr lang="ru-RU" sz="2300" b="1" i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4 раза </a:t>
            </a:r>
            <a:r>
              <a:rPr lang="ru-RU" sz="15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сократилось количество изменений в </a:t>
            </a:r>
            <a:r>
              <a:rPr lang="ru-RU" sz="15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планах-графиках</a:t>
            </a:r>
            <a:endParaRPr lang="ru-RU" sz="15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785599" y="6420709"/>
            <a:ext cx="32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24150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60000"/>
                <a:lumOff val="40000"/>
              </a:schemeClr>
            </a:gs>
            <a:gs pos="90407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758009" y="1969977"/>
            <a:ext cx="7572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0" y="1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                                                            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Прямоугольник 1"/>
          <p:cNvSpPr/>
          <p:nvPr/>
        </p:nvSpPr>
        <p:spPr>
          <a:xfrm>
            <a:off x="65803" y="418323"/>
            <a:ext cx="12053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Критерии оценки эффективности закупок</a:t>
            </a:r>
            <a:endParaRPr lang="ru-RU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952669" y="6502548"/>
            <a:ext cx="33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6557159"/>
              </p:ext>
            </p:extLst>
          </p:nvPr>
        </p:nvGraphicFramePr>
        <p:xfrm>
          <a:off x="341152" y="1135781"/>
          <a:ext cx="7801821" cy="5144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317346" y="1135781"/>
            <a:ext cx="2802393" cy="47089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softEdge rad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уровня профессионализма </a:t>
            </a:r>
            <a:r>
              <a:rPr lang="ru-RU" sz="240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контрактных служб:</a:t>
            </a:r>
            <a:endParaRPr lang="ru-RU" sz="2400" dirty="0" smtClean="0">
              <a:solidFill>
                <a:srgbClr val="9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dirty="0" smtClean="0">
              <a:solidFill>
                <a:srgbClr val="0032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003296"/>
                </a:solidFill>
              </a:rPr>
              <a:t>Качество подготовки заявок заказчиками;</a:t>
            </a:r>
          </a:p>
          <a:p>
            <a:endParaRPr lang="ru-RU" i="1" dirty="0" smtClean="0">
              <a:solidFill>
                <a:srgbClr val="00329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003296"/>
                </a:solidFill>
              </a:rPr>
              <a:t>Нарушение сроков при направлении заявок;</a:t>
            </a:r>
          </a:p>
          <a:p>
            <a:endParaRPr lang="ru-RU" i="1" dirty="0" smtClean="0">
              <a:solidFill>
                <a:srgbClr val="00329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003296"/>
                </a:solidFill>
              </a:rPr>
              <a:t>Качество работы в региональной  автоматизированной системе.</a:t>
            </a:r>
          </a:p>
          <a:p>
            <a:pPr algn="ctr"/>
            <a:endParaRPr lang="ru-RU" sz="2400" dirty="0">
              <a:solidFill>
                <a:srgbClr val="0032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люс 3"/>
          <p:cNvSpPr/>
          <p:nvPr/>
        </p:nvSpPr>
        <p:spPr>
          <a:xfrm>
            <a:off x="8221727" y="2541069"/>
            <a:ext cx="1029903" cy="1087655"/>
          </a:xfrm>
          <a:prstGeom prst="mathPlus">
            <a:avLst>
              <a:gd name="adj1" fmla="val 5976"/>
            </a:avLst>
          </a:prstGeom>
          <a:solidFill>
            <a:srgbClr val="9A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3926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85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758009" y="1969977"/>
            <a:ext cx="7572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0" y="1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                                                            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TextBox 24"/>
          <p:cNvSpPr txBox="1"/>
          <p:nvPr/>
        </p:nvSpPr>
        <p:spPr>
          <a:xfrm>
            <a:off x="1102744" y="1020728"/>
            <a:ext cx="9124749" cy="477054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Критерий </a:t>
            </a:r>
            <a:r>
              <a:rPr lang="ru-RU" sz="2500" b="1" dirty="0" err="1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конкурентности</a:t>
            </a:r>
            <a:r>
              <a:rPr lang="ru-RU" sz="2500" b="1" dirty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500" b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закупок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803" y="418323"/>
            <a:ext cx="12053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Меры повышения эффективности закупок </a:t>
            </a:r>
            <a:endParaRPr lang="ru-RU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99221" y="2038379"/>
            <a:ext cx="6683981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Автоматизация закупок малого объема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выявление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идентичных товаров, перевод на конкурентные процедуры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952669" y="6502548"/>
            <a:ext cx="33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2895" y="1969977"/>
            <a:ext cx="4312592" cy="4154984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Доля конкурентных </a:t>
            </a:r>
            <a:r>
              <a:rPr lang="ru-RU" dirty="0">
                <a:solidFill>
                  <a:schemeClr val="bg1"/>
                </a:solidFill>
              </a:rPr>
              <a:t>закупок в общем объеме </a:t>
            </a:r>
            <a:r>
              <a:rPr lang="ru-RU" dirty="0" smtClean="0">
                <a:solidFill>
                  <a:schemeClr val="bg1"/>
                </a:solidFill>
              </a:rPr>
              <a:t>закупок</a:t>
            </a:r>
            <a:endParaRPr lang="ru-RU" dirty="0">
              <a:solidFill>
                <a:schemeClr val="bg1"/>
              </a:solidFill>
            </a:endParaRP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Доля несостоявшихся закупок </a:t>
            </a:r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>
                <a:solidFill>
                  <a:schemeClr val="bg1"/>
                </a:solidFill>
              </a:rPr>
              <a:t>общем объеме конкурентных </a:t>
            </a:r>
            <a:r>
              <a:rPr lang="ru-RU" dirty="0" smtClean="0">
                <a:solidFill>
                  <a:schemeClr val="bg1"/>
                </a:solidFill>
              </a:rPr>
              <a:t>закупок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ru-RU" b="1" dirty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Среднее</a:t>
            </a:r>
            <a:r>
              <a:rPr lang="ru-RU" dirty="0">
                <a:solidFill>
                  <a:schemeClr val="bg1"/>
                </a:solidFill>
              </a:rPr>
              <a:t> количество участников закупки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ru-RU" b="1" dirty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Средневзвешенное</a:t>
            </a:r>
            <a:r>
              <a:rPr lang="ru-RU" dirty="0">
                <a:solidFill>
                  <a:schemeClr val="bg1"/>
                </a:solidFill>
              </a:rPr>
              <a:t> количество поступивших заявок на одну закупку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ru-RU" b="1" dirty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Средневзвешенное</a:t>
            </a:r>
            <a:r>
              <a:rPr lang="ru-RU" dirty="0">
                <a:solidFill>
                  <a:schemeClr val="bg1"/>
                </a:solidFill>
              </a:rPr>
              <a:t> количество допущенных заявок на одну </a:t>
            </a:r>
            <a:r>
              <a:rPr lang="ru-RU" dirty="0" smtClean="0">
                <a:solidFill>
                  <a:schemeClr val="bg1"/>
                </a:solidFill>
              </a:rPr>
              <a:t>закупку</a:t>
            </a:r>
            <a:endParaRPr lang="ru-RU" dirty="0">
              <a:solidFill>
                <a:schemeClr val="bg1"/>
              </a:solidFill>
            </a:endParaRP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Индекс одной заявки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Доля </a:t>
            </a:r>
            <a:r>
              <a:rPr lang="ru-RU" dirty="0" smtClean="0">
                <a:solidFill>
                  <a:schemeClr val="bg1"/>
                </a:solidFill>
              </a:rPr>
              <a:t>электронных аукционов в </a:t>
            </a:r>
            <a:r>
              <a:rPr lang="ru-RU" dirty="0">
                <a:solidFill>
                  <a:schemeClr val="bg1"/>
                </a:solidFill>
              </a:rPr>
              <a:t>общем объеме конкурентных </a:t>
            </a:r>
            <a:r>
              <a:rPr lang="ru-RU" dirty="0" smtClean="0">
                <a:solidFill>
                  <a:schemeClr val="bg1"/>
                </a:solidFill>
              </a:rPr>
              <a:t>закупок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99221" y="3294649"/>
            <a:ext cx="6683981" cy="13849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 искусственного укрупнения закупок Исключение закупок с низкой НМЦК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повышение количества потенциальных участников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99221" y="5015021"/>
            <a:ext cx="6683981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Сокращение количества запросов котировок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пользу электронных аукционов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485487" y="2791326"/>
            <a:ext cx="510025" cy="385011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4511962" y="4081684"/>
            <a:ext cx="587259" cy="1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434729" y="5015022"/>
            <a:ext cx="664492" cy="369331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5066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85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758009" y="1969977"/>
            <a:ext cx="7572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0" y="1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                                                            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TextBox 24"/>
          <p:cNvSpPr txBox="1"/>
          <p:nvPr/>
        </p:nvSpPr>
        <p:spPr>
          <a:xfrm>
            <a:off x="1102744" y="1020728"/>
            <a:ext cx="9124749" cy="477054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Критерий </a:t>
            </a:r>
            <a:r>
              <a:rPr lang="ru-RU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подозрительности закупок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803" y="418323"/>
            <a:ext cx="12053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Меры повышения эффективности закупок </a:t>
            </a:r>
            <a:endParaRPr lang="ru-RU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3708" y="3743434"/>
            <a:ext cx="4955301" cy="12926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32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типовых контрактов</a:t>
            </a:r>
            <a:endParaRPr lang="ru-RU" dirty="0" smtClean="0">
              <a:solidFill>
                <a:srgbClr val="0032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становлена серьезная ответственность за неисполнение (некачественное исполнение) контракта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952669" y="6502548"/>
            <a:ext cx="33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07418" y="1703002"/>
            <a:ext cx="8393229" cy="144655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закупок по </a:t>
            </a:r>
            <a:r>
              <a:rPr lang="ru-RU" sz="2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неминимальной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цене</a:t>
            </a:r>
            <a:endParaRPr lang="ru-RU" sz="2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Tx/>
              <a:buAutoNum type="arabicPeriod"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допущенных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участия в конкурентных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процедурах</a:t>
            </a:r>
          </a:p>
          <a:p>
            <a:pPr marL="342900" indent="-342900">
              <a:buFontTx/>
              <a:buAutoNum type="arabicPeriod"/>
            </a:pP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заявок, не принявших участие в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аукционе</a:t>
            </a:r>
          </a:p>
          <a:p>
            <a:pPr marL="342900" indent="-342900">
              <a:spcAft>
                <a:spcPts val="1800"/>
              </a:spcAft>
              <a:buFontTx/>
              <a:buAutoNum type="arabicPeriod"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исполнения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контрактов</a:t>
            </a:r>
            <a:endParaRPr lang="ru-RU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58009" y="5533703"/>
            <a:ext cx="7572375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32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Исключение коррупционной составляющей</a:t>
            </a:r>
            <a:endParaRPr lang="ru-RU" dirty="0">
              <a:solidFill>
                <a:srgbClr val="0032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Исключение формального отклонения участников по вторым частям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01947" y="3881933"/>
            <a:ext cx="5720284" cy="13849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32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Выявление и минимизация возможного сговора между участниками</a:t>
            </a:r>
            <a:endParaRPr lang="ru-RU" dirty="0" smtClean="0">
              <a:solidFill>
                <a:srgbClr val="0032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з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а счет анализа повторяющихся закупок с заявками, не участвующими в аукционе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8773297" y="3149552"/>
            <a:ext cx="425220" cy="710265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916455" y="3149552"/>
            <a:ext cx="386918" cy="525638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840627" y="3220995"/>
            <a:ext cx="49427" cy="2312708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7292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85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758009" y="1969977"/>
            <a:ext cx="7572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0" y="1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                                                            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TextBox 24"/>
          <p:cNvSpPr txBox="1"/>
          <p:nvPr/>
        </p:nvSpPr>
        <p:spPr>
          <a:xfrm>
            <a:off x="1102744" y="1020728"/>
            <a:ext cx="9379168" cy="477054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Критерий </a:t>
            </a:r>
            <a:r>
              <a:rPr lang="ru-RU" sz="2500" b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соблюдения </a:t>
            </a:r>
            <a:r>
              <a:rPr lang="ru-RU" sz="2500" b="1" dirty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законодательства в сфере </a:t>
            </a:r>
            <a:r>
              <a:rPr lang="ru-RU" sz="2500" b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закупок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803" y="418323"/>
            <a:ext cx="12053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Меры повышения эффективности закупок </a:t>
            </a:r>
            <a:endParaRPr lang="ru-RU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39193" y="1715631"/>
            <a:ext cx="7680546" cy="25545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Завышенный региональный минимум закупок у СМП, СОНКО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увеличение доли закупок в сравнении с прочими субъектами РФ</a:t>
            </a:r>
          </a:p>
          <a:p>
            <a:pPr algn="ctr"/>
            <a:r>
              <a:rPr lang="ru-RU" sz="2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Максимальное привлечение на субподряд СМП, СОНКО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связи с высокой долей крупных закупок с ценой более 15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млн.рублей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 </a:t>
            </a:r>
            <a:r>
              <a:rPr lang="ru-RU" sz="2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отражения </a:t>
            </a:r>
            <a:r>
              <a:rPr lang="ru-RU" sz="2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информации о поставщиках в ЕИС 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принадлежность поставщика (подрядчика, исполнителя) к СМП, СОНКО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Перечень товаров (работ, услуг) для закупки у СМП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носит рекомендательный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характер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952669" y="6502548"/>
            <a:ext cx="33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3493" y="1752128"/>
            <a:ext cx="3782764" cy="2708434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Закупки у СМП, СОНКО по ст.30 44-ФЗ</a:t>
            </a:r>
          </a:p>
          <a:p>
            <a:pPr marL="342900" indent="-342900">
              <a:spcAft>
                <a:spcPts val="1800"/>
              </a:spcAft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Доля контрактов у СМП в общем объеме заключенных контрактов (с учетом единственного поставщика)</a:t>
            </a:r>
          </a:p>
          <a:p>
            <a:pPr>
              <a:spcAft>
                <a:spcPts val="1800"/>
              </a:spcAft>
            </a:pPr>
            <a:endParaRPr lang="ru-RU" sz="20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39193" y="4646635"/>
            <a:ext cx="7680546" cy="19236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1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Типовые комплекты документов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минимизация ошибок заказчиков при подготовке документов на закупку</a:t>
            </a:r>
            <a:endParaRPr lang="ru-RU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1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Исключение отклонения участников по формальным признакам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сокращение общего количества жалоб в контролирующие органы</a:t>
            </a:r>
          </a:p>
          <a:p>
            <a:pPr algn="ctr"/>
            <a:r>
              <a:rPr lang="ru-RU" sz="21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уровня профессиональной грамотности</a:t>
            </a:r>
            <a:endParaRPr lang="ru-RU" sz="21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Семинары для заказчиков и поставщиков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004620" y="2084524"/>
            <a:ext cx="434574" cy="13783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4004620" y="5274644"/>
            <a:ext cx="434573" cy="1307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1856" y="5142436"/>
            <a:ext cx="3782764" cy="1015663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 startAt="3"/>
            </a:pPr>
            <a:r>
              <a:rPr lang="ru-RU" sz="2000" dirty="0" smtClean="0">
                <a:solidFill>
                  <a:schemeClr val="bg1"/>
                </a:solidFill>
              </a:rPr>
              <a:t>Доля обоснованных  (частично обоснованных) жалоб</a:t>
            </a:r>
          </a:p>
        </p:txBody>
      </p:sp>
    </p:spTree>
    <p:extLst>
      <p:ext uri="{BB962C8B-B14F-4D97-AF65-F5344CB8AC3E}">
        <p14:creationId xmlns:p14="http://schemas.microsoft.com/office/powerpoint/2010/main" val="19466233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85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758009" y="1969977"/>
            <a:ext cx="7572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0" y="1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                                                            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TextBox 24"/>
          <p:cNvSpPr txBox="1"/>
          <p:nvPr/>
        </p:nvSpPr>
        <p:spPr>
          <a:xfrm>
            <a:off x="1102744" y="1020728"/>
            <a:ext cx="9124749" cy="477054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Критерий </a:t>
            </a:r>
            <a:r>
              <a:rPr lang="ru-RU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экономности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803" y="418323"/>
            <a:ext cx="12053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Меры повышения эффективности закупок </a:t>
            </a:r>
            <a:endParaRPr lang="ru-RU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37162" y="1785266"/>
            <a:ext cx="7382577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32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цен из реестра контрактов в УрФО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анализ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фактических поставщиков и контрактов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952669" y="6502548"/>
            <a:ext cx="33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7973" y="2693184"/>
            <a:ext cx="3782764" cy="2108269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200"/>
              </a:spcAft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Экономия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полученная по результатам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закупок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закупок с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экономией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25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37161" y="2798568"/>
            <a:ext cx="7382577" cy="13849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32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Межведомственная экспертиза заявок с НМЦК более </a:t>
            </a:r>
            <a:r>
              <a:rPr lang="ru-RU" sz="2400" u="sng" dirty="0" smtClean="0">
                <a:solidFill>
                  <a:srgbClr val="0032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sz="2400" u="sng" dirty="0" err="1" smtClean="0">
                <a:solidFill>
                  <a:srgbClr val="0032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млн.рублей</a:t>
            </a:r>
            <a:endParaRPr lang="ru-RU" dirty="0">
              <a:solidFill>
                <a:srgbClr val="0032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сключение искусственного завышения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НМЦК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37161" y="4390510"/>
            <a:ext cx="7382577" cy="11079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32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Запрос коммерческих предложений у реальных участников закупок</a:t>
            </a:r>
            <a:endParaRPr lang="ru-RU" dirty="0" smtClean="0">
              <a:solidFill>
                <a:srgbClr val="0032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Соответствие предлагаемых цен реальной рыночной ситуации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7160" y="5741912"/>
            <a:ext cx="7382577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32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типовых комплектов документов </a:t>
            </a:r>
            <a:endParaRPr lang="ru-RU" dirty="0" smtClean="0">
              <a:solidFill>
                <a:srgbClr val="0032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Исключение поставки товаров (работ, услуг) заниженного качества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4115185" y="2320578"/>
            <a:ext cx="648690" cy="546890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4088470" y="3283737"/>
            <a:ext cx="675405" cy="335589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090737" y="4119930"/>
            <a:ext cx="646423" cy="499179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114514" y="4676022"/>
            <a:ext cx="649361" cy="1282016"/>
          </a:xfrm>
          <a:prstGeom prst="straightConnector1">
            <a:avLst/>
          </a:prstGeom>
          <a:ln w="34925">
            <a:solidFill>
              <a:srgbClr val="9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3465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85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748384" y="1980442"/>
            <a:ext cx="7572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0" y="1"/>
            <a:ext cx="12192000" cy="411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                                                                   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Управление </a:t>
            </a:r>
            <a:r>
              <a:rPr lang="ru-RU" sz="1600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государственных закупок Тюменской </a:t>
            </a:r>
            <a:r>
              <a:rPr lang="ru-RU" sz="1600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области                </a:t>
            </a:r>
            <a:endParaRPr lang="ru-RU" sz="16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11585467" y="12954"/>
            <a:ext cx="606533" cy="466629"/>
          </a:xfrm>
          <a:prstGeom prst="rect">
            <a:avLst/>
          </a:prstGeom>
          <a:ln>
            <a:noFill/>
          </a:ln>
        </p:spPr>
      </p:pic>
      <p:sp>
        <p:nvSpPr>
          <p:cNvPr id="14" name="CustomShape 3"/>
          <p:cNvSpPr/>
          <p:nvPr/>
        </p:nvSpPr>
        <p:spPr>
          <a:xfrm>
            <a:off x="0" y="411892"/>
            <a:ext cx="12192000" cy="45719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TextBox 24"/>
          <p:cNvSpPr txBox="1"/>
          <p:nvPr/>
        </p:nvSpPr>
        <p:spPr>
          <a:xfrm>
            <a:off x="1102744" y="1020728"/>
            <a:ext cx="9379168" cy="477054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Критерий </a:t>
            </a:r>
            <a:r>
              <a:rPr lang="ru-RU" sz="2500" b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эффективности планирования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803" y="418323"/>
            <a:ext cx="12053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Меры повышения эффективности закупок </a:t>
            </a:r>
            <a:endParaRPr lang="ru-RU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933" y="4304356"/>
            <a:ext cx="9413507" cy="12618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Сокращение закупок </a:t>
            </a:r>
            <a:r>
              <a:rPr lang="en-US" sz="2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sz="2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квартала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За исключением распределения полученной ранее экономии, повторных (несостоявшихся ранее) закупок, дополнительного финансирования </a:t>
            </a: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952669" y="6502548"/>
            <a:ext cx="33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6510" y="1667069"/>
            <a:ext cx="5542244" cy="400110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Частота изменения планов-графиков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803" y="2223308"/>
            <a:ext cx="12053937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 ограничения на изменение планов-графиков заказчиков </a:t>
            </a:r>
            <a:endParaRPr lang="ru-RU" sz="1400" b="1" i="1" dirty="0">
              <a:solidFill>
                <a:srgbClr val="003296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003296"/>
                </a:solidFill>
              </a:rPr>
              <a:t>распоряжение Правительства </a:t>
            </a:r>
            <a:r>
              <a:rPr lang="ru-RU" sz="1600" b="1" i="1" dirty="0">
                <a:solidFill>
                  <a:srgbClr val="003296"/>
                </a:solidFill>
              </a:rPr>
              <a:t>Тюменской области от </a:t>
            </a:r>
            <a:r>
              <a:rPr lang="ru-RU" sz="1600" b="1" i="1" dirty="0" smtClean="0">
                <a:solidFill>
                  <a:srgbClr val="003296"/>
                </a:solidFill>
              </a:rPr>
              <a:t>27.12.2013 </a:t>
            </a:r>
            <a:r>
              <a:rPr lang="ru-RU" sz="1600" b="1" i="1" dirty="0">
                <a:solidFill>
                  <a:srgbClr val="003296"/>
                </a:solidFill>
              </a:rPr>
              <a:t>N 2518-рп </a:t>
            </a:r>
            <a:endParaRPr lang="ru-RU" sz="1600" b="1" i="1" dirty="0" smtClean="0">
              <a:solidFill>
                <a:srgbClr val="003296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003296"/>
                </a:solidFill>
              </a:rPr>
              <a:t>"</a:t>
            </a:r>
            <a:r>
              <a:rPr lang="ru-RU" sz="1600" b="1" i="1" dirty="0">
                <a:solidFill>
                  <a:srgbClr val="003296"/>
                </a:solidFill>
              </a:rPr>
              <a:t>Об утверждении Порядка взаимодействия уполномоченного органа и заказчиков Тюменской области</a:t>
            </a:r>
            <a:r>
              <a:rPr lang="ru-RU" sz="1600" b="1" i="1" dirty="0" smtClean="0">
                <a:solidFill>
                  <a:srgbClr val="003296"/>
                </a:solidFill>
              </a:rPr>
              <a:t>"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Доступно 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течение последнего месяца каждого квартала, за исключением ряда установленных случаев. Соблюдение указанного требования достигается путем автоматической блокировки возможности согласования плана-графика 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региональной информационной системе.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10425" y="1667069"/>
            <a:ext cx="5542244" cy="400110"/>
          </a:xfrm>
          <a:prstGeom prst="rect">
            <a:avLst/>
          </a:prstGeom>
          <a:solidFill>
            <a:srgbClr val="004F8A"/>
          </a:solidFill>
          <a:scene3d>
            <a:camera prst="orthographicFront"/>
            <a:lightRig rig="threePt" dir="t"/>
          </a:scene3d>
          <a:sp3d>
            <a:bevelT w="114300"/>
          </a:sp3d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 startAt="2"/>
            </a:pPr>
            <a:r>
              <a:rPr lang="ru-RU" sz="2000" dirty="0" smtClean="0">
                <a:solidFill>
                  <a:schemeClr val="bg1"/>
                </a:solidFill>
              </a:rPr>
              <a:t>Доля </a:t>
            </a:r>
            <a:r>
              <a:rPr lang="ru-RU" sz="2000" dirty="0">
                <a:solidFill>
                  <a:schemeClr val="bg1"/>
                </a:solidFill>
              </a:rPr>
              <a:t>закупок, осуществленных в IV </a:t>
            </a:r>
            <a:r>
              <a:rPr lang="ru-RU" sz="2000" dirty="0" smtClean="0">
                <a:solidFill>
                  <a:schemeClr val="bg1"/>
                </a:solidFill>
              </a:rPr>
              <a:t>квартале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5721037" y="4039722"/>
            <a:ext cx="316142" cy="2468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9622980" y="4428402"/>
            <a:ext cx="2360098" cy="830997"/>
          </a:xfrm>
          <a:prstGeom prst="rect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2013 год – 51%</a:t>
            </a:r>
          </a:p>
          <a:p>
            <a:pPr algn="ctr"/>
            <a:r>
              <a:rPr lang="ru-RU" sz="2400" b="1" dirty="0" smtClean="0">
                <a:solidFill>
                  <a:srgbClr val="31F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2017 год – 23%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75226" y="5972809"/>
            <a:ext cx="9413507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2065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деятельности Уполномоченного органа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Своевременная и качественная организация закупочных процедур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5721037" y="5646087"/>
            <a:ext cx="316142" cy="2468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7713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3342</TotalTime>
  <Words>914</Words>
  <Application>Microsoft Office PowerPoint</Application>
  <PresentationFormat>Широкоэкранный</PresentationFormat>
  <Paragraphs>191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DejaVu Sans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Шлюева Елена Валерьевна</dc:creator>
  <cp:lastModifiedBy>Шлюева Елена Валерьевна</cp:lastModifiedBy>
  <cp:revision>265</cp:revision>
  <cp:lastPrinted>2018-09-25T12:49:30Z</cp:lastPrinted>
  <dcterms:created xsi:type="dcterms:W3CDTF">2017-10-18T10:16:54Z</dcterms:created>
  <dcterms:modified xsi:type="dcterms:W3CDTF">2018-10-19T06:43:59Z</dcterms:modified>
</cp:coreProperties>
</file>