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298" r:id="rId3"/>
    <p:sldId id="374" r:id="rId4"/>
    <p:sldId id="316" r:id="rId5"/>
    <p:sldId id="375" r:id="rId6"/>
    <p:sldId id="304" r:id="rId7"/>
    <p:sldId id="305" r:id="rId8"/>
    <p:sldId id="306" r:id="rId9"/>
    <p:sldId id="307" r:id="rId10"/>
    <p:sldId id="308" r:id="rId11"/>
    <p:sldId id="310" r:id="rId12"/>
    <p:sldId id="311" r:id="rId13"/>
    <p:sldId id="312" r:id="rId14"/>
    <p:sldId id="314" r:id="rId15"/>
    <p:sldId id="384" r:id="rId16"/>
    <p:sldId id="382" r:id="rId17"/>
    <p:sldId id="377" r:id="rId18"/>
    <p:sldId id="315" r:id="rId19"/>
    <p:sldId id="381" r:id="rId20"/>
    <p:sldId id="385" r:id="rId21"/>
    <p:sldId id="383" r:id="rId22"/>
    <p:sldId id="278" r:id="rId23"/>
    <p:sldId id="301" r:id="rId24"/>
    <p:sldId id="386" r:id="rId25"/>
    <p:sldId id="378" r:id="rId26"/>
    <p:sldId id="332" r:id="rId27"/>
  </p:sldIdLst>
  <p:sldSz cx="9144000" cy="6858000" type="screen4x3"/>
  <p:notesSz cx="6797675" cy="9928225"/>
  <p:embeddedFontLst>
    <p:embeddedFont>
      <p:font typeface="Franklin Gothic Medium" panose="020B0603020102020204" pitchFamily="34" charset="0"/>
      <p:regular r:id="rId30"/>
      <p: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Verdana" panose="020B0604030504040204" pitchFamily="34" charset="0"/>
      <p:regular r:id="rId36"/>
      <p:bold r:id="rId37"/>
      <p:italic r:id="rId38"/>
      <p:boldItalic r:id="rId39"/>
    </p:embeddedFont>
    <p:embeddedFont>
      <p:font typeface="Franklin Gothic Medium Cond" panose="020B0606030402020204" pitchFamily="34" charset="0"/>
      <p:regular r:id="rId40"/>
    </p:embeddedFont>
    <p:embeddedFont>
      <p:font typeface="맑은 고딕" panose="020B0503020000020004" pitchFamily="34" charset="-127"/>
      <p:regular r:id="rId41"/>
      <p:bold r:id="rId42"/>
    </p:embeddedFont>
    <p:embeddedFont>
      <p:font typeface="Astakhov First One Stripe" panose="02000500000000000000" pitchFamily="2" charset="0"/>
      <p:regular r:id="rId43"/>
    </p:embeddedFont>
    <p:embeddedFont>
      <p:font typeface="Century Gothic" panose="020B0502020202020204" pitchFamily="34" charset="0"/>
      <p:regular r:id="rId44"/>
      <p:bold r:id="rId45"/>
      <p:italic r:id="rId46"/>
      <p:boldItalic r:id="rId47"/>
    </p:embeddedFont>
    <p:embeddedFont>
      <p:font typeface="Segoe UI" panose="020B0502040204020203" pitchFamily="34" charset="0"/>
      <p:regular r:id="rId48"/>
      <p:bold r:id="rId49"/>
      <p:italic r:id="rId50"/>
      <p:boldItalic r:id="rId51"/>
    </p:embeddedFont>
    <p:embeddedFont>
      <p:font typeface="Arial Narrow" panose="020B0606020202030204" pitchFamily="34" charset="0"/>
      <p:regular r:id="rId52"/>
      <p:bold r:id="rId53"/>
      <p:italic r:id="rId54"/>
      <p:boldItalic r:id="rId55"/>
    </p:embeddedFont>
    <p:embeddedFont>
      <p:font typeface="Bebas Neue Regular" panose="00000500000000000000" pitchFamily="2" charset="-52"/>
      <p:regular r:id="rId5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3333"/>
    <a:srgbClr val="884C4C"/>
    <a:srgbClr val="335688"/>
    <a:srgbClr val="A4913E"/>
    <a:srgbClr val="887733"/>
    <a:srgbClr val="3F6CA7"/>
    <a:srgbClr val="253D61"/>
    <a:srgbClr val="1F3351"/>
    <a:srgbClr val="667488"/>
    <a:srgbClr val="4C65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5" autoAdjust="0"/>
    <p:restoredTop sz="99383" autoAdjust="0"/>
  </p:normalViewPr>
  <p:slideViewPr>
    <p:cSldViewPr>
      <p:cViewPr varScale="1">
        <p:scale>
          <a:sx n="93" d="100"/>
          <a:sy n="93" d="100"/>
        </p:scale>
        <p:origin x="-90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font" Target="fonts/font2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font" Target="fonts/font24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font" Target="fonts/font27.fntdata"/><Relationship Id="rId8" Type="http://schemas.openxmlformats.org/officeDocument/2006/relationships/slide" Target="slides/slide7.xml"/><Relationship Id="rId51" Type="http://schemas.openxmlformats.org/officeDocument/2006/relationships/font" Target="fonts/font2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54" Type="http://schemas.openxmlformats.org/officeDocument/2006/relationships/font" Target="fonts/font2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font" Target="fonts/font23.fntdata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7D19C-1E1C-4F0B-A56B-009E58BBF0F7}" type="datetimeFigureOut">
              <a:rPr lang="ru-RU" smtClean="0"/>
              <a:pPr/>
              <a:t>03.06.2019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944BD-0ACD-4E3B-94E9-38F98C59A9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991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63E01-593C-44D8-A84B-4A88FADD4B7E}" type="datetimeFigureOut">
              <a:rPr lang="ru-RU" smtClean="0"/>
              <a:pPr/>
              <a:t>03.06.2019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EEDED-4D2F-417B-91C1-1E5B12AFC4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3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3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0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5273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79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0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14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37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80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 Click to edit Master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587EC-4A3E-4030-BABC-5E0C0236501C}" type="datetimeFigureOut">
              <a:rPr lang="ko-KR" altLang="en-US" smtClean="0"/>
              <a:pPr/>
              <a:t>2019-06-03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6.wdp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2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789040"/>
            <a:ext cx="9144000" cy="2736304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07504" y="1844824"/>
            <a:ext cx="8928992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altLang="ko-KR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Bebas Neue Regular" panose="00000500000000000000" pitchFamily="2" charset="-52"/>
              <a:ea typeface="맑은 고딕" pitchFamily="50" charset="-127"/>
              <a:cs typeface="Arial" pitchFamily="34" charset="0"/>
            </a:endParaRPr>
          </a:p>
          <a:p>
            <a:pPr algn="ctr">
              <a:tabLst>
                <a:tab pos="8428038" algn="l"/>
                <a:tab pos="8702675" algn="l"/>
              </a:tabLst>
            </a:pPr>
            <a:r>
              <a:rPr lang="ru-RU" altLang="ko-KR" sz="3600" b="1" kern="1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МЕЖВЕДОМСТВЕННОЕ ВЗАИМОДЕЙСТВИЕ </a:t>
            </a:r>
          </a:p>
          <a:p>
            <a:pPr algn="ctr">
              <a:tabLst>
                <a:tab pos="8428038" algn="l"/>
                <a:tab pos="8702675" algn="l"/>
              </a:tabLst>
            </a:pPr>
            <a:r>
              <a:rPr lang="ru-RU" altLang="ko-KR" sz="3600" b="1" kern="1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КАК МЕХАНИЗМ УПРАВЛЕНИЯ </a:t>
            </a:r>
          </a:p>
          <a:p>
            <a:pPr algn="ctr">
              <a:tabLst>
                <a:tab pos="8428038" algn="l"/>
                <a:tab pos="8702675" algn="l"/>
              </a:tabLst>
            </a:pPr>
            <a:r>
              <a:rPr lang="ru-RU" altLang="ko-KR" sz="3600" b="1" kern="1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СФЕРОЙ ЗАКУПОК</a:t>
            </a:r>
          </a:p>
          <a:p>
            <a:pPr algn="ctr">
              <a:tabLst>
                <a:tab pos="8428038" algn="l"/>
                <a:tab pos="8702675" algn="l"/>
              </a:tabLst>
            </a:pPr>
            <a:endParaRPr lang="ru-RU" altLang="ko-KR" sz="2000" b="1" kern="1600" spc="-15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tabLst>
                <a:tab pos="8428038" algn="l"/>
                <a:tab pos="8702675" algn="l"/>
              </a:tabLst>
            </a:pPr>
            <a:endParaRPr lang="ru-RU" altLang="ko-KR" sz="3200" b="1" kern="1600" spc="-150" dirty="0" smtClean="0">
              <a:solidFill>
                <a:sysClr val="windowText" lastClr="000000"/>
              </a:solidFill>
              <a:latin typeface="Franklin Gothic Medium Cond" panose="020B06060304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altLang="ko-KR" sz="2000" dirty="0" smtClean="0">
                <a:solidFill>
                  <a:sysClr val="windowText" lastClr="000000"/>
                </a:solidFill>
                <a:latin typeface="Franklin Gothic Medium Cond" panose="020B0606030402020204" pitchFamily="34" charset="0"/>
                <a:ea typeface="맑은 고딕" pitchFamily="50" charset="-127"/>
                <a:cs typeface="Arial" pitchFamily="34" charset="0"/>
              </a:rPr>
              <a:t>Гутова   </a:t>
            </a:r>
            <a:r>
              <a:rPr lang="ru-RU" altLang="ko-KR" sz="2000" dirty="0">
                <a:solidFill>
                  <a:sysClr val="windowText" lastClr="000000"/>
                </a:solidFill>
                <a:latin typeface="Franklin Gothic Medium Cond" panose="020B0606030402020204" pitchFamily="34" charset="0"/>
                <a:ea typeface="맑은 고딕" pitchFamily="50" charset="-127"/>
                <a:cs typeface="Arial" pitchFamily="34" charset="0"/>
              </a:rPr>
              <a:t>Наталья   </a:t>
            </a:r>
            <a:r>
              <a:rPr lang="ru-RU" altLang="ko-KR" sz="2000" dirty="0" smtClean="0">
                <a:solidFill>
                  <a:sysClr val="windowText" lastClr="000000"/>
                </a:solidFill>
                <a:latin typeface="Franklin Gothic Medium Cond" panose="020B0606030402020204" pitchFamily="34" charset="0"/>
                <a:ea typeface="맑은 고딕" pitchFamily="50" charset="-127"/>
                <a:cs typeface="Arial" pitchFamily="34" charset="0"/>
              </a:rPr>
              <a:t>Владимировна</a:t>
            </a:r>
            <a:endParaRPr lang="ru-RU" altLang="ko-KR" sz="2000" dirty="0">
              <a:solidFill>
                <a:sysClr val="windowText" lastClr="000000"/>
              </a:solidFill>
              <a:latin typeface="Franklin Gothic Medium Cond" panose="020B0606030402020204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r>
              <a:rPr lang="ru-RU" altLang="ko-KR" sz="2000" dirty="0" smtClean="0">
                <a:solidFill>
                  <a:sysClr val="windowText" lastClr="000000"/>
                </a:solidFill>
                <a:latin typeface="Franklin Gothic Medium Cond" panose="020B0606030402020204" pitchFamily="34" charset="0"/>
                <a:ea typeface="맑은 고딕" pitchFamily="50" charset="-127"/>
                <a:cs typeface="Arial" pitchFamily="34" charset="0"/>
              </a:rPr>
              <a:t>Начальник </a:t>
            </a:r>
            <a:r>
              <a:rPr lang="ru-RU" altLang="ko-KR" sz="2000" dirty="0">
                <a:solidFill>
                  <a:sysClr val="windowText" lastClr="000000"/>
                </a:solidFill>
                <a:latin typeface="Franklin Gothic Medium Cond" panose="020B0606030402020204" pitchFamily="34" charset="0"/>
                <a:ea typeface="맑은 고딕" pitchFamily="50" charset="-127"/>
                <a:cs typeface="Arial" pitchFamily="34" charset="0"/>
              </a:rPr>
              <a:t>У</a:t>
            </a:r>
            <a:r>
              <a:rPr lang="ru-RU" altLang="ko-KR" sz="2000" dirty="0" smtClean="0">
                <a:solidFill>
                  <a:sysClr val="windowText" lastClr="000000"/>
                </a:solidFill>
                <a:latin typeface="Franklin Gothic Medium Cond" panose="020B0606030402020204" pitchFamily="34" charset="0"/>
                <a:ea typeface="맑은 고딕" pitchFamily="50" charset="-127"/>
                <a:cs typeface="Arial" pitchFamily="34" charset="0"/>
              </a:rPr>
              <a:t>правления  </a:t>
            </a:r>
            <a:r>
              <a:rPr lang="ru-RU" altLang="ko-KR" sz="2000" dirty="0" smtClean="0">
                <a:solidFill>
                  <a:sysClr val="windowText" lastClr="000000"/>
                </a:solidFill>
                <a:latin typeface="Franklin Gothic Medium Cond" panose="020B0606030402020204" pitchFamily="34" charset="0"/>
                <a:ea typeface="맑은 고딕" pitchFamily="50" charset="-127"/>
                <a:cs typeface="Arial" pitchFamily="34" charset="0"/>
              </a:rPr>
              <a:t>муниципальных закупок Администрации города Челябинска</a:t>
            </a:r>
            <a:endParaRPr lang="en-US" altLang="ko-KR" sz="2000" dirty="0" smtClean="0">
              <a:solidFill>
                <a:sysClr val="windowText" lastClr="000000"/>
              </a:solidFill>
              <a:latin typeface="Franklin Gothic Medium Cond" panose="020B0606030402020204" pitchFamily="34" charset="0"/>
              <a:ea typeface="맑은 고딕" pitchFamily="50" charset="-127"/>
              <a:cs typeface="Arial" pitchFamily="34" charset="0"/>
            </a:endParaRPr>
          </a:p>
          <a:p>
            <a:pPr algn="ctr"/>
            <a:r>
              <a:rPr lang="ru-RU" altLang="ko-KR" sz="1600" dirty="0">
                <a:solidFill>
                  <a:sysClr val="windowText" lastClr="000000"/>
                </a:solidFill>
                <a:latin typeface="Franklin Gothic Medium Cond" panose="020B0606030402020204" pitchFamily="34" charset="0"/>
                <a:ea typeface="맑은 고딕" pitchFamily="50" charset="-127"/>
                <a:cs typeface="Arial" pitchFamily="34" charset="0"/>
              </a:rPr>
              <a:t>Председатель </a:t>
            </a:r>
            <a:r>
              <a:rPr lang="ru-RU" altLang="ko-KR" sz="1600" dirty="0" smtClean="0">
                <a:solidFill>
                  <a:sysClr val="windowText" lastClr="000000"/>
                </a:solidFill>
                <a:latin typeface="Franklin Gothic Medium Cond" panose="020B0606030402020204" pitchFamily="34" charset="0"/>
                <a:ea typeface="맑은 고딕" pitchFamily="50" charset="-127"/>
                <a:cs typeface="Arial" pitchFamily="34" charset="0"/>
              </a:rPr>
              <a:t>Консультационного совета уполномоченных органов в сфере закупок Челябинской области</a:t>
            </a:r>
          </a:p>
        </p:txBody>
      </p:sp>
      <p:pic>
        <p:nvPicPr>
          <p:cNvPr id="4" name="Рисунок 3" descr="hea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97753"/>
            <a:ext cx="8928992" cy="1315023"/>
          </a:xfrm>
          <a:prstGeom prst="rect">
            <a:avLst/>
          </a:prstGeom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483768" y="657511"/>
            <a:ext cx="42226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000" dirty="0">
                <a:solidFill>
                  <a:srgbClr val="00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ebas Neue Regular" panose="00000500000000000000" pitchFamily="2" charset="-52"/>
              </a:rPr>
              <a:t>м</a:t>
            </a:r>
            <a:r>
              <a:rPr lang="ru-RU" sz="2000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ebas Neue Regular" panose="00000500000000000000" pitchFamily="2" charset="-52"/>
              </a:rPr>
              <a:t>униципальное образование город Челябинск</a:t>
            </a:r>
            <a:endParaRPr lang="ru-RU" sz="2000" dirty="0">
              <a:solidFill>
                <a:srgbClr val="0033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990041" y="6543541"/>
            <a:ext cx="31686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latin typeface="Franklin Gothic Medium Cond" panose="020B0606030402020204" pitchFamily="34" charset="0"/>
                <a:cs typeface="Times New Roman" pitchFamily="18" charset="0"/>
              </a:rPr>
              <a:t>июнь 2019</a:t>
            </a:r>
            <a:endParaRPr lang="ru-RU" altLang="ru-RU" sz="1200" dirty="0">
              <a:latin typeface="Franklin Gothic Medium Cond" panose="020B060603040202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27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0" y="1159200"/>
            <a:ext cx="3852000" cy="231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478" y="1162800"/>
            <a:ext cx="3846583" cy="2288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00" y="986400"/>
            <a:ext cx="8532000" cy="5673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По итогам мониторинга лучших практик РФ за период 2016-2018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797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3542 0.2351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71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FCF73-C1DB-4CDC-A782-A3DD0C195A9F}" type="slidenum">
              <a:rPr lang="ru-RU" smtClean="0"/>
              <a:t>11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6000" y="1161619"/>
            <a:ext cx="8532000" cy="5090391"/>
          </a:xfrm>
          <a:prstGeom prst="rect">
            <a:avLst/>
          </a:prstGeom>
          <a:solidFill>
            <a:schemeClr val="bg1"/>
          </a:solidFill>
          <a:ln w="38100">
            <a:solidFill>
              <a:srgbClr val="883333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Челябинская </a:t>
            </a:r>
          </a:p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область ?</a:t>
            </a:r>
          </a:p>
          <a:p>
            <a:pPr algn="ctr"/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По итогам мониторинга лучших практик РФ за период 2016-2018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6" t="13944" r="13443" b="-2501"/>
          <a:stretch/>
        </p:blipFill>
        <p:spPr>
          <a:xfrm>
            <a:off x="2265053" y="4675236"/>
            <a:ext cx="3287590" cy="28246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87105" y="1673805"/>
            <a:ext cx="355811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Контроль в сфере </a:t>
            </a: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закупок</a:t>
            </a:r>
          </a:p>
          <a:p>
            <a:pPr algn="r"/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(ст99)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Финансовый  контроль </a:t>
            </a:r>
          </a:p>
          <a:p>
            <a:pPr lvl="1" algn="r"/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(ст99)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Внутренний 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финансовый </a:t>
            </a: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контроль   </a:t>
            </a:r>
          </a:p>
          <a:p>
            <a:pPr algn="r"/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ст99)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Контроль финансовых органов  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/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ст99)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Ведомственный контроль</a:t>
            </a:r>
          </a:p>
          <a:p>
            <a:pPr algn="r"/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ст</a:t>
            </a:r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100)</a:t>
            </a: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Аудит 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в сфере закупок 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/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 err="1">
                <a:solidFill>
                  <a:srgbClr val="FF0000"/>
                </a:solidFill>
                <a:latin typeface="Calibri" panose="020F0502020204030204" pitchFamily="34" charset="0"/>
              </a:rPr>
              <a:t>ст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98)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Контроль заказчиком</a:t>
            </a:r>
          </a:p>
          <a:p>
            <a:pPr algn="r"/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 err="1">
                <a:solidFill>
                  <a:srgbClr val="FF0000"/>
                </a:solidFill>
                <a:latin typeface="Calibri" panose="020F0502020204030204" pitchFamily="34" charset="0"/>
              </a:rPr>
              <a:t>ст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101)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Общественный контроль</a:t>
            </a:r>
          </a:p>
          <a:p>
            <a:pPr algn="r"/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 err="1">
                <a:solidFill>
                  <a:srgbClr val="FF0000"/>
                </a:solidFill>
                <a:latin typeface="Calibri" panose="020F0502020204030204" pitchFamily="34" charset="0"/>
              </a:rPr>
              <a:t>ст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102)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346975" y="1043736"/>
            <a:ext cx="3735415" cy="4140460"/>
          </a:xfrm>
          <a:prstGeom prst="rect">
            <a:avLst/>
          </a:prstGeom>
          <a:solidFill>
            <a:srgbClr val="253D61"/>
          </a:solidFill>
          <a:ln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bliqueTopRight"/>
            <a:lightRig rig="threePt" dir="t">
              <a:rot lat="0" lon="0" rev="16200000"/>
            </a:lightRig>
          </a:scene3d>
          <a:sp3d extrusionH="762000" contourW="6350" prstMaterial="softEdge">
            <a:extrusionClr>
              <a:schemeClr val="bg1">
                <a:lumMod val="65000"/>
              </a:schemeClr>
            </a:extrusion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06" t="21998" r="-7" b="49201"/>
          <a:stretch/>
        </p:blipFill>
        <p:spPr>
          <a:xfrm>
            <a:off x="4752019" y="4841257"/>
            <a:ext cx="1355980" cy="111163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291505" y="1313765"/>
            <a:ext cx="3610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в сфере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закупок</a:t>
            </a:r>
          </a:p>
          <a:p>
            <a:pPr algn="r"/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(ст. 99 44-ФЗ)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291505" y="1765941"/>
            <a:ext cx="3610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Финансовый  контроль </a:t>
            </a:r>
          </a:p>
          <a:p>
            <a:pPr algn="r"/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</a:t>
            </a:r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ст. 99 44-ФЗ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91505" y="2192758"/>
            <a:ext cx="3610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Внутренний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финансовый  </a:t>
            </a: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</a:t>
            </a:r>
          </a:p>
          <a:p>
            <a:pPr algn="r"/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</a:t>
            </a:r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ст. 99 44-ФЗ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91505" y="2622560"/>
            <a:ext cx="3610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финансовых органов   </a:t>
            </a:r>
          </a:p>
          <a:p>
            <a:pPr algn="r"/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</a:t>
            </a:r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ст. 99 44-ФЗ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91505" y="3047491"/>
            <a:ext cx="3610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Ведомственный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</a:t>
            </a:r>
          </a:p>
          <a:p>
            <a:pPr algn="r"/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ст. </a:t>
            </a:r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100 44-ФЗ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91505" y="3470126"/>
            <a:ext cx="3610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Аудит в сфере закупок </a:t>
            </a:r>
          </a:p>
          <a:p>
            <a:pPr algn="r"/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</a:t>
            </a:r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ст. 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98 </a:t>
            </a:r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44-ФЗ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91505" y="3898894"/>
            <a:ext cx="3610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заказчиком</a:t>
            </a:r>
            <a:endParaRPr lang="ru-RU" sz="16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  <a:p>
            <a:pPr algn="r"/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ст. 101 </a:t>
            </a:r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44-ФЗ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291505" y="4328366"/>
            <a:ext cx="3610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Общественный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</a:t>
            </a:r>
          </a:p>
          <a:p>
            <a:pPr algn="r"/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(ст. 102 44-ФЗ)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36" name="Прямоугольная выноска 35"/>
          <p:cNvSpPr/>
          <p:nvPr/>
        </p:nvSpPr>
        <p:spPr>
          <a:xfrm>
            <a:off x="4572000" y="413665"/>
            <a:ext cx="3510390" cy="495055"/>
          </a:xfrm>
          <a:prstGeom prst="wedgeRectCallout">
            <a:avLst>
              <a:gd name="adj1" fmla="val -21167"/>
              <a:gd name="adj2" fmla="val 102756"/>
            </a:avLst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400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Контроль в сфере закупок</a:t>
            </a:r>
          </a:p>
          <a:p>
            <a:pPr algn="ctr"/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(ст. 98-102 44-ФЗ)</a:t>
            </a:r>
            <a:endParaRPr lang="ru-RU" sz="1400" dirty="0">
              <a:solidFill>
                <a:schemeClr val="bg1">
                  <a:lumMod val="9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Franklin Gothic Medium Cond" panose="020B06060304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5594" y="2622560"/>
            <a:ext cx="2996750" cy="2653012"/>
          </a:xfrm>
          <a:prstGeom prst="rect">
            <a:avLst/>
          </a:prstGeom>
          <a:solidFill>
            <a:srgbClr val="887733"/>
          </a:solidFill>
          <a:ln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bliqueTopRight"/>
            <a:lightRig rig="threePt" dir="t">
              <a:rot lat="0" lon="0" rev="16200000"/>
            </a:lightRig>
          </a:scene3d>
          <a:sp3d extrusionH="762000" contourW="6350" prstMaterial="softEdge">
            <a:extrusionClr>
              <a:schemeClr val="bg1">
                <a:lumMod val="65000"/>
              </a:schemeClr>
            </a:extrusionClr>
            <a:contourClr>
              <a:schemeClr val="tx1">
                <a:lumMod val="75000"/>
                <a:lumOff val="25000"/>
              </a:schemeClr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18795" r="70994" b="46003"/>
          <a:stretch/>
        </p:blipFill>
        <p:spPr>
          <a:xfrm>
            <a:off x="1472262" y="4894523"/>
            <a:ext cx="1355981" cy="108635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31540" y="2941203"/>
            <a:ext cx="2880320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Контрактные службы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1540" y="3278310"/>
            <a:ext cx="2880320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Регулятор КС субъекта РФ</a:t>
            </a:r>
            <a:endParaRPr lang="ru-RU" sz="1600" dirty="0" smtClean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1539" y="3615417"/>
            <a:ext cx="3070805" cy="4935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Нормативно-правовой регулятор МО</a:t>
            </a:r>
            <a:endParaRPr lang="ru-RU" sz="1600" dirty="0" smtClean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1538" y="4138344"/>
            <a:ext cx="2916000" cy="4935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Уполномоченный орган </a:t>
            </a: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субъекта РФ</a:t>
            </a:r>
            <a:endParaRPr lang="ru-RU" sz="1600" dirty="0" smtClean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1540" y="4661271"/>
            <a:ext cx="2880320" cy="2467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Уполномоченные органы МО</a:t>
            </a:r>
            <a:endParaRPr lang="ru-RU" sz="1600" dirty="0" smtClean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540" y="4937397"/>
            <a:ext cx="2880320" cy="2467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РМИС, интегрированные с ЕИС</a:t>
            </a:r>
          </a:p>
        </p:txBody>
      </p:sp>
      <p:sp>
        <p:nvSpPr>
          <p:cNvPr id="35" name="Прямоугольная выноска 34"/>
          <p:cNvSpPr/>
          <p:nvPr/>
        </p:nvSpPr>
        <p:spPr>
          <a:xfrm>
            <a:off x="746574" y="2005910"/>
            <a:ext cx="2755769" cy="394430"/>
          </a:xfrm>
          <a:prstGeom prst="wedgeRectCallout">
            <a:avLst>
              <a:gd name="adj1" fmla="val -23996"/>
              <a:gd name="adj2" fmla="val 81852"/>
            </a:avLst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400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Управление</a:t>
            </a:r>
          </a:p>
          <a:p>
            <a:pPr algn="ctr"/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(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ст. </a:t>
            </a:r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3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44-ФЗ)</a:t>
            </a:r>
          </a:p>
          <a:p>
            <a:pPr algn="ctr"/>
            <a:endParaRPr lang="ru-RU" sz="2800" dirty="0"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Franklin Gothic Medium Cond" panose="020B0606030402020204" pitchFamily="34" charset="0"/>
            </a:endParaRPr>
          </a:p>
        </p:txBody>
      </p:sp>
      <p:grpSp>
        <p:nvGrpSpPr>
          <p:cNvPr id="12" name="Group 29"/>
          <p:cNvGrpSpPr/>
          <p:nvPr/>
        </p:nvGrpSpPr>
        <p:grpSpPr>
          <a:xfrm>
            <a:off x="2197137" y="4946313"/>
            <a:ext cx="3179539" cy="1353041"/>
            <a:chOff x="1991669" y="2240942"/>
            <a:chExt cx="5217646" cy="2102458"/>
          </a:xfrm>
        </p:grpSpPr>
        <p:pic>
          <p:nvPicPr>
            <p:cNvPr id="13" name="Picture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02" t="20404" r="15995" b="44398"/>
            <a:stretch/>
          </p:blipFill>
          <p:spPr>
            <a:xfrm>
              <a:off x="1991669" y="2240942"/>
              <a:ext cx="5217646" cy="1688062"/>
            </a:xfrm>
            <a:prstGeom prst="rect">
              <a:avLst/>
            </a:prstGeom>
          </p:spPr>
        </p:pic>
        <p:sp>
          <p:nvSpPr>
            <p:cNvPr id="14" name="Rectangle 28"/>
            <p:cNvSpPr/>
            <p:nvPr/>
          </p:nvSpPr>
          <p:spPr>
            <a:xfrm>
              <a:off x="3657600" y="2240942"/>
              <a:ext cx="1981200" cy="21024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4291504" y="1324548"/>
            <a:ext cx="36108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в сфере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закупок</a:t>
            </a:r>
          </a:p>
          <a:p>
            <a:r>
              <a:rPr lang="ru-RU" sz="14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(ФАС </a:t>
            </a:r>
            <a:r>
              <a:rPr lang="ru-RU" sz="14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РФ</a:t>
            </a:r>
            <a:r>
              <a:rPr lang="ru-RU" sz="14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, УФАС </a:t>
            </a:r>
            <a:r>
              <a:rPr lang="ru-RU" sz="14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по ЧО,  </a:t>
            </a:r>
            <a:r>
              <a:rPr lang="ru-RU" sz="14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ГКУ </a:t>
            </a:r>
            <a:r>
              <a:rPr lang="ru-RU" sz="14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ЧО,  органы МСУ)</a:t>
            </a:r>
            <a:endParaRPr lang="ru-RU" sz="14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91505" y="1752826"/>
            <a:ext cx="31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Финансовый  контроль </a:t>
            </a:r>
          </a:p>
          <a:p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(Минфин ЧО и МСУ)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91505" y="2179643"/>
            <a:ext cx="31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Внутренний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финансовый  </a:t>
            </a: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</a:t>
            </a:r>
          </a:p>
          <a:p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(ГКУ ЧО и МСУ)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291505" y="2609445"/>
            <a:ext cx="31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финансовых органов   </a:t>
            </a:r>
          </a:p>
          <a:p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(УФК по ЧО)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291505" y="3457011"/>
            <a:ext cx="31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Аудит в сфере закупок </a:t>
            </a:r>
          </a:p>
          <a:p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(КСП 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ЧО </a:t>
            </a:r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и МСУ)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279359" y="3047853"/>
            <a:ext cx="316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Ведомственный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291504" y="3897506"/>
            <a:ext cx="316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заказчиком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92061" y="4322156"/>
            <a:ext cx="316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Общественный контроль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939087" y="4834157"/>
            <a:ext cx="89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(ГКУ </a:t>
            </a:r>
            <a:r>
              <a:rPr lang="ru-RU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ЧО)</a:t>
            </a:r>
            <a:endParaRPr lang="ru-RU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Управление и контроль в контрактной системе в Челябинской области</a:t>
            </a:r>
            <a:endParaRPr lang="ru-RU" sz="2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68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0.42344 0.2115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63" y="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27" grpId="0"/>
      <p:bldP spid="28" grpId="0"/>
      <p:bldP spid="29" grpId="0"/>
      <p:bldP spid="30" grpId="0"/>
      <p:bldP spid="39" grpId="0"/>
      <p:bldP spid="48" grpId="0"/>
      <p:bldP spid="49" grpId="0"/>
      <p:bldP spid="50" grpId="0"/>
      <p:bldP spid="51" grpId="0"/>
      <p:bldP spid="53" grpId="0"/>
      <p:bldP spid="34" grpId="0"/>
      <p:bldP spid="52" grpId="0"/>
      <p:bldP spid="5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6" t="13944" r="13443" b="-2501"/>
          <a:stretch/>
        </p:blipFill>
        <p:spPr>
          <a:xfrm>
            <a:off x="2265053" y="4675236"/>
            <a:ext cx="3287590" cy="2824627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431540" y="2005910"/>
            <a:ext cx="3070804" cy="3974968"/>
            <a:chOff x="431540" y="2005910"/>
            <a:chExt cx="3070804" cy="397496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505594" y="2622560"/>
              <a:ext cx="2996750" cy="2653012"/>
            </a:xfrm>
            <a:prstGeom prst="rect">
              <a:avLst/>
            </a:prstGeom>
            <a:solidFill>
              <a:srgbClr val="887733"/>
            </a:soli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bliqueTopRight"/>
              <a:lightRig rig="threePt" dir="t">
                <a:rot lat="0" lon="0" rev="16200000"/>
              </a:lightRig>
            </a:scene3d>
            <a:sp3d extrusionH="762000" contourW="6350" prstMaterial="softEdge">
              <a:extrusionClr>
                <a:schemeClr val="bg1">
                  <a:lumMod val="65000"/>
                </a:schemeClr>
              </a:extrusionClr>
            </a:sp3d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" t="18795" r="70994" b="46003"/>
            <a:stretch/>
          </p:blipFill>
          <p:spPr>
            <a:xfrm>
              <a:off x="1472262" y="4894523"/>
              <a:ext cx="1355981" cy="108635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extrusionH="762000">
              <a:extrusionClr>
                <a:schemeClr val="bg1">
                  <a:lumMod val="65000"/>
                </a:schemeClr>
              </a:extrusionClr>
            </a:sp3d>
          </p:spPr>
        </p:pic>
        <p:sp>
          <p:nvSpPr>
            <p:cNvPr id="23" name="TextBox 22"/>
            <p:cNvSpPr txBox="1"/>
            <p:nvPr/>
          </p:nvSpPr>
          <p:spPr>
            <a:xfrm>
              <a:off x="431540" y="2941203"/>
              <a:ext cx="2880320" cy="30777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extrusionH="762000">
              <a:extrusionClr>
                <a:schemeClr val="bg1">
                  <a:lumMod val="65000"/>
                </a:schemeClr>
              </a:extrusionClr>
            </a:sp3d>
          </p:spPr>
          <p:txBody>
            <a:bodyPr wrap="square" rtlCol="0">
              <a:no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 smtClean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Контрактные службы</a:t>
              </a:r>
            </a:p>
          </p:txBody>
        </p:sp>
        <p:sp>
          <p:nvSpPr>
            <p:cNvPr id="35" name="Прямоугольная выноска 34"/>
            <p:cNvSpPr/>
            <p:nvPr/>
          </p:nvSpPr>
          <p:spPr>
            <a:xfrm>
              <a:off x="746574" y="2005910"/>
              <a:ext cx="2755769" cy="394430"/>
            </a:xfrm>
            <a:prstGeom prst="wedgeRectCallout">
              <a:avLst>
                <a:gd name="adj1" fmla="val -23996"/>
                <a:gd name="adj2" fmla="val 81852"/>
              </a:avLst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/>
              <a:lightRig rig="threePt" dir="t"/>
            </a:scene3d>
            <a:sp3d extrusionH="762000">
              <a:extrusionClr>
                <a:schemeClr val="bg1">
                  <a:lumMod val="65000"/>
                </a:schemeClr>
              </a:extrusionClr>
            </a:sp3d>
          </p:spPr>
          <p:txBody>
            <a:bodyPr wrap="square">
              <a:noAutofit/>
            </a:bodyPr>
            <a:lstStyle/>
            <a:p>
              <a:pPr algn="ctr"/>
              <a:r>
                <a:rPr lang="ru-RU" sz="2400" dirty="0" smtClean="0"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Управление</a:t>
              </a:r>
            </a:p>
            <a:p>
              <a:pPr algn="ctr"/>
              <a:r>
                <a:rPr lang="ru-RU" sz="1400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(</a:t>
              </a:r>
              <a:r>
                <a:rPr lang="ru-RU" sz="1400" dirty="0">
                  <a:solidFill>
                    <a:schemeClr val="bg1">
                      <a:lumMod val="95000"/>
                    </a:schemeClr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ст. </a:t>
              </a:r>
              <a:r>
                <a:rPr lang="ru-RU" sz="1400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3 </a:t>
              </a:r>
              <a:r>
                <a:rPr lang="ru-RU" sz="1400" dirty="0">
                  <a:solidFill>
                    <a:schemeClr val="bg1">
                      <a:lumMod val="95000"/>
                    </a:schemeClr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44-ФЗ)</a:t>
              </a:r>
            </a:p>
            <a:p>
              <a:pPr algn="ctr"/>
              <a:endParaRPr lang="ru-RU" sz="2800" dirty="0">
                <a:solidFill>
                  <a:srgbClr val="C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279359" y="413665"/>
            <a:ext cx="3803031" cy="5539228"/>
            <a:chOff x="4279359" y="413665"/>
            <a:chExt cx="3803031" cy="5539228"/>
          </a:xfrm>
        </p:grpSpPr>
        <p:sp>
          <p:nvSpPr>
            <p:cNvPr id="11" name="TextBox 10"/>
            <p:cNvSpPr txBox="1"/>
            <p:nvPr/>
          </p:nvSpPr>
          <p:spPr>
            <a:xfrm>
              <a:off x="4287105" y="1673805"/>
              <a:ext cx="3558115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chemeClr val="bg1"/>
                  </a:solidFill>
                  <a:latin typeface="Calibri" panose="020F0502020204030204" pitchFamily="34" charset="0"/>
                </a:rPr>
                <a:t>Контроль в сфере </a:t>
              </a:r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закупок</a:t>
              </a:r>
            </a:p>
            <a:p>
              <a:pPr algn="r"/>
              <a:r>
                <a:rPr lang="ru-RU" sz="14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(ст99)</a:t>
              </a:r>
              <a:endParaRPr lang="ru-RU" sz="1400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Финансовый  контроль </a:t>
              </a:r>
            </a:p>
            <a:p>
              <a:pPr lvl="1" algn="r"/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(ст99)</a:t>
              </a:r>
              <a:endParaRPr lang="ru-RU" sz="1400" dirty="0" smtClean="0">
                <a:solidFill>
                  <a:schemeClr val="bg1"/>
                </a:solidFill>
                <a:latin typeface="Calibri" panose="020F050202020403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Внутренний </a:t>
              </a:r>
              <a:r>
                <a:rPr lang="ru-RU" sz="1400" dirty="0">
                  <a:solidFill>
                    <a:schemeClr val="bg1"/>
                  </a:solidFill>
                  <a:latin typeface="Calibri" panose="020F0502020204030204" pitchFamily="34" charset="0"/>
                </a:rPr>
                <a:t>финансовый </a:t>
              </a:r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контроль   </a:t>
              </a:r>
            </a:p>
            <a:p>
              <a:pPr algn="r"/>
              <a:r>
                <a:rPr lang="ru-RU" sz="14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(</a:t>
              </a:r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ст99)</a:t>
              </a:r>
              <a:endParaRPr lang="ru-RU" sz="1400" dirty="0" smtClean="0">
                <a:solidFill>
                  <a:schemeClr val="bg1"/>
                </a:solidFill>
                <a:latin typeface="Calibri" panose="020F050202020403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Контроль финансовых органов  </a:t>
              </a:r>
              <a:r>
                <a:rPr lang="ru-RU" sz="1400" dirty="0">
                  <a:solidFill>
                    <a:schemeClr val="bg1"/>
                  </a:solidFill>
                  <a:latin typeface="Calibri" panose="020F0502020204030204" pitchFamily="34" charset="0"/>
                </a:rPr>
                <a:t> </a:t>
              </a:r>
              <a:endParaRPr lang="ru-RU" sz="1400" dirty="0" smtClean="0">
                <a:solidFill>
                  <a:schemeClr val="bg1"/>
                </a:solidFill>
                <a:latin typeface="Calibri" panose="020F0502020204030204" pitchFamily="34" charset="0"/>
              </a:endParaRPr>
            </a:p>
            <a:p>
              <a:pPr algn="r"/>
              <a:r>
                <a:rPr lang="ru-RU" sz="14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(</a:t>
              </a:r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ст99)</a:t>
              </a:r>
              <a:endParaRPr lang="ru-RU" sz="1400" dirty="0" smtClean="0">
                <a:solidFill>
                  <a:schemeClr val="bg1"/>
                </a:solidFill>
                <a:latin typeface="Calibri" panose="020F050202020403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Ведомственный контроль</a:t>
              </a:r>
            </a:p>
            <a:p>
              <a:pPr algn="r"/>
              <a:r>
                <a:rPr lang="ru-RU" sz="14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(</a:t>
              </a:r>
              <a:r>
                <a:rPr lang="ru-RU" sz="1400" dirty="0" err="1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ст</a:t>
              </a:r>
              <a:r>
                <a:rPr lang="ru-RU" sz="14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 100)</a:t>
              </a: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Аудит </a:t>
              </a:r>
              <a:r>
                <a:rPr lang="ru-RU" sz="1400" dirty="0">
                  <a:solidFill>
                    <a:schemeClr val="bg1"/>
                  </a:solidFill>
                  <a:latin typeface="Calibri" panose="020F0502020204030204" pitchFamily="34" charset="0"/>
                </a:rPr>
                <a:t>в сфере закупок </a:t>
              </a:r>
              <a:endParaRPr lang="ru-RU" sz="1400" dirty="0" smtClean="0">
                <a:solidFill>
                  <a:schemeClr val="bg1"/>
                </a:solidFill>
                <a:latin typeface="Calibri" panose="020F0502020204030204" pitchFamily="34" charset="0"/>
              </a:endParaRPr>
            </a:p>
            <a:p>
              <a:pPr algn="r"/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(</a:t>
              </a:r>
              <a:r>
                <a:rPr lang="ru-RU" sz="1400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ст</a:t>
              </a:r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 98)</a:t>
              </a:r>
              <a:endParaRPr lang="ru-RU" sz="1400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Контроль заказчиком</a:t>
              </a:r>
            </a:p>
            <a:p>
              <a:pPr algn="r"/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(</a:t>
              </a:r>
              <a:r>
                <a:rPr lang="ru-RU" sz="1400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ст</a:t>
              </a:r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101)</a:t>
              </a:r>
              <a:endParaRPr lang="ru-RU" sz="1400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ru-RU" sz="1400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Общественный контроль</a:t>
              </a:r>
            </a:p>
            <a:p>
              <a:pPr algn="r"/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(</a:t>
              </a:r>
              <a:r>
                <a:rPr lang="ru-RU" sz="1400" dirty="0" err="1">
                  <a:solidFill>
                    <a:srgbClr val="FF0000"/>
                  </a:solidFill>
                  <a:latin typeface="Calibri" panose="020F0502020204030204" pitchFamily="34" charset="0"/>
                </a:rPr>
                <a:t>ст</a:t>
              </a:r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102)</a:t>
              </a:r>
              <a:endParaRPr lang="ru-RU" sz="1400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346975" y="1043736"/>
              <a:ext cx="3735415" cy="4140460"/>
            </a:xfrm>
            <a:prstGeom prst="rect">
              <a:avLst/>
            </a:prstGeom>
            <a:solidFill>
              <a:srgbClr val="253D61"/>
            </a:soli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bliqueTopRight"/>
              <a:lightRig rig="threePt" dir="t">
                <a:rot lat="0" lon="0" rev="16200000"/>
              </a:lightRig>
            </a:scene3d>
            <a:sp3d extrusionH="762000" prstMaterial="softEdge">
              <a:extrusionClr>
                <a:schemeClr val="bg1">
                  <a:lumMod val="65000"/>
                </a:schemeClr>
              </a:extrusionClr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006" t="21998" r="-7" b="49201"/>
            <a:stretch/>
          </p:blipFill>
          <p:spPr>
            <a:xfrm>
              <a:off x="4752019" y="4841257"/>
              <a:ext cx="1355980" cy="1111636"/>
            </a:xfrm>
            <a:prstGeom prst="rect">
              <a:avLst/>
            </a:prstGeom>
          </p:spPr>
        </p:pic>
        <p:sp>
          <p:nvSpPr>
            <p:cNvPr id="36" name="Прямоугольная выноска 35"/>
            <p:cNvSpPr/>
            <p:nvPr/>
          </p:nvSpPr>
          <p:spPr>
            <a:xfrm>
              <a:off x="4572000" y="413665"/>
              <a:ext cx="3510390" cy="495055"/>
            </a:xfrm>
            <a:prstGeom prst="wedgeRectCallout">
              <a:avLst>
                <a:gd name="adj1" fmla="val -21167"/>
                <a:gd name="adj2" fmla="val 102756"/>
              </a:avLst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/>
              <a:r>
                <a:rPr lang="ru-RU" sz="2400" dirty="0" smtClean="0"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Контроль в сфере закупок</a:t>
              </a:r>
            </a:p>
            <a:p>
              <a:pPr algn="ctr"/>
              <a:r>
                <a:rPr lang="ru-RU" sz="1400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(ст. 98-102 44-ФЗ)</a:t>
              </a:r>
              <a:endParaRPr lang="ru-RU" sz="1400" dirty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291504" y="1324548"/>
              <a:ext cx="36108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Контроль в сфере </a:t>
              </a:r>
              <a:r>
                <a:rPr lang="ru-RU" sz="1600" dirty="0" smtClean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закупок</a:t>
              </a:r>
            </a:p>
            <a:p>
              <a:r>
                <a:rPr lang="ru-RU" sz="1400" dirty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(ФАС </a:t>
              </a:r>
              <a:r>
                <a:rPr lang="ru-RU" sz="1400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РФ</a:t>
              </a:r>
              <a:r>
                <a:rPr lang="ru-RU" sz="1400" dirty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, УФАС </a:t>
              </a:r>
              <a:r>
                <a:rPr lang="ru-RU" sz="1400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по ЧО,  </a:t>
              </a:r>
              <a:r>
                <a:rPr lang="ru-RU" sz="1400" dirty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ГКУ </a:t>
              </a:r>
              <a:r>
                <a:rPr lang="ru-RU" sz="1400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ЧО,  органы МСУ)</a:t>
              </a:r>
              <a:endParaRPr lang="ru-RU" sz="1400" dirty="0">
                <a:solidFill>
                  <a:srgbClr val="FF0000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291505" y="1752826"/>
              <a:ext cx="3168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Финансовый  контроль </a:t>
              </a:r>
            </a:p>
            <a:p>
              <a:r>
                <a:rPr lang="ru-RU" sz="1600" dirty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(Минфин ЧО и МСУ)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291505" y="2179643"/>
              <a:ext cx="3168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Внутренний </a:t>
              </a:r>
              <a:r>
                <a:rPr lang="ru-RU" sz="1600" dirty="0" smtClean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финансовый  </a:t>
              </a: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контроль </a:t>
              </a:r>
            </a:p>
            <a:p>
              <a:r>
                <a:rPr lang="ru-RU" sz="1600" dirty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(ГКУ ЧО и МСУ)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291505" y="2609445"/>
              <a:ext cx="3168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Контроль финансовых органов   </a:t>
              </a:r>
            </a:p>
            <a:p>
              <a:r>
                <a:rPr lang="ru-RU" sz="1600" dirty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(УФК по ЧО)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291505" y="3457011"/>
              <a:ext cx="3168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Аудит в сфере закупок </a:t>
              </a:r>
            </a:p>
            <a:p>
              <a:r>
                <a:rPr lang="ru-RU" sz="1600" dirty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(КСП </a:t>
              </a:r>
              <a:r>
                <a:rPr lang="ru-RU" sz="1600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ЧО </a:t>
              </a:r>
              <a:r>
                <a:rPr lang="ru-RU" sz="1600" dirty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и МСУ)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279359" y="3047853"/>
              <a:ext cx="316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Ведомственный </a:t>
              </a:r>
              <a:r>
                <a:rPr lang="ru-RU" sz="1600" dirty="0" smtClean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контроль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291504" y="3897506"/>
              <a:ext cx="316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Контроль </a:t>
              </a:r>
              <a:r>
                <a:rPr lang="ru-RU" sz="1600" dirty="0" smtClean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заказчиком</a:t>
              </a:r>
              <a:endPara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292061" y="4322156"/>
              <a:ext cx="316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Общественный контроль</a:t>
              </a: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939087" y="4834157"/>
              <a:ext cx="8980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(ГКУ </a:t>
              </a:r>
              <a:r>
                <a:rPr lang="ru-RU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</a:rPr>
                <a:t>ЧО)</a:t>
              </a:r>
              <a:endParaRPr lang="ru-RU" dirty="0">
                <a:solidFill>
                  <a:srgbClr val="FF0000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301970" y="4734145"/>
              <a:ext cx="3168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ru-RU" sz="16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Регулятор КС субъекта РФ</a:t>
              </a:r>
            </a:p>
          </p:txBody>
        </p:sp>
      </p:grpSp>
      <p:grpSp>
        <p:nvGrpSpPr>
          <p:cNvPr id="12" name="Group 29"/>
          <p:cNvGrpSpPr/>
          <p:nvPr/>
        </p:nvGrpSpPr>
        <p:grpSpPr>
          <a:xfrm>
            <a:off x="2197137" y="4946313"/>
            <a:ext cx="3179539" cy="1353041"/>
            <a:chOff x="1991669" y="2240942"/>
            <a:chExt cx="5217646" cy="2102458"/>
          </a:xfrm>
        </p:grpSpPr>
        <p:pic>
          <p:nvPicPr>
            <p:cNvPr id="13" name="Picture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02" t="20404" r="15995" b="44398"/>
            <a:stretch/>
          </p:blipFill>
          <p:spPr>
            <a:xfrm>
              <a:off x="1991669" y="2240942"/>
              <a:ext cx="5217646" cy="1688062"/>
            </a:xfrm>
            <a:prstGeom prst="rect">
              <a:avLst/>
            </a:prstGeom>
          </p:spPr>
        </p:pic>
        <p:sp>
          <p:nvSpPr>
            <p:cNvPr id="14" name="Rectangle 28"/>
            <p:cNvSpPr/>
            <p:nvPr/>
          </p:nvSpPr>
          <p:spPr>
            <a:xfrm>
              <a:off x="3657600" y="2240942"/>
              <a:ext cx="1981200" cy="21024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Управление и контроль в контрактной системе в Челябинской области</a:t>
            </a:r>
            <a:endParaRPr lang="ru-RU" sz="2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562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00434 -0.058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29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07407E-6 L -0.00868 0.0627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6" t="13944" r="13443" b="-2501"/>
          <a:stretch/>
        </p:blipFill>
        <p:spPr>
          <a:xfrm>
            <a:off x="2265053" y="4675236"/>
            <a:ext cx="3287590" cy="28246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87105" y="2051791"/>
            <a:ext cx="355811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Контроль в сфере </a:t>
            </a: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закупок</a:t>
            </a:r>
          </a:p>
          <a:p>
            <a:pPr algn="r"/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(ст99)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Финансовый  контроль </a:t>
            </a:r>
          </a:p>
          <a:p>
            <a:pPr lvl="1" algn="r"/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(ст99)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Внутренний 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финансовый </a:t>
            </a: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контроль   </a:t>
            </a:r>
          </a:p>
          <a:p>
            <a:pPr algn="r"/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ст99)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Контроль финансовых органов  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/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ст99)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Ведомственный контроль</a:t>
            </a:r>
          </a:p>
          <a:p>
            <a:pPr algn="r"/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ст</a:t>
            </a:r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100)</a:t>
            </a: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Аудит 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в сфере закупок </a:t>
            </a:r>
            <a:endParaRPr lang="ru-RU" sz="14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/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 err="1">
                <a:solidFill>
                  <a:srgbClr val="FF0000"/>
                </a:solidFill>
                <a:latin typeface="Calibri" panose="020F0502020204030204" pitchFamily="34" charset="0"/>
              </a:rPr>
              <a:t>ст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98)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Контроль заказчиком</a:t>
            </a:r>
          </a:p>
          <a:p>
            <a:pPr algn="r"/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 err="1">
                <a:solidFill>
                  <a:srgbClr val="FF0000"/>
                </a:solidFill>
                <a:latin typeface="Calibri" panose="020F0502020204030204" pitchFamily="34" charset="0"/>
              </a:rPr>
              <a:t>ст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101)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Общественный контроль</a:t>
            </a:r>
          </a:p>
          <a:p>
            <a:pPr algn="r"/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(</a:t>
            </a:r>
            <a:r>
              <a:rPr lang="ru-RU" sz="1400" dirty="0" err="1">
                <a:solidFill>
                  <a:srgbClr val="FF0000"/>
                </a:solidFill>
                <a:latin typeface="Calibri" panose="020F0502020204030204" pitchFamily="34" charset="0"/>
              </a:rPr>
              <a:t>ст</a:t>
            </a:r>
            <a:r>
              <a:rPr lang="ru-RU" sz="1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102)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346975" y="1421722"/>
            <a:ext cx="3735415" cy="4140460"/>
          </a:xfrm>
          <a:prstGeom prst="rect">
            <a:avLst/>
          </a:prstGeom>
          <a:solidFill>
            <a:srgbClr val="253D6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bliqueTopRight"/>
            <a:lightRig rig="threePt" dir="t">
              <a:rot lat="0" lon="0" rev="16200000"/>
            </a:lightRig>
          </a:scene3d>
          <a:sp3d extrusionH="762000" contourW="6350" prstMaterial="softEdge">
            <a:extrusionClr>
              <a:schemeClr val="bg1">
                <a:lumMod val="65000"/>
              </a:schemeClr>
            </a:extrusion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06" t="21998" r="-7" b="49201"/>
          <a:stretch/>
        </p:blipFill>
        <p:spPr>
          <a:xfrm>
            <a:off x="4752019" y="5219243"/>
            <a:ext cx="1355980" cy="1111636"/>
          </a:xfrm>
          <a:prstGeom prst="rect">
            <a:avLst/>
          </a:prstGeom>
        </p:spPr>
      </p:pic>
      <p:sp>
        <p:nvSpPr>
          <p:cNvPr id="36" name="Прямоугольная выноска 35"/>
          <p:cNvSpPr/>
          <p:nvPr/>
        </p:nvSpPr>
        <p:spPr>
          <a:xfrm>
            <a:off x="4572000" y="805800"/>
            <a:ext cx="3510390" cy="495055"/>
          </a:xfrm>
          <a:prstGeom prst="wedgeRectCallout">
            <a:avLst>
              <a:gd name="adj1" fmla="val -21167"/>
              <a:gd name="adj2" fmla="val 102756"/>
            </a:avLst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400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Контроль в сфере закупок</a:t>
            </a:r>
          </a:p>
          <a:p>
            <a:pPr algn="ctr"/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(ст. 98-102 44-ФЗ)</a:t>
            </a:r>
            <a:endParaRPr lang="ru-RU" sz="1400" dirty="0">
              <a:solidFill>
                <a:schemeClr val="bg1">
                  <a:lumMod val="9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Franklin Gothic Medium Cond" panose="020B06060304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5594" y="1853825"/>
            <a:ext cx="2996750" cy="3030109"/>
          </a:xfrm>
          <a:prstGeom prst="rect">
            <a:avLst/>
          </a:prstGeom>
          <a:solidFill>
            <a:srgbClr val="887733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bliqueTopRight"/>
            <a:lightRig rig="threePt" dir="t">
              <a:rot lat="0" lon="0" rev="16200000"/>
            </a:lightRig>
          </a:scene3d>
          <a:sp3d extrusionH="762000" contourW="6350" prstMaterial="softEdge">
            <a:extrusionClr>
              <a:schemeClr val="bg1">
                <a:lumMod val="65000"/>
              </a:schemeClr>
            </a:extrusion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18795" r="70994" b="46003"/>
          <a:stretch/>
        </p:blipFill>
        <p:spPr>
          <a:xfrm>
            <a:off x="1472262" y="4502885"/>
            <a:ext cx="1355981" cy="108635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31540" y="4509120"/>
            <a:ext cx="2880320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Контрактные службы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1540" y="2123855"/>
            <a:ext cx="3070802" cy="4935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Нормативно-правовой регулятор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МО </a:t>
            </a:r>
          </a:p>
          <a:p>
            <a:r>
              <a:rPr lang="ru-RU" sz="14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(Управление муниципальных закупок)</a:t>
            </a:r>
            <a:endParaRPr lang="ru-RU" sz="16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1540" y="2867167"/>
            <a:ext cx="2880320" cy="2467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Уполномоченный орган МО</a:t>
            </a:r>
          </a:p>
          <a:p>
            <a:r>
              <a:rPr lang="ru-RU" sz="14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(Управление муниципальных закупок)</a:t>
            </a:r>
            <a:endParaRPr lang="ru-RU" sz="1400" dirty="0" smtClean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1539" y="3362222"/>
            <a:ext cx="3070803" cy="2467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76213" indent="-176213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МИС, интегрированная с ЕИС </a:t>
            </a:r>
          </a:p>
          <a:p>
            <a:r>
              <a:rPr lang="ru-RU" sz="14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(МИС в сфере закупок г. Челябинска)</a:t>
            </a:r>
          </a:p>
        </p:txBody>
      </p:sp>
      <p:sp>
        <p:nvSpPr>
          <p:cNvPr id="35" name="Прямоугольная выноска 34"/>
          <p:cNvSpPr/>
          <p:nvPr/>
        </p:nvSpPr>
        <p:spPr>
          <a:xfrm>
            <a:off x="746574" y="1239370"/>
            <a:ext cx="2755769" cy="394430"/>
          </a:xfrm>
          <a:prstGeom prst="wedgeRectCallout">
            <a:avLst>
              <a:gd name="adj1" fmla="val -23996"/>
              <a:gd name="adj2" fmla="val 81852"/>
            </a:avLst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400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Управление</a:t>
            </a:r>
          </a:p>
          <a:p>
            <a:pPr algn="ctr"/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(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ст. </a:t>
            </a:r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3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rPr>
              <a:t>44-ФЗ)</a:t>
            </a:r>
          </a:p>
          <a:p>
            <a:pPr algn="ctr"/>
            <a:endParaRPr lang="ru-RU" sz="2800" dirty="0"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Franklin Gothic Medium Cond" panose="020B0606030402020204" pitchFamily="34" charset="0"/>
            </a:endParaRPr>
          </a:p>
        </p:txBody>
      </p:sp>
      <p:grpSp>
        <p:nvGrpSpPr>
          <p:cNvPr id="12" name="Group 29"/>
          <p:cNvGrpSpPr/>
          <p:nvPr/>
        </p:nvGrpSpPr>
        <p:grpSpPr>
          <a:xfrm rot="900000">
            <a:off x="2197137" y="4946313"/>
            <a:ext cx="3179539" cy="1353041"/>
            <a:chOff x="1991669" y="2240942"/>
            <a:chExt cx="5217646" cy="2102458"/>
          </a:xfrm>
        </p:grpSpPr>
        <p:pic>
          <p:nvPicPr>
            <p:cNvPr id="13" name="Picture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02" t="20404" r="15995" b="44398"/>
            <a:stretch/>
          </p:blipFill>
          <p:spPr>
            <a:xfrm>
              <a:off x="1991669" y="2240942"/>
              <a:ext cx="5217646" cy="1688062"/>
            </a:xfrm>
            <a:prstGeom prst="rect">
              <a:avLst/>
            </a:prstGeom>
          </p:spPr>
        </p:pic>
        <p:sp>
          <p:nvSpPr>
            <p:cNvPr id="14" name="Rectangle 28"/>
            <p:cNvSpPr/>
            <p:nvPr/>
          </p:nvSpPr>
          <p:spPr>
            <a:xfrm>
              <a:off x="3657600" y="2240942"/>
              <a:ext cx="1981200" cy="21024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4291504" y="1702534"/>
            <a:ext cx="36108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в сфере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закупок</a:t>
            </a:r>
          </a:p>
          <a:p>
            <a:r>
              <a:rPr lang="ru-RU" sz="14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(ФАС </a:t>
            </a:r>
            <a:r>
              <a:rPr lang="ru-RU" sz="14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РФ</a:t>
            </a:r>
            <a:r>
              <a:rPr lang="ru-RU" sz="14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, УФАС </a:t>
            </a:r>
            <a:r>
              <a:rPr lang="ru-RU" sz="14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по ЧО)</a:t>
            </a:r>
            <a:endParaRPr lang="ru-RU" sz="14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91505" y="2130812"/>
            <a:ext cx="31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Финансовый  контроль 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(Комитет финансов)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291505" y="2557629"/>
            <a:ext cx="31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Внутренний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финансовый  </a:t>
            </a: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(КРУ Челябинска)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91505" y="2987431"/>
            <a:ext cx="31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финансовых органов   </a:t>
            </a:r>
          </a:p>
          <a:p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(УФК по ЧО)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291505" y="3834997"/>
            <a:ext cx="31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Аудит в сфере закупок </a:t>
            </a:r>
          </a:p>
          <a:p>
            <a:r>
              <a:rPr lang="ru-RU" sz="16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(КСП </a:t>
            </a:r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Челябинска)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79359" y="3425839"/>
            <a:ext cx="31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Ведомственный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(ГРБС)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91504" y="4275492"/>
            <a:ext cx="316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Контроль </a:t>
            </a: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заказчиком</a:t>
            </a:r>
            <a:endParaRPr lang="ru-RU" sz="16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92061" y="4700142"/>
            <a:ext cx="316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Общественный контроль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1540" y="3834044"/>
            <a:ext cx="3132000" cy="2933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0000" indent="-1800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Центр </a:t>
            </a:r>
            <a:r>
              <a:rPr lang="ru-RU" sz="16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профессионализации кадров в сфере закупок</a:t>
            </a:r>
          </a:p>
          <a:p>
            <a:r>
              <a:rPr lang="ru-RU" sz="14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(МБУ ДПО ЧУКЦПКСЗ)</a:t>
            </a:r>
            <a:endParaRPr lang="ru-RU" sz="16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Управление и контроль в контрактной системе в Челябинской области</a:t>
            </a:r>
            <a:endParaRPr lang="ru-RU" sz="2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671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1" y="3697880"/>
            <a:ext cx="7164289" cy="2971480"/>
          </a:xfrm>
          <a:prstGeom prst="rect">
            <a:avLst/>
          </a:prstGeom>
          <a:solidFill>
            <a:schemeClr val="bg1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1979712" y="3777085"/>
            <a:ext cx="7164800" cy="775015"/>
          </a:xfrm>
          <a:prstGeom prst="rect">
            <a:avLst/>
          </a:prstGeom>
        </p:spPr>
        <p:txBody>
          <a:bodyPr wrap="square" lIns="0" tIns="36000" rIns="0" bIns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СИСТЕМНЫЕ РЕШЕНИЯ</a:t>
            </a:r>
          </a:p>
          <a:p>
            <a:pPr>
              <a:lnSpc>
                <a:spcPct val="125000"/>
              </a:lnSpc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ПО 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ВНЕДРЕНИЮ ПРАКТИКИ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979711" y="4562145"/>
            <a:ext cx="720080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41" t="2117" r="20526" b="2222"/>
          <a:stretch/>
        </p:blipFill>
        <p:spPr>
          <a:xfrm>
            <a:off x="107369" y="148771"/>
            <a:ext cx="1872343" cy="656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1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Взаимодействие по </a:t>
            </a:r>
            <a:r>
              <a:rPr lang="ru-RU" sz="2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обеспечению </a:t>
            </a:r>
            <a:r>
              <a:rPr lang="ru-RU" sz="2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результативности и законности </a:t>
            </a:r>
            <a:r>
              <a:rPr lang="ru-RU" sz="2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в сфере </a:t>
            </a:r>
            <a:r>
              <a:rPr lang="ru-RU" sz="2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закупок</a:t>
            </a:r>
            <a:endParaRPr lang="ru-RU" sz="2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505915" y="3017713"/>
            <a:ext cx="502719" cy="1384012"/>
            <a:chOff x="5344151" y="2412949"/>
            <a:chExt cx="502719" cy="1384012"/>
          </a:xfrm>
        </p:grpSpPr>
        <p:sp>
          <p:nvSpPr>
            <p:cNvPr id="19" name="Двойная стрелка влево/вправо 18"/>
            <p:cNvSpPr/>
            <p:nvPr/>
          </p:nvSpPr>
          <p:spPr>
            <a:xfrm rot="3326014">
              <a:off x="4903505" y="2853595"/>
              <a:ext cx="1384012" cy="502719"/>
            </a:xfrm>
            <a:prstGeom prst="leftRightArrow">
              <a:avLst>
                <a:gd name="adj1" fmla="val 60000"/>
                <a:gd name="adj2" fmla="val 50000"/>
              </a:avLst>
            </a:prstGeom>
            <a:solidFill>
              <a:srgbClr val="667488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  <p:sp>
          <p:nvSpPr>
            <p:cNvPr id="20" name="Двойная стрелка влево/вправо 6"/>
            <p:cNvSpPr/>
            <p:nvPr/>
          </p:nvSpPr>
          <p:spPr>
            <a:xfrm rot="3326014">
              <a:off x="5054321" y="2954139"/>
              <a:ext cx="1082380" cy="3016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879993" y="5178669"/>
            <a:ext cx="1384012" cy="502719"/>
            <a:chOff x="3718229" y="4573905"/>
            <a:chExt cx="1384012" cy="502719"/>
          </a:xfrm>
        </p:grpSpPr>
        <p:sp>
          <p:nvSpPr>
            <p:cNvPr id="15" name="Двойная стрелка влево/вправо 14"/>
            <p:cNvSpPr/>
            <p:nvPr/>
          </p:nvSpPr>
          <p:spPr>
            <a:xfrm rot="10800000">
              <a:off x="3718229" y="4573905"/>
              <a:ext cx="1384012" cy="502719"/>
            </a:xfrm>
            <a:prstGeom prst="leftRightArrow">
              <a:avLst>
                <a:gd name="adj1" fmla="val 60000"/>
                <a:gd name="adj2" fmla="val 50000"/>
              </a:avLst>
            </a:prstGeom>
            <a:solidFill>
              <a:srgbClr val="667488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  <p:sp>
          <p:nvSpPr>
            <p:cNvPr id="16" name="Двойная стрелка влево/вправо 10"/>
            <p:cNvSpPr/>
            <p:nvPr/>
          </p:nvSpPr>
          <p:spPr>
            <a:xfrm rot="21600000">
              <a:off x="3869045" y="4674449"/>
              <a:ext cx="1082380" cy="3016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135364" y="3017713"/>
            <a:ext cx="502719" cy="1384012"/>
            <a:chOff x="2973600" y="2412949"/>
            <a:chExt cx="502719" cy="1384012"/>
          </a:xfrm>
        </p:grpSpPr>
        <p:sp>
          <p:nvSpPr>
            <p:cNvPr id="11" name="Двойная стрелка влево/вправо 10"/>
            <p:cNvSpPr/>
            <p:nvPr/>
          </p:nvSpPr>
          <p:spPr>
            <a:xfrm rot="18273986">
              <a:off x="2532954" y="2853595"/>
              <a:ext cx="1384012" cy="502719"/>
            </a:xfrm>
            <a:prstGeom prst="leftRightArrow">
              <a:avLst>
                <a:gd name="adj1" fmla="val 60000"/>
                <a:gd name="adj2" fmla="val 50000"/>
              </a:avLst>
            </a:prstGeom>
            <a:solidFill>
              <a:srgbClr val="667488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</p:sp>
        <p:sp>
          <p:nvSpPr>
            <p:cNvPr id="12" name="Двойная стрелка влево/вправо 14"/>
            <p:cNvSpPr/>
            <p:nvPr/>
          </p:nvSpPr>
          <p:spPr>
            <a:xfrm rot="18273986">
              <a:off x="2683770" y="2954139"/>
              <a:ext cx="1082380" cy="3016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331324" y="802529"/>
            <a:ext cx="2493451" cy="2606697"/>
            <a:chOff x="3950672" y="2825674"/>
            <a:chExt cx="2340000" cy="2340000"/>
          </a:xfrm>
        </p:grpSpPr>
        <p:sp>
          <p:nvSpPr>
            <p:cNvPr id="30" name="Кольцо 29"/>
            <p:cNvSpPr>
              <a:spLocks noChangeAspect="1"/>
            </p:cNvSpPr>
            <p:nvPr/>
          </p:nvSpPr>
          <p:spPr>
            <a:xfrm>
              <a:off x="4130672" y="3005674"/>
              <a:ext cx="1980000" cy="1980000"/>
            </a:xfrm>
            <a:prstGeom prst="donut">
              <a:avLst>
                <a:gd name="adj" fmla="val 9027"/>
              </a:avLst>
            </a:prstGeom>
            <a:solidFill>
              <a:srgbClr val="8833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1600" dirty="0">
                <a:solidFill>
                  <a:srgbClr val="212534"/>
                </a:solidFill>
              </a:endParaRPr>
            </a:p>
          </p:txBody>
        </p:sp>
        <p:sp>
          <p:nvSpPr>
            <p:cNvPr id="31" name="Овал 30"/>
            <p:cNvSpPr>
              <a:spLocks noChangeAspect="1"/>
            </p:cNvSpPr>
            <p:nvPr/>
          </p:nvSpPr>
          <p:spPr>
            <a:xfrm>
              <a:off x="4229672" y="3104674"/>
              <a:ext cx="1782000" cy="1782000"/>
            </a:xfrm>
            <a:prstGeom prst="ellipse">
              <a:avLst/>
            </a:prstGeom>
            <a:solidFill>
              <a:srgbClr val="E1DDCC"/>
            </a:solidFill>
            <a:ln>
              <a:noFill/>
            </a:ln>
            <a:effectLst>
              <a:outerShdw blurRad="50800" dist="63500" sx="101000" sy="101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3600" dirty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СМО</a:t>
              </a:r>
            </a:p>
            <a:p>
              <a:pPr algn="ctr"/>
              <a:endParaRPr lang="ru-RU" sz="105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1050" dirty="0" smtClean="0">
                  <a:solidFill>
                    <a:schemeClr val="tx1"/>
                  </a:solidFill>
                </a:rPr>
                <a:t>Совет </a:t>
              </a:r>
              <a:r>
                <a:rPr lang="ru-RU" sz="1050" dirty="0">
                  <a:solidFill>
                    <a:schemeClr val="tx1"/>
                  </a:solidFill>
                </a:rPr>
                <a:t>муниципальных </a:t>
              </a:r>
            </a:p>
            <a:p>
              <a:pPr lvl="0" algn="ctr"/>
              <a:r>
                <a:rPr lang="ru-RU" sz="1050" dirty="0" smtClean="0">
                  <a:solidFill>
                    <a:schemeClr val="tx1"/>
                  </a:solidFill>
                </a:rPr>
                <a:t>образований </a:t>
              </a:r>
            </a:p>
            <a:p>
              <a:pPr lvl="0" algn="ctr"/>
              <a:r>
                <a:rPr lang="ru-RU" sz="1050" dirty="0" smtClean="0">
                  <a:solidFill>
                    <a:schemeClr val="tx1"/>
                  </a:solidFill>
                </a:rPr>
                <a:t>Челябинской </a:t>
              </a:r>
              <a:r>
                <a:rPr lang="ru-RU" sz="1050" dirty="0">
                  <a:solidFill>
                    <a:schemeClr val="tx1"/>
                  </a:solidFill>
                </a:rPr>
                <a:t>области</a:t>
              </a:r>
            </a:p>
            <a:p>
              <a:pPr algn="ctr"/>
              <a:endParaRPr lang="ru-RU" sz="1200" dirty="0">
                <a:solidFill>
                  <a:srgbClr val="212534"/>
                </a:solidFill>
              </a:endParaRPr>
            </a:p>
          </p:txBody>
        </p:sp>
        <p:sp>
          <p:nvSpPr>
            <p:cNvPr id="32" name="Овал 31"/>
            <p:cNvSpPr>
              <a:spLocks noChangeAspect="1"/>
            </p:cNvSpPr>
            <p:nvPr/>
          </p:nvSpPr>
          <p:spPr>
            <a:xfrm>
              <a:off x="3950672" y="2825674"/>
              <a:ext cx="2340000" cy="2340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6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954721" y="4134671"/>
            <a:ext cx="2493451" cy="2606697"/>
            <a:chOff x="3950672" y="2825674"/>
            <a:chExt cx="2340000" cy="2340000"/>
          </a:xfrm>
        </p:grpSpPr>
        <p:sp>
          <p:nvSpPr>
            <p:cNvPr id="34" name="Кольцо 33"/>
            <p:cNvSpPr>
              <a:spLocks noChangeAspect="1"/>
            </p:cNvSpPr>
            <p:nvPr/>
          </p:nvSpPr>
          <p:spPr>
            <a:xfrm>
              <a:off x="4130672" y="3005674"/>
              <a:ext cx="1980000" cy="1980000"/>
            </a:xfrm>
            <a:prstGeom prst="donut">
              <a:avLst>
                <a:gd name="adj" fmla="val 9027"/>
              </a:avLst>
            </a:prstGeom>
            <a:solidFill>
              <a:srgbClr val="8877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1600" dirty="0">
                <a:solidFill>
                  <a:srgbClr val="212534"/>
                </a:solidFill>
              </a:endParaRPr>
            </a:p>
          </p:txBody>
        </p:sp>
        <p:sp>
          <p:nvSpPr>
            <p:cNvPr id="35" name="Овал 34"/>
            <p:cNvSpPr>
              <a:spLocks noChangeAspect="1"/>
            </p:cNvSpPr>
            <p:nvPr/>
          </p:nvSpPr>
          <p:spPr>
            <a:xfrm>
              <a:off x="4229672" y="3104674"/>
              <a:ext cx="1782000" cy="1782000"/>
            </a:xfrm>
            <a:prstGeom prst="ellipse">
              <a:avLst/>
            </a:prstGeom>
            <a:solidFill>
              <a:srgbClr val="E1DDCC"/>
            </a:solidFill>
            <a:ln>
              <a:noFill/>
            </a:ln>
            <a:effectLst>
              <a:outerShdw blurRad="50800" dist="63500" sx="101000" sy="101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3600" dirty="0" smtClean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ФАС</a:t>
              </a:r>
              <a:endParaRPr lang="ru-RU" sz="36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  <a:p>
              <a:pPr algn="ctr"/>
              <a:r>
                <a:rPr lang="ru-RU" sz="1050" dirty="0">
                  <a:solidFill>
                    <a:schemeClr val="tx1"/>
                  </a:solidFill>
                </a:rPr>
                <a:t>Федеральная </a:t>
              </a:r>
              <a:endParaRPr lang="ru-RU" sz="105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1050" dirty="0" smtClean="0">
                  <a:solidFill>
                    <a:schemeClr val="tx1"/>
                  </a:solidFill>
                </a:rPr>
                <a:t>антимонопольная </a:t>
              </a:r>
            </a:p>
            <a:p>
              <a:pPr algn="ctr"/>
              <a:r>
                <a:rPr lang="ru-RU" sz="1050" dirty="0" smtClean="0">
                  <a:solidFill>
                    <a:schemeClr val="tx1"/>
                  </a:solidFill>
                </a:rPr>
                <a:t>служба </a:t>
              </a:r>
            </a:p>
            <a:p>
              <a:pPr algn="ctr"/>
              <a:r>
                <a:rPr lang="ru-RU" sz="1050" dirty="0" smtClean="0">
                  <a:solidFill>
                    <a:schemeClr val="tx1"/>
                  </a:solidFill>
                </a:rPr>
                <a:t>по </a:t>
              </a:r>
              <a:r>
                <a:rPr lang="ru-RU" sz="1050" dirty="0">
                  <a:solidFill>
                    <a:schemeClr val="tx1"/>
                  </a:solidFill>
                </a:rPr>
                <a:t>Челябинской </a:t>
              </a:r>
              <a:endParaRPr lang="ru-RU" sz="105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1050" dirty="0" smtClean="0">
                  <a:solidFill>
                    <a:schemeClr val="tx1"/>
                  </a:solidFill>
                </a:rPr>
                <a:t>области</a:t>
              </a:r>
              <a:endParaRPr lang="ru-RU" sz="1050" dirty="0">
                <a:solidFill>
                  <a:schemeClr val="tx1"/>
                </a:solidFill>
              </a:endParaRPr>
            </a:p>
          </p:txBody>
        </p:sp>
        <p:sp>
          <p:nvSpPr>
            <p:cNvPr id="36" name="Овал 35"/>
            <p:cNvSpPr>
              <a:spLocks noChangeAspect="1"/>
            </p:cNvSpPr>
            <p:nvPr/>
          </p:nvSpPr>
          <p:spPr>
            <a:xfrm>
              <a:off x="3950672" y="2825674"/>
              <a:ext cx="2340000" cy="2340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6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705356" y="4134670"/>
            <a:ext cx="2493451" cy="2606697"/>
            <a:chOff x="3950672" y="2825674"/>
            <a:chExt cx="2340000" cy="2340000"/>
          </a:xfrm>
        </p:grpSpPr>
        <p:sp>
          <p:nvSpPr>
            <p:cNvPr id="38" name="Кольцо 37"/>
            <p:cNvSpPr>
              <a:spLocks noChangeAspect="1"/>
            </p:cNvSpPr>
            <p:nvPr/>
          </p:nvSpPr>
          <p:spPr>
            <a:xfrm>
              <a:off x="4130672" y="3005674"/>
              <a:ext cx="1980000" cy="1980000"/>
            </a:xfrm>
            <a:prstGeom prst="donut">
              <a:avLst>
                <a:gd name="adj" fmla="val 9027"/>
              </a:avLst>
            </a:prstGeom>
            <a:solidFill>
              <a:srgbClr val="33568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1600" dirty="0">
                <a:solidFill>
                  <a:srgbClr val="212534"/>
                </a:solidFill>
              </a:endParaRPr>
            </a:p>
          </p:txBody>
        </p:sp>
        <p:sp>
          <p:nvSpPr>
            <p:cNvPr id="39" name="Овал 38"/>
            <p:cNvSpPr>
              <a:spLocks noChangeAspect="1"/>
            </p:cNvSpPr>
            <p:nvPr/>
          </p:nvSpPr>
          <p:spPr>
            <a:xfrm>
              <a:off x="4229672" y="3104674"/>
              <a:ext cx="1782000" cy="1782000"/>
            </a:xfrm>
            <a:prstGeom prst="ellipse">
              <a:avLst/>
            </a:prstGeom>
            <a:solidFill>
              <a:srgbClr val="E1DDCC"/>
            </a:solidFill>
            <a:ln>
              <a:noFill/>
            </a:ln>
            <a:effectLst>
              <a:outerShdw blurRad="50800" dist="63500" sx="101000" sy="101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3600" dirty="0" smtClean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УМЗ</a:t>
              </a:r>
              <a:endParaRPr lang="ru-RU" sz="36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  <a:p>
              <a:pPr algn="ctr"/>
              <a:endParaRPr lang="ru-RU" sz="105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1050" dirty="0" smtClean="0">
                  <a:solidFill>
                    <a:schemeClr val="tx1"/>
                  </a:solidFill>
                </a:rPr>
                <a:t>Управление </a:t>
              </a:r>
            </a:p>
            <a:p>
              <a:pPr algn="ctr"/>
              <a:r>
                <a:rPr lang="ru-RU" sz="1050" dirty="0" smtClean="0">
                  <a:solidFill>
                    <a:schemeClr val="tx1"/>
                  </a:solidFill>
                </a:rPr>
                <a:t>муниципальных </a:t>
              </a:r>
            </a:p>
            <a:p>
              <a:pPr algn="ctr"/>
              <a:r>
                <a:rPr lang="ru-RU" sz="1050" dirty="0" smtClean="0">
                  <a:solidFill>
                    <a:schemeClr val="tx1"/>
                  </a:solidFill>
                </a:rPr>
                <a:t>закупок </a:t>
              </a: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</a:rPr>
                <a:t>Администрации </a:t>
              </a:r>
              <a:r>
                <a:rPr lang="ru-RU" sz="1000" dirty="0">
                  <a:solidFill>
                    <a:schemeClr val="tx1"/>
                  </a:solidFill>
                </a:rPr>
                <a:t>города </a:t>
              </a:r>
              <a:r>
                <a:rPr lang="ru-RU" sz="1050" dirty="0">
                  <a:solidFill>
                    <a:schemeClr val="tx1"/>
                  </a:solidFill>
                </a:rPr>
                <a:t>Челябинска</a:t>
              </a:r>
              <a:endParaRPr lang="ru-RU" sz="1000" dirty="0">
                <a:solidFill>
                  <a:schemeClr val="tx1"/>
                </a:solidFill>
              </a:endParaRPr>
            </a:p>
          </p:txBody>
        </p:sp>
        <p:sp>
          <p:nvSpPr>
            <p:cNvPr id="40" name="Овал 39"/>
            <p:cNvSpPr>
              <a:spLocks noChangeAspect="1"/>
            </p:cNvSpPr>
            <p:nvPr/>
          </p:nvSpPr>
          <p:spPr>
            <a:xfrm>
              <a:off x="3950672" y="2825674"/>
              <a:ext cx="2340000" cy="2340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6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</p:txBody>
        </p:sp>
      </p:grpSp>
      <p:cxnSp>
        <p:nvCxnSpPr>
          <p:cNvPr id="41" name="Прямая соединительная линия 40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4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Перечень нормативных правовых актов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0626" y="836712"/>
            <a:ext cx="87638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1938" indent="-261938"/>
            <a:r>
              <a:rPr lang="ru-RU" dirty="0" smtClean="0"/>
              <a:t>1. </a:t>
            </a:r>
            <a:r>
              <a:rPr lang="ru-RU" u="sng" dirty="0" smtClean="0"/>
              <a:t>Закон </a:t>
            </a:r>
            <a:r>
              <a:rPr lang="ru-RU" u="sng" dirty="0"/>
              <a:t>Челябинской области</a:t>
            </a:r>
            <a:r>
              <a:rPr lang="ru-RU" dirty="0"/>
              <a:t> от 05.12.2014 № 65-ЗО «О полномочиях органов </a:t>
            </a:r>
            <a:r>
              <a:rPr lang="ru-RU" dirty="0"/>
              <a:t>государственной власти Челябинской области по взаимодействию </a:t>
            </a:r>
            <a:r>
              <a:rPr lang="ru-RU" dirty="0"/>
              <a:t>с </a:t>
            </a:r>
            <a:r>
              <a:rPr lang="ru-RU" dirty="0"/>
              <a:t>Ассоциацией </a:t>
            </a:r>
            <a:endParaRPr lang="ru-RU" dirty="0"/>
          </a:p>
          <a:p>
            <a:pPr marL="261938"/>
            <a:r>
              <a:rPr lang="ru-RU" dirty="0"/>
              <a:t>«</a:t>
            </a:r>
            <a:r>
              <a:rPr lang="ru-RU" dirty="0"/>
              <a:t>Совет муниципальных образований Челябинской области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626" y="1734373"/>
            <a:ext cx="87638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1938" indent="-261938"/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u="sng" dirty="0"/>
              <a:t>Соглашение</a:t>
            </a:r>
            <a:r>
              <a:rPr lang="ru-RU" u="sng" dirty="0"/>
              <a:t> </a:t>
            </a:r>
            <a:r>
              <a:rPr lang="ru-RU" u="sng" dirty="0"/>
              <a:t>Управления Федеральной антимонопольной службы</a:t>
            </a:r>
            <a:r>
              <a:rPr lang="ru-RU" dirty="0"/>
              <a:t> </a:t>
            </a:r>
            <a:r>
              <a:rPr lang="ru-RU" dirty="0"/>
              <a:t>по </a:t>
            </a:r>
            <a:r>
              <a:rPr lang="ru-RU" dirty="0"/>
              <a:t>Челябинской области и Ассоциации </a:t>
            </a:r>
            <a:r>
              <a:rPr lang="ru-RU" dirty="0"/>
              <a:t>«</a:t>
            </a:r>
            <a:r>
              <a:rPr lang="ru-RU" dirty="0"/>
              <a:t>Совет муниципальных образований</a:t>
            </a:r>
            <a:r>
              <a:rPr lang="ru-RU" dirty="0"/>
              <a:t>» </a:t>
            </a:r>
            <a:r>
              <a:rPr lang="ru-RU" dirty="0"/>
              <a:t>о взаимодействии </a:t>
            </a:r>
            <a:endParaRPr lang="ru-RU" dirty="0"/>
          </a:p>
          <a:p>
            <a:pPr marL="261938"/>
            <a:r>
              <a:rPr lang="ru-RU" dirty="0"/>
              <a:t>по </a:t>
            </a:r>
            <a:r>
              <a:rPr lang="ru-RU" dirty="0"/>
              <a:t>обеспечению законности в сфере законодательства </a:t>
            </a:r>
            <a:r>
              <a:rPr lang="ru-RU" dirty="0"/>
              <a:t>о </a:t>
            </a:r>
            <a:r>
              <a:rPr lang="ru-RU" dirty="0"/>
              <a:t>контрактной системе и </a:t>
            </a:r>
            <a:endParaRPr lang="ru-RU" dirty="0"/>
          </a:p>
          <a:p>
            <a:pPr marL="261938"/>
            <a:r>
              <a:rPr lang="ru-RU" dirty="0"/>
              <a:t>законодательства </a:t>
            </a:r>
            <a:r>
              <a:rPr lang="ru-RU" dirty="0"/>
              <a:t>о защите конкуренции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0626" y="2909033"/>
            <a:ext cx="87638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1938" indent="-261938"/>
            <a:r>
              <a:rPr lang="ru-RU" dirty="0" smtClean="0"/>
              <a:t>3. </a:t>
            </a:r>
            <a:r>
              <a:rPr lang="ru-RU" u="sng" dirty="0" smtClean="0"/>
              <a:t>Решение </a:t>
            </a:r>
            <a:r>
              <a:rPr lang="ru-RU" u="sng" dirty="0"/>
              <a:t>Правления Совета муниципальных образований</a:t>
            </a:r>
            <a:r>
              <a:rPr lang="ru-RU" dirty="0"/>
              <a:t> Челябинской области </a:t>
            </a:r>
            <a:endParaRPr lang="ru-RU" dirty="0" smtClean="0"/>
          </a:p>
          <a:p>
            <a:pPr marL="261938"/>
            <a:r>
              <a:rPr lang="ru-RU" dirty="0" smtClean="0"/>
              <a:t>от </a:t>
            </a:r>
            <a:r>
              <a:rPr lang="ru-RU" dirty="0"/>
              <a:t>12.09.2017 №2 «Об утверждении Положения и руководителей «</a:t>
            </a:r>
            <a:r>
              <a:rPr lang="ru-RU" dirty="0" err="1" smtClean="0"/>
              <a:t>Консультацион</a:t>
            </a:r>
            <a:endParaRPr lang="ru-RU" dirty="0" smtClean="0"/>
          </a:p>
          <a:p>
            <a:pPr marL="261938"/>
            <a:r>
              <a:rPr lang="ru-RU" dirty="0" err="1" smtClean="0"/>
              <a:t>ного</a:t>
            </a:r>
            <a:r>
              <a:rPr lang="ru-RU" dirty="0" smtClean="0"/>
              <a:t> </a:t>
            </a:r>
            <a:r>
              <a:rPr lang="ru-RU" dirty="0"/>
              <a:t>совета в сфере закупок Челябинской области</a:t>
            </a:r>
            <a:r>
              <a:rPr lang="ru-RU" dirty="0" smtClean="0"/>
              <a:t>»».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626" y="3806694"/>
            <a:ext cx="87638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1938" indent="-261938"/>
            <a:r>
              <a:rPr lang="ru-RU" dirty="0" smtClean="0"/>
              <a:t>4. </a:t>
            </a:r>
            <a:r>
              <a:rPr lang="ru-RU" u="sng" dirty="0"/>
              <a:t>Приказ Челябинского УФАС </a:t>
            </a:r>
            <a:r>
              <a:rPr lang="ru-RU" dirty="0"/>
              <a:t>России от 29.01.2018 № 9 </a:t>
            </a:r>
            <a:br>
              <a:rPr lang="ru-RU" dirty="0"/>
            </a:br>
            <a:r>
              <a:rPr lang="ru-RU" dirty="0"/>
              <a:t>«Об утверждении состава Экспертного совета по применению законодательства о контрактной системе при Управлении Федеральной антимонопольной службы </a:t>
            </a:r>
            <a:endParaRPr lang="ru-RU" dirty="0" smtClean="0"/>
          </a:p>
          <a:p>
            <a:pPr marL="261938" lvl="0"/>
            <a:r>
              <a:rPr lang="ru-RU" dirty="0" smtClean="0"/>
              <a:t>по </a:t>
            </a:r>
            <a:r>
              <a:rPr lang="ru-RU" dirty="0"/>
              <a:t>Челябинской области</a:t>
            </a:r>
            <a:r>
              <a:rPr lang="ru-RU" dirty="0" smtClean="0"/>
              <a:t>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0626" y="4981354"/>
            <a:ext cx="87638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1938" indent="-261938"/>
            <a:r>
              <a:rPr lang="ru-RU" dirty="0" smtClean="0"/>
              <a:t>5. </a:t>
            </a:r>
            <a:r>
              <a:rPr lang="ru-RU" u="sng" dirty="0" smtClean="0"/>
              <a:t>Положение об Экспертном совете</a:t>
            </a:r>
            <a:r>
              <a:rPr lang="ru-RU" dirty="0" smtClean="0"/>
              <a:t> по применению законодательства о контракт</a:t>
            </a:r>
          </a:p>
          <a:p>
            <a:pPr marL="261938" lvl="0"/>
            <a:r>
              <a:rPr lang="ru-RU" dirty="0" smtClean="0"/>
              <a:t>ной системе при Управлении Федеральной антимонопольной службы по Челябинской области.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626" y="5879013"/>
            <a:ext cx="8763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1938" lvl="0" indent="-261938"/>
            <a:r>
              <a:rPr lang="ru-RU" dirty="0" smtClean="0"/>
              <a:t>6. </a:t>
            </a:r>
            <a:r>
              <a:rPr lang="ru-RU" u="sng" dirty="0" smtClean="0"/>
              <a:t>Положение о Консультационном совете</a:t>
            </a:r>
            <a:r>
              <a:rPr lang="ru-RU" dirty="0" smtClean="0"/>
              <a:t> уполномоченных органов муниципальных образований Челябинской области.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87846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Экспертный совет ФАС</a:t>
            </a:r>
            <a:endParaRPr lang="ru-RU" sz="2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764704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Экспертный совет образован в конце </a:t>
            </a:r>
            <a:r>
              <a:rPr lang="ru-RU" sz="2000" dirty="0">
                <a:solidFill>
                  <a:srgbClr val="FF0000"/>
                </a:solidFill>
              </a:rPr>
              <a:t>2016</a:t>
            </a:r>
            <a:r>
              <a:rPr lang="ru-RU" sz="2000" dirty="0"/>
              <a:t> года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1326532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</a:rPr>
              <a:t>Проведено </a:t>
            </a:r>
            <a:r>
              <a:rPr lang="ru-RU" sz="2000" dirty="0">
                <a:solidFill>
                  <a:srgbClr val="FF0000"/>
                </a:solidFill>
              </a:rPr>
              <a:t>11</a:t>
            </a:r>
            <a:r>
              <a:rPr lang="ru-RU" sz="2000" dirty="0">
                <a:solidFill>
                  <a:prstClr val="black"/>
                </a:solidFill>
              </a:rPr>
              <a:t> заседаний Экспертного </a:t>
            </a:r>
            <a:r>
              <a:rPr lang="ru-RU" sz="2000" dirty="0" smtClean="0">
                <a:solidFill>
                  <a:prstClr val="black"/>
                </a:solidFill>
              </a:rPr>
              <a:t>совета 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1999868"/>
            <a:ext cx="85689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Темы заседаний </a:t>
            </a:r>
            <a:r>
              <a:rPr lang="ru-RU" sz="2000" b="1" dirty="0"/>
              <a:t>Экспертного совета:</a:t>
            </a:r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Дорожная </a:t>
            </a:r>
            <a:r>
              <a:rPr lang="ru-RU" sz="2000" dirty="0"/>
              <a:t>отрасль;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Информационные </a:t>
            </a:r>
            <a:r>
              <a:rPr lang="ru-RU" sz="2000" dirty="0"/>
              <a:t>технологии;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Ортопедическая </a:t>
            </a:r>
            <a:r>
              <a:rPr lang="ru-RU" sz="2000" dirty="0"/>
              <a:t>обувь;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Насосы-дозаторы </a:t>
            </a:r>
            <a:r>
              <a:rPr lang="ru-RU" sz="2000" dirty="0" err="1"/>
              <a:t>инфузионные</a:t>
            </a:r>
            <a:r>
              <a:rPr lang="ru-RU" sz="2000" dirty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Продукты </a:t>
            </a:r>
            <a:r>
              <a:rPr lang="ru-RU" sz="2000" dirty="0"/>
              <a:t>питания;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Летний </a:t>
            </a:r>
            <a:r>
              <a:rPr lang="ru-RU" sz="2000" dirty="0"/>
              <a:t>отдых детей;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Строительство</a:t>
            </a:r>
            <a:r>
              <a:rPr lang="ru-RU" sz="2000" dirty="0"/>
              <a:t>, реконструкция, капитальный ремонт, ремонт объектов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капитального </a:t>
            </a:r>
            <a:r>
              <a:rPr lang="ru-RU" sz="2000" dirty="0"/>
              <a:t>строительства, выполнение проектно-изыскательских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работ, </a:t>
            </a:r>
            <a:r>
              <a:rPr lang="ru-RU" sz="2000" dirty="0"/>
              <a:t>инженерные изыскания, архитектурно-строительное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проектирование</a:t>
            </a:r>
            <a:r>
              <a:rPr lang="ru-RU" sz="2000" dirty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Жилые </a:t>
            </a:r>
            <a:r>
              <a:rPr lang="ru-RU" sz="2000" dirty="0"/>
              <a:t>помещения для детей-сирот;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Лекарственные </a:t>
            </a:r>
            <a:r>
              <a:rPr lang="ru-RU" sz="2000" dirty="0"/>
              <a:t>средства и изделия медицинского назначения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Экспертный совет </a:t>
            </a:r>
            <a:r>
              <a:rPr lang="ru-RU" dirty="0"/>
              <a:t>по применению законодательства о контрактной системе </a:t>
            </a:r>
            <a:endParaRPr lang="ru-RU" dirty="0" smtClean="0"/>
          </a:p>
          <a:p>
            <a:pPr algn="ctr"/>
            <a:r>
              <a:rPr lang="ru-RU" dirty="0" smtClean="0"/>
              <a:t>при </a:t>
            </a:r>
            <a:r>
              <a:rPr lang="ru-RU" dirty="0"/>
              <a:t>Управлении Федеральной антимонопольной службы по Челябинской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086395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Консультационный совет</a:t>
            </a:r>
            <a:endParaRPr lang="ru-RU" sz="2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764704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Решение о создании Консультационного совета </a:t>
            </a:r>
            <a:r>
              <a:rPr lang="ru-RU" sz="2000" dirty="0" smtClean="0"/>
              <a:t> -  </a:t>
            </a:r>
            <a:r>
              <a:rPr lang="ru-RU" sz="2000" dirty="0" smtClean="0">
                <a:solidFill>
                  <a:srgbClr val="FF0000"/>
                </a:solidFill>
              </a:rPr>
              <a:t>12 </a:t>
            </a:r>
            <a:r>
              <a:rPr lang="ru-RU" sz="2000" dirty="0">
                <a:solidFill>
                  <a:srgbClr val="FF0000"/>
                </a:solidFill>
              </a:rPr>
              <a:t>сентября 2017</a:t>
            </a:r>
            <a:r>
              <a:rPr lang="ru-RU" sz="2000" dirty="0"/>
              <a:t> </a:t>
            </a:r>
            <a:r>
              <a:rPr lang="ru-RU" sz="2000" dirty="0" smtClean="0"/>
              <a:t>года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4641" y="1268760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/>
              <a:t>Проведено </a:t>
            </a:r>
            <a:r>
              <a:rPr lang="ru-RU" sz="2000" dirty="0" smtClean="0">
                <a:solidFill>
                  <a:srgbClr val="FF0000"/>
                </a:solidFill>
              </a:rPr>
              <a:t>12</a:t>
            </a:r>
            <a:r>
              <a:rPr lang="ru-RU" sz="2000" dirty="0" smtClean="0"/>
              <a:t> </a:t>
            </a:r>
            <a:r>
              <a:rPr lang="ru-RU" sz="2000" dirty="0"/>
              <a:t>заседаний Консультационного совета, </a:t>
            </a:r>
            <a:endParaRPr lang="ru-RU" sz="2000" dirty="0" smtClean="0"/>
          </a:p>
          <a:p>
            <a:pPr lvl="0"/>
            <a:r>
              <a:rPr lang="ru-RU" sz="2000" dirty="0" smtClean="0"/>
              <a:t>из </a:t>
            </a:r>
            <a:r>
              <a:rPr lang="ru-RU" sz="2000" dirty="0"/>
              <a:t>них 4 расширенных </a:t>
            </a:r>
            <a:r>
              <a:rPr lang="ru-RU" sz="2000" dirty="0" smtClean="0"/>
              <a:t>заседания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1988840"/>
            <a:ext cx="85689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Темы заседаний </a:t>
            </a:r>
            <a:r>
              <a:rPr lang="ru-RU" sz="2000" b="1" dirty="0"/>
              <a:t>Консультационного </a:t>
            </a:r>
            <a:r>
              <a:rPr lang="ru-RU" sz="2000" b="1" dirty="0" smtClean="0"/>
              <a:t>совета</a:t>
            </a:r>
            <a:r>
              <a:rPr lang="ru-RU" sz="2000" b="1" dirty="0"/>
              <a:t>:</a:t>
            </a:r>
            <a:endParaRPr lang="ru-RU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Закупка </a:t>
            </a:r>
            <a:r>
              <a:rPr lang="ru-RU" sz="2000" dirty="0"/>
              <a:t>продуктов питания </a:t>
            </a:r>
            <a:r>
              <a:rPr lang="ru-RU" sz="2000" dirty="0" smtClean="0"/>
              <a:t>и организация питания в учреждениях соц.  сферы (</a:t>
            </a:r>
            <a:r>
              <a:rPr lang="ru-RU" sz="2000" dirty="0" err="1" smtClean="0"/>
              <a:t>Роспотребнадзор</a:t>
            </a:r>
            <a:r>
              <a:rPr lang="ru-RU" sz="2000" dirty="0" smtClean="0"/>
              <a:t> </a:t>
            </a:r>
            <a:r>
              <a:rPr lang="ru-RU" sz="2000" dirty="0"/>
              <a:t>по Челябинской </a:t>
            </a:r>
            <a:r>
              <a:rPr lang="ru-RU" sz="2000" dirty="0" smtClean="0"/>
              <a:t>области);</a:t>
            </a:r>
            <a:endParaRPr lang="ru-RU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Организация летнего отдыха;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Влияние Реформы строительной отрасли на сферу закупок (СРО, </a:t>
            </a:r>
            <a:r>
              <a:rPr lang="ru-RU" sz="2000" dirty="0" err="1"/>
              <a:t>Госэкспертиза</a:t>
            </a:r>
            <a:r>
              <a:rPr lang="ru-RU" sz="2000" dirty="0"/>
              <a:t>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Механизмы </a:t>
            </a:r>
            <a:r>
              <a:rPr lang="ru-RU" sz="2000" dirty="0"/>
              <a:t>расширения участия малого </a:t>
            </a:r>
            <a:r>
              <a:rPr lang="ru-RU" sz="2000" dirty="0" smtClean="0"/>
              <a:t>бизнеса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муниципальных закупках;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Типовое положение о </a:t>
            </a:r>
            <a:r>
              <a:rPr lang="ru-RU" sz="2000" dirty="0" smtClean="0"/>
              <a:t>закупке;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Качественный </a:t>
            </a:r>
            <a:r>
              <a:rPr lang="ru-RU" sz="2000" dirty="0"/>
              <a:t>мониторинг как </a:t>
            </a:r>
            <a:r>
              <a:rPr lang="ru-RU" sz="2000" dirty="0" smtClean="0"/>
              <a:t>механизм</a:t>
            </a:r>
            <a:r>
              <a:rPr lang="ru-RU" sz="2000" dirty="0"/>
              <a:t> </a:t>
            </a:r>
            <a:r>
              <a:rPr lang="ru-RU" sz="2000" dirty="0" smtClean="0"/>
              <a:t>управления закупками;</a:t>
            </a:r>
            <a:endParaRPr lang="ru-RU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И иные.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Консультационный совет </a:t>
            </a:r>
            <a:r>
              <a:rPr lang="ru-RU" dirty="0"/>
              <a:t>в сфере закупок </a:t>
            </a:r>
            <a:endParaRPr lang="ru-RU" dirty="0" smtClean="0"/>
          </a:p>
          <a:p>
            <a:pPr algn="ctr"/>
            <a:r>
              <a:rPr lang="ru-RU" dirty="0" smtClean="0"/>
              <a:t>Челябинской </a:t>
            </a:r>
            <a:r>
              <a:rPr lang="ru-RU" dirty="0"/>
              <a:t>области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99770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1" y="3697880"/>
            <a:ext cx="7164289" cy="2971480"/>
          </a:xfrm>
          <a:prstGeom prst="rect">
            <a:avLst/>
          </a:prstGeom>
          <a:solidFill>
            <a:schemeClr val="bg1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1979712" y="3777085"/>
            <a:ext cx="7164800" cy="775015"/>
          </a:xfrm>
          <a:prstGeom prst="rect">
            <a:avLst/>
          </a:prstGeom>
        </p:spPr>
        <p:txBody>
          <a:bodyPr wrap="square" lIns="0" tIns="36000" rIns="0" bIns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kern="1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АКТУАЛЬНОСТЬ ПРАКТИКИ</a:t>
            </a:r>
            <a:endParaRPr lang="ru-RU" sz="4000" b="1" kern="16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979711" y="4562145"/>
            <a:ext cx="720080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41" t="2117" r="20526" b="2222"/>
          <a:stretch/>
        </p:blipFill>
        <p:spPr>
          <a:xfrm>
            <a:off x="107369" y="148771"/>
            <a:ext cx="1872343" cy="656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9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1" y="3697880"/>
            <a:ext cx="7164289" cy="2971480"/>
          </a:xfrm>
          <a:prstGeom prst="rect">
            <a:avLst/>
          </a:prstGeom>
          <a:solidFill>
            <a:schemeClr val="bg1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1979712" y="3777085"/>
            <a:ext cx="7164800" cy="775015"/>
          </a:xfrm>
          <a:prstGeom prst="rect">
            <a:avLst/>
          </a:prstGeom>
        </p:spPr>
        <p:txBody>
          <a:bodyPr wrap="square" lIns="0" tIns="36000" rIns="0" bIns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РЕЗУЛЬТАТЫ </a:t>
            </a:r>
          </a:p>
          <a:p>
            <a:pPr>
              <a:lnSpc>
                <a:spcPct val="125000"/>
              </a:lnSpc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ПРИМЕНЕНИЯ ПРАКТИКИ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979711" y="4562145"/>
            <a:ext cx="720080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41" t="2117" r="20526" b="2222"/>
          <a:stretch/>
        </p:blipFill>
        <p:spPr>
          <a:xfrm>
            <a:off x="107369" y="148771"/>
            <a:ext cx="1872343" cy="656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75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Результаты применения практики</a:t>
            </a:r>
            <a:endParaRPr lang="ru-RU" sz="2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626" y="1011500"/>
            <a:ext cx="87638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 smtClean="0"/>
              <a:t>Единый </a:t>
            </a:r>
            <a:r>
              <a:rPr lang="ru-RU" sz="2000" dirty="0"/>
              <a:t>подход правоприменительной практики</a:t>
            </a:r>
            <a:r>
              <a:rPr lang="ru-RU" sz="2000" dirty="0" smtClean="0"/>
              <a:t> </a:t>
            </a:r>
          </a:p>
          <a:p>
            <a:endParaRPr lang="ru-RU" sz="2000" u="sng" dirty="0" smtClean="0"/>
          </a:p>
          <a:p>
            <a:endParaRPr lang="ru-RU" sz="2000" u="sng" dirty="0" smtClean="0"/>
          </a:p>
          <a:p>
            <a:pPr marL="261938" indent="-261938"/>
            <a:r>
              <a:rPr lang="ru-RU" sz="2000" dirty="0" smtClean="0"/>
              <a:t>2</a:t>
            </a:r>
            <a:r>
              <a:rPr lang="ru-RU" sz="2000" dirty="0"/>
              <a:t>. </a:t>
            </a:r>
            <a:r>
              <a:rPr lang="ru-RU" sz="2000" dirty="0"/>
              <a:t>Снижение рисков нарушения законодательства Российской </a:t>
            </a:r>
            <a:r>
              <a:rPr lang="ru-RU" sz="2000" dirty="0" smtClean="0"/>
              <a:t>Федерации</a:t>
            </a:r>
          </a:p>
          <a:p>
            <a:pPr marL="261938" indent="-261938"/>
            <a:endParaRPr lang="ru-RU" sz="2000" u="sng" dirty="0" smtClean="0"/>
          </a:p>
          <a:p>
            <a:pPr marL="261938" indent="-261938"/>
            <a:endParaRPr lang="ru-RU" sz="2000" u="sng" dirty="0" smtClean="0"/>
          </a:p>
          <a:p>
            <a:pPr marL="261938" indent="-261938"/>
            <a:r>
              <a:rPr lang="ru-RU" sz="2000" dirty="0" smtClean="0"/>
              <a:t>3</a:t>
            </a:r>
            <a:r>
              <a:rPr lang="ru-RU" sz="2000" dirty="0"/>
              <a:t>. </a:t>
            </a:r>
            <a:r>
              <a:rPr lang="ru-RU" sz="2000" dirty="0"/>
              <a:t>Привлечение общественных организаций и компетентных органов </a:t>
            </a:r>
            <a:endParaRPr lang="ru-RU" sz="2000" dirty="0" smtClean="0"/>
          </a:p>
          <a:p>
            <a:pPr marL="261938" indent="-261938"/>
            <a:r>
              <a:rPr lang="ru-RU" sz="2000" dirty="0"/>
              <a:t> </a:t>
            </a:r>
            <a:r>
              <a:rPr lang="ru-RU" sz="2000" dirty="0" smtClean="0"/>
              <a:t>    в </a:t>
            </a:r>
            <a:r>
              <a:rPr lang="ru-RU" sz="2000" dirty="0"/>
              <a:t>решении сложных вопросов закупочной </a:t>
            </a:r>
            <a:r>
              <a:rPr lang="ru-RU" sz="2000" dirty="0" smtClean="0"/>
              <a:t>деятельности</a:t>
            </a:r>
          </a:p>
          <a:p>
            <a:pPr marL="261938" indent="-261938"/>
            <a:endParaRPr lang="ru-RU" sz="2000" dirty="0" smtClean="0"/>
          </a:p>
          <a:p>
            <a:pPr marL="261938" indent="-261938"/>
            <a:endParaRPr lang="ru-RU" sz="2000" dirty="0" smtClean="0"/>
          </a:p>
          <a:p>
            <a:pPr marL="261938" lvl="0" indent="-261938"/>
            <a:r>
              <a:rPr lang="ru-RU" sz="2000" dirty="0" smtClean="0"/>
              <a:t>4. </a:t>
            </a:r>
            <a:r>
              <a:rPr lang="ru-RU" sz="2000" dirty="0"/>
              <a:t>Подготовка совместных предложений по совершенствованию </a:t>
            </a:r>
            <a:endParaRPr lang="ru-RU" sz="2000" dirty="0" smtClean="0"/>
          </a:p>
          <a:p>
            <a:pPr marL="261938" lvl="0" indent="-261938"/>
            <a:r>
              <a:rPr lang="ru-RU" sz="2000" dirty="0" smtClean="0"/>
              <a:t>    законодательства </a:t>
            </a:r>
            <a:r>
              <a:rPr lang="ru-RU" sz="2000" dirty="0"/>
              <a:t>в сфере закупок и правоприменительной </a:t>
            </a:r>
            <a:r>
              <a:rPr lang="ru-RU" sz="2000" dirty="0" smtClean="0"/>
              <a:t>практики </a:t>
            </a:r>
            <a:endParaRPr lang="ru-RU" sz="20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144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4096" y="235496"/>
            <a:ext cx="7596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212534"/>
                </a:solidFill>
                <a:latin typeface="Astakhov First One Stripe" panose="02000500000000000000" pitchFamily="2" charset="0"/>
              </a:rPr>
              <a:t>Основной синергетический результат практики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877587" y="764704"/>
            <a:ext cx="756033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85022" y="5015955"/>
            <a:ext cx="31041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Franklin Gothic Medium Cond" panose="020B0606030402020204" pitchFamily="34" charset="0"/>
              </a:rPr>
              <a:t>обеспечена реализация </a:t>
            </a:r>
            <a:endParaRPr lang="ru-RU" b="1" dirty="0" smtClean="0">
              <a:latin typeface="Franklin Gothic Medium Cond" panose="020B0606030402020204" pitchFamily="34" charset="0"/>
            </a:endParaRPr>
          </a:p>
          <a:p>
            <a:pPr algn="ctr"/>
            <a:r>
              <a:rPr lang="ru-RU" b="1" dirty="0" smtClean="0">
                <a:latin typeface="Franklin Gothic Medium Cond" panose="020B0606030402020204" pitchFamily="34" charset="0"/>
              </a:rPr>
              <a:t>принципа </a:t>
            </a:r>
            <a:r>
              <a:rPr lang="ru-RU" b="1" dirty="0" smtClean="0">
                <a:latin typeface="Franklin Gothic Medium Cond" panose="020B0606030402020204" pitchFamily="34" charset="0"/>
              </a:rPr>
              <a:t>единства контрактной системы</a:t>
            </a:r>
            <a:endParaRPr lang="ru-RU" b="1" dirty="0">
              <a:latin typeface="Franklin Gothic Medium Cond" panose="020B06060304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37919" y="5015955"/>
            <a:ext cx="3528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Franklin Gothic Medium Cond" panose="020B0606030402020204" pitchFamily="34" charset="0"/>
              </a:rPr>
              <a:t>созданы основные звенья </a:t>
            </a:r>
            <a:endParaRPr lang="ru-RU" b="1" dirty="0" smtClean="0">
              <a:latin typeface="Franklin Gothic Medium Cond" panose="020B0606030402020204" pitchFamily="34" charset="0"/>
            </a:endParaRPr>
          </a:p>
          <a:p>
            <a:pPr algn="ctr"/>
            <a:r>
              <a:rPr lang="ru-RU" b="1" dirty="0" smtClean="0">
                <a:latin typeface="Franklin Gothic Medium Cond" panose="020B0606030402020204" pitchFamily="34" charset="0"/>
              </a:rPr>
              <a:t>межведомственного взаимодействия </a:t>
            </a:r>
            <a:endParaRPr lang="ru-RU" b="1" dirty="0" smtClean="0">
              <a:latin typeface="Franklin Gothic Medium Cond" panose="020B0606030402020204" pitchFamily="34" charset="0"/>
            </a:endParaRPr>
          </a:p>
          <a:p>
            <a:pPr algn="ctr"/>
            <a:r>
              <a:rPr lang="ru-RU" b="1" dirty="0" smtClean="0">
                <a:latin typeface="Franklin Gothic Medium Cond" panose="020B0606030402020204" pitchFamily="34" charset="0"/>
              </a:rPr>
              <a:t>на </a:t>
            </a:r>
            <a:r>
              <a:rPr lang="ru-RU" b="1" dirty="0">
                <a:latin typeface="Franklin Gothic Medium Cond" panose="020B0606030402020204" pitchFamily="34" charset="0"/>
              </a:rPr>
              <a:t>муниципальном уровне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H="1">
            <a:off x="4622003" y="3828484"/>
            <a:ext cx="0" cy="2840876"/>
          </a:xfrm>
          <a:prstGeom prst="line">
            <a:avLst/>
          </a:prstGeom>
          <a:ln w="57150" cap="rnd">
            <a:solidFill>
              <a:srgbClr val="C0C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1165620" y="6309320"/>
            <a:ext cx="7056783" cy="0"/>
          </a:xfrm>
          <a:prstGeom prst="line">
            <a:avLst/>
          </a:prstGeom>
          <a:ln w="57150" cap="rnd">
            <a:solidFill>
              <a:srgbClr val="C0C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Группа 20"/>
          <p:cNvGrpSpPr/>
          <p:nvPr/>
        </p:nvGrpSpPr>
        <p:grpSpPr>
          <a:xfrm>
            <a:off x="3131793" y="908719"/>
            <a:ext cx="2997631" cy="2959568"/>
            <a:chOff x="3950672" y="2825674"/>
            <a:chExt cx="2340000" cy="2340000"/>
          </a:xfrm>
        </p:grpSpPr>
        <p:sp>
          <p:nvSpPr>
            <p:cNvPr id="23" name="Кольцо 22"/>
            <p:cNvSpPr>
              <a:spLocks noChangeAspect="1"/>
            </p:cNvSpPr>
            <p:nvPr/>
          </p:nvSpPr>
          <p:spPr>
            <a:xfrm>
              <a:off x="4130672" y="3005674"/>
              <a:ext cx="1980000" cy="1980000"/>
            </a:xfrm>
            <a:prstGeom prst="donut">
              <a:avLst>
                <a:gd name="adj" fmla="val 9027"/>
              </a:avLst>
            </a:prstGeom>
            <a:solidFill>
              <a:srgbClr val="8833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1600" dirty="0">
                <a:solidFill>
                  <a:srgbClr val="212534"/>
                </a:solidFill>
              </a:endParaRPr>
            </a:p>
          </p:txBody>
        </p:sp>
        <p:sp>
          <p:nvSpPr>
            <p:cNvPr id="24" name="Овал 23"/>
            <p:cNvSpPr>
              <a:spLocks noChangeAspect="1"/>
            </p:cNvSpPr>
            <p:nvPr/>
          </p:nvSpPr>
          <p:spPr>
            <a:xfrm>
              <a:off x="4229672" y="3104674"/>
              <a:ext cx="1782000" cy="1782000"/>
            </a:xfrm>
            <a:prstGeom prst="ellipse">
              <a:avLst/>
            </a:prstGeom>
            <a:solidFill>
              <a:srgbClr val="E1DDCC"/>
            </a:solidFill>
            <a:ln>
              <a:noFill/>
            </a:ln>
            <a:effectLst>
              <a:outerShdw blurRad="50800" dist="63500" sx="101000" sy="101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r>
                <a:rPr lang="ru-RU" sz="1600" dirty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результат</a:t>
              </a:r>
              <a:endParaRPr lang="ru-RU" sz="1500" dirty="0" smtClean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  <a:p>
              <a:pPr algn="ctr"/>
              <a:r>
                <a:rPr lang="ru-RU" sz="1600" dirty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практики</a:t>
              </a:r>
              <a:endParaRPr lang="ru-RU" sz="15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</p:txBody>
        </p:sp>
        <p:sp>
          <p:nvSpPr>
            <p:cNvPr id="25" name="Овал 24"/>
            <p:cNvSpPr>
              <a:spLocks noChangeAspect="1"/>
            </p:cNvSpPr>
            <p:nvPr/>
          </p:nvSpPr>
          <p:spPr>
            <a:xfrm>
              <a:off x="3950672" y="2825674"/>
              <a:ext cx="2340000" cy="2340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6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1310272" y="3424817"/>
            <a:ext cx="2519643" cy="1252125"/>
            <a:chOff x="2605125" y="3140968"/>
            <a:chExt cx="1966875" cy="990000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2605125" y="3140968"/>
              <a:ext cx="1966875" cy="990000"/>
              <a:chOff x="2440042" y="4735636"/>
              <a:chExt cx="1966875" cy="990000"/>
            </a:xfrm>
          </p:grpSpPr>
          <p:grpSp>
            <p:nvGrpSpPr>
              <p:cNvPr id="40" name="Группа 39"/>
              <p:cNvGrpSpPr/>
              <p:nvPr/>
            </p:nvGrpSpPr>
            <p:grpSpPr>
              <a:xfrm>
                <a:off x="2440042" y="4735636"/>
                <a:ext cx="1908112" cy="990000"/>
                <a:chOff x="1907704" y="4365104"/>
                <a:chExt cx="1908112" cy="990000"/>
              </a:xfrm>
            </p:grpSpPr>
            <p:grpSp>
              <p:nvGrpSpPr>
                <p:cNvPr id="42" name="Группа 41"/>
                <p:cNvGrpSpPr/>
                <p:nvPr/>
              </p:nvGrpSpPr>
              <p:grpSpPr>
                <a:xfrm>
                  <a:off x="1907704" y="4365104"/>
                  <a:ext cx="990000" cy="990000"/>
                  <a:chOff x="1804920" y="1723740"/>
                  <a:chExt cx="990000" cy="990000"/>
                </a:xfrm>
              </p:grpSpPr>
              <p:sp>
                <p:nvSpPr>
                  <p:cNvPr id="46" name="Кольцо 45"/>
                  <p:cNvSpPr>
                    <a:spLocks noChangeAspect="1"/>
                  </p:cNvSpPr>
                  <p:nvPr/>
                </p:nvSpPr>
                <p:spPr>
                  <a:xfrm>
                    <a:off x="1804920" y="1723740"/>
                    <a:ext cx="990000" cy="990000"/>
                  </a:xfrm>
                  <a:prstGeom prst="donut">
                    <a:avLst>
                      <a:gd name="adj" fmla="val 9027"/>
                    </a:avLst>
                  </a:prstGeom>
                  <a:solidFill>
                    <a:srgbClr val="885533"/>
                  </a:solidFill>
                  <a:ln>
                    <a:noFill/>
                  </a:ln>
                  <a:effectLst>
                    <a:outerShdw blurRad="50800" dist="508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t"/>
                  <a:lstStyle/>
                  <a:p>
                    <a:pPr algn="ctr"/>
                    <a:endParaRPr lang="ru-RU" sz="1600" dirty="0">
                      <a:solidFill>
                        <a:srgbClr val="212534"/>
                      </a:solidFill>
                    </a:endParaRPr>
                  </a:p>
                </p:txBody>
              </p:sp>
              <p:sp>
                <p:nvSpPr>
                  <p:cNvPr id="47" name="Овал 46"/>
                  <p:cNvSpPr>
                    <a:spLocks noChangeAspect="1"/>
                  </p:cNvSpPr>
                  <p:nvPr/>
                </p:nvSpPr>
                <p:spPr>
                  <a:xfrm>
                    <a:off x="1854420" y="1773240"/>
                    <a:ext cx="891000" cy="891000"/>
                  </a:xfrm>
                  <a:prstGeom prst="ellipse">
                    <a:avLst/>
                  </a:prstGeom>
                  <a:solidFill>
                    <a:srgbClr val="E1DDCC"/>
                  </a:solidFill>
                  <a:ln>
                    <a:noFill/>
                  </a:ln>
                  <a:effectLst>
                    <a:outerShdw blurRad="50800" dist="63500" sx="101000" sy="101000" algn="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ru-RU" sz="1500" dirty="0">
                      <a:solidFill>
                        <a:srgbClr val="212534"/>
                      </a:solidFill>
                      <a:latin typeface="Astakhov First One Stripe" panose="02000500000000000000" pitchFamily="2" charset="0"/>
                    </a:endParaRPr>
                  </a:p>
                </p:txBody>
              </p:sp>
            </p:grpSp>
            <p:grpSp>
              <p:nvGrpSpPr>
                <p:cNvPr id="43" name="Группа 42"/>
                <p:cNvGrpSpPr/>
                <p:nvPr/>
              </p:nvGrpSpPr>
              <p:grpSpPr>
                <a:xfrm flipV="1">
                  <a:off x="2915816" y="4509160"/>
                  <a:ext cx="900000" cy="360000"/>
                  <a:chOff x="3156511" y="3193776"/>
                  <a:chExt cx="1091393" cy="540000"/>
                </a:xfrm>
              </p:grpSpPr>
              <p:cxnSp>
                <p:nvCxnSpPr>
                  <p:cNvPr id="44" name="Прямая соединительная линия 43"/>
                  <p:cNvCxnSpPr/>
                  <p:nvPr/>
                </p:nvCxnSpPr>
                <p:spPr>
                  <a:xfrm flipH="1">
                    <a:off x="3156511" y="3193776"/>
                    <a:ext cx="540000" cy="0"/>
                  </a:xfrm>
                  <a:prstGeom prst="line">
                    <a:avLst/>
                  </a:prstGeom>
                  <a:noFill/>
                  <a:ln cap="rnd">
                    <a:solidFill>
                      <a:schemeClr val="bg1">
                        <a:lumMod val="5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45" name="Прямая соединительная линия 44"/>
                  <p:cNvCxnSpPr/>
                  <p:nvPr/>
                </p:nvCxnSpPr>
                <p:spPr>
                  <a:xfrm flipH="1" flipV="1">
                    <a:off x="3707904" y="3193776"/>
                    <a:ext cx="540000" cy="540000"/>
                  </a:xfrm>
                  <a:prstGeom prst="line">
                    <a:avLst/>
                  </a:prstGeom>
                  <a:noFill/>
                  <a:ln cap="rnd">
                    <a:solidFill>
                      <a:schemeClr val="bg1">
                        <a:lumMod val="5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41" name="Овал 40"/>
              <p:cNvSpPr/>
              <p:nvPr/>
            </p:nvSpPr>
            <p:spPr>
              <a:xfrm>
                <a:off x="4298917" y="482314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3074" name="Picture 2" descr="\\192.168.151.184\Volume_1\УМЗ\ВИДЕО, ПРЕЗЕНТАЦИИ, МАТЕРИАЛЫ\_МАТЕРИАЛЫ ДЛЯ ПРЕЗЕНТАЦИЙ\ИКОНКИ\robuart\9306024-vector-online-education-icons-set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250" b="29750" l="66250" r="95375">
                          <a14:foregroundMark x1="87000" y1="18750" x2="87000" y2="18750"/>
                          <a14:foregroundMark x1="84875" y1="19125" x2="84875" y2="19125"/>
                          <a14:foregroundMark x1="81750" y1="23125" x2="81750" y2="23125"/>
                          <a14:foregroundMark x1="83750" y1="21250" x2="83750" y2="21250"/>
                          <a14:foregroundMark x1="85375" y1="21125" x2="85375" y2="21125"/>
                          <a14:foregroundMark x1="80750" y1="17875" x2="80750" y2="17875"/>
                          <a14:foregroundMark x1="80625" y1="17125" x2="80625" y2="17125"/>
                          <a14:foregroundMark x1="82000" y1="16000" x2="82000" y2="16000"/>
                          <a14:foregroundMark x1="82375" y1="15125" x2="82375" y2="15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47" t="9139" r="5516" b="72291"/>
            <a:stretch/>
          </p:blipFill>
          <p:spPr bwMode="auto">
            <a:xfrm>
              <a:off x="2713406" y="3337561"/>
              <a:ext cx="773437" cy="585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9" name="Picture 3" descr="\\192.168.151.184\Volume_1\УМЗ\ВИДЕО, ПРЕЗЕНТАЦИИ, МАТЕРИАЛЫ\_МАТЕРИАЛЫ ДЛЯ ПРЕЗЕНТАЦИЙ\ИКОНКИ\robuart\9317298-vector-business-concept-icons-se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2625" b="97250" l="8375" r="28000">
                        <a14:foregroundMark x1="17000" y1="72750" x2="17000" y2="72750"/>
                        <a14:foregroundMark x1="21250" y1="79750" x2="21250" y2="79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09" t="69887" r="73861" b="4327"/>
          <a:stretch/>
        </p:blipFill>
        <p:spPr bwMode="auto">
          <a:xfrm>
            <a:off x="4146488" y="2342015"/>
            <a:ext cx="836581" cy="107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Группа 56"/>
          <p:cNvGrpSpPr/>
          <p:nvPr/>
        </p:nvGrpSpPr>
        <p:grpSpPr>
          <a:xfrm>
            <a:off x="5437919" y="3424817"/>
            <a:ext cx="2496452" cy="1252125"/>
            <a:chOff x="5940152" y="3231088"/>
            <a:chExt cx="1948772" cy="990000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5940152" y="3231088"/>
              <a:ext cx="1948772" cy="990000"/>
              <a:chOff x="5855586" y="4735636"/>
              <a:chExt cx="1948772" cy="990000"/>
            </a:xfrm>
          </p:grpSpPr>
          <p:grpSp>
            <p:nvGrpSpPr>
              <p:cNvPr id="29" name="Группа 28"/>
              <p:cNvGrpSpPr/>
              <p:nvPr/>
            </p:nvGrpSpPr>
            <p:grpSpPr>
              <a:xfrm>
                <a:off x="5914358" y="4735636"/>
                <a:ext cx="1890000" cy="990000"/>
                <a:chOff x="6192280" y="4365104"/>
                <a:chExt cx="1890000" cy="990000"/>
              </a:xfrm>
            </p:grpSpPr>
            <p:grpSp>
              <p:nvGrpSpPr>
                <p:cNvPr id="31" name="Группа 30"/>
                <p:cNvGrpSpPr/>
                <p:nvPr/>
              </p:nvGrpSpPr>
              <p:grpSpPr>
                <a:xfrm>
                  <a:off x="7092280" y="4365104"/>
                  <a:ext cx="990000" cy="990000"/>
                  <a:chOff x="1804920" y="1723740"/>
                  <a:chExt cx="990000" cy="990000"/>
                </a:xfrm>
              </p:grpSpPr>
              <p:sp>
                <p:nvSpPr>
                  <p:cNvPr id="35" name="Кольцо 34"/>
                  <p:cNvSpPr>
                    <a:spLocks noChangeAspect="1"/>
                  </p:cNvSpPr>
                  <p:nvPr/>
                </p:nvSpPr>
                <p:spPr>
                  <a:xfrm>
                    <a:off x="1804920" y="1723740"/>
                    <a:ext cx="990000" cy="990000"/>
                  </a:xfrm>
                  <a:prstGeom prst="donut">
                    <a:avLst>
                      <a:gd name="adj" fmla="val 9027"/>
                    </a:avLst>
                  </a:prstGeom>
                  <a:solidFill>
                    <a:srgbClr val="6C8030"/>
                  </a:solidFill>
                  <a:ln>
                    <a:noFill/>
                  </a:ln>
                  <a:effectLst>
                    <a:outerShdw blurRad="50800" dist="508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t"/>
                  <a:lstStyle/>
                  <a:p>
                    <a:pPr algn="ctr"/>
                    <a:endParaRPr lang="ru-RU" sz="1600" dirty="0">
                      <a:solidFill>
                        <a:srgbClr val="212534"/>
                      </a:solidFill>
                    </a:endParaRPr>
                  </a:p>
                </p:txBody>
              </p:sp>
              <p:sp>
                <p:nvSpPr>
                  <p:cNvPr id="36" name="Овал 35"/>
                  <p:cNvSpPr>
                    <a:spLocks noChangeAspect="1"/>
                  </p:cNvSpPr>
                  <p:nvPr/>
                </p:nvSpPr>
                <p:spPr>
                  <a:xfrm>
                    <a:off x="1854420" y="1773240"/>
                    <a:ext cx="891000" cy="891000"/>
                  </a:xfrm>
                  <a:prstGeom prst="ellipse">
                    <a:avLst/>
                  </a:prstGeom>
                  <a:solidFill>
                    <a:srgbClr val="E1DDCC"/>
                  </a:solidFill>
                  <a:ln>
                    <a:noFill/>
                  </a:ln>
                  <a:effectLst>
                    <a:outerShdw blurRad="50800" dist="63500" sx="101000" sy="101000" algn="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/>
                  <a:lstStyle/>
                  <a:p>
                    <a:pPr algn="ctr"/>
                    <a:endParaRPr lang="ru-RU" sz="1500" dirty="0">
                      <a:solidFill>
                        <a:srgbClr val="212534"/>
                      </a:solidFill>
                      <a:latin typeface="Astakhov First One Stripe" panose="02000500000000000000" pitchFamily="2" charset="0"/>
                    </a:endParaRPr>
                  </a:p>
                </p:txBody>
              </p:sp>
            </p:grpSp>
            <p:grpSp>
              <p:nvGrpSpPr>
                <p:cNvPr id="32" name="Группа 31"/>
                <p:cNvGrpSpPr/>
                <p:nvPr/>
              </p:nvGrpSpPr>
              <p:grpSpPr>
                <a:xfrm flipH="1" flipV="1">
                  <a:off x="6192280" y="4509160"/>
                  <a:ext cx="900000" cy="360000"/>
                  <a:chOff x="3156511" y="3193776"/>
                  <a:chExt cx="1091393" cy="540000"/>
                </a:xfrm>
              </p:grpSpPr>
              <p:cxnSp>
                <p:nvCxnSpPr>
                  <p:cNvPr id="33" name="Прямая соединительная линия 32"/>
                  <p:cNvCxnSpPr/>
                  <p:nvPr/>
                </p:nvCxnSpPr>
                <p:spPr>
                  <a:xfrm flipH="1">
                    <a:off x="3156511" y="3193776"/>
                    <a:ext cx="540000" cy="0"/>
                  </a:xfrm>
                  <a:prstGeom prst="line">
                    <a:avLst/>
                  </a:prstGeom>
                  <a:noFill/>
                  <a:ln cap="rnd">
                    <a:solidFill>
                      <a:schemeClr val="bg1">
                        <a:lumMod val="5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34" name="Прямая соединительная линия 33"/>
                  <p:cNvCxnSpPr/>
                  <p:nvPr/>
                </p:nvCxnSpPr>
                <p:spPr>
                  <a:xfrm flipH="1" flipV="1">
                    <a:off x="3707904" y="3193776"/>
                    <a:ext cx="540000" cy="540000"/>
                  </a:xfrm>
                  <a:prstGeom prst="line">
                    <a:avLst/>
                  </a:prstGeom>
                  <a:noFill/>
                  <a:ln cap="rnd">
                    <a:solidFill>
                      <a:schemeClr val="bg1">
                        <a:lumMod val="50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30" name="Овал 29"/>
              <p:cNvSpPr/>
              <p:nvPr/>
            </p:nvSpPr>
            <p:spPr>
              <a:xfrm>
                <a:off x="5855586" y="481140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3076" name="Picture 4" descr="\\192.168.151.184\Volume_1\УМЗ\ВИДЕО, ПРЕЗЕНТАЦИИ, МАТЕРИАЛЫ\_МАТЕРИАЛЫ ДЛЯ ПРЕЗЕНТАЦИЙ\ИКОНКИ\robuart\11982693-business-icons-set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125" b="30625" l="5875" r="33250">
                          <a14:foregroundMark x1="12375" y1="19125" x2="12375" y2="19125"/>
                          <a14:foregroundMark x1="11125" y1="16500" x2="11125" y2="16500"/>
                          <a14:foregroundMark x1="10750" y1="11000" x2="10750" y2="11000"/>
                          <a14:foregroundMark x1="14250" y1="11375" x2="14250" y2="11375"/>
                          <a14:foregroundMark x1="18125" y1="8625" x2="18125" y2="8625"/>
                          <a14:foregroundMark x1="22875" y1="11250" x2="22875" y2="11250"/>
                          <a14:foregroundMark x1="24875" y1="11500" x2="24875" y2="11500"/>
                          <a14:foregroundMark x1="26000" y1="16875" x2="26000" y2="16875"/>
                          <a14:foregroundMark x1="19375" y1="14875" x2="19375" y2="14875"/>
                          <a14:foregroundMark x1="22000" y1="22875" x2="22000" y2="22875"/>
                          <a14:foregroundMark x1="15500" y1="23250" x2="15500" y2="23250"/>
                          <a14:foregroundMark x1="18625" y1="12125" x2="18625" y2="12125"/>
                          <a14:backgroundMark x1="18500" y1="10125" x2="18500" y2="10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9" t="4697" r="67336" b="70798"/>
            <a:stretch/>
          </p:blipFill>
          <p:spPr bwMode="auto">
            <a:xfrm>
              <a:off x="6993368" y="3317437"/>
              <a:ext cx="891000" cy="831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1548000" y="4202105"/>
            <a:ext cx="7596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979711" y="3697880"/>
            <a:ext cx="7164289" cy="2971480"/>
          </a:xfrm>
          <a:prstGeom prst="rect">
            <a:avLst/>
          </a:prstGeom>
          <a:solidFill>
            <a:schemeClr val="bg1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41" t="2117" r="20526" b="2222"/>
          <a:stretch/>
        </p:blipFill>
        <p:spPr>
          <a:xfrm>
            <a:off x="107369" y="148771"/>
            <a:ext cx="1872343" cy="6560458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3777085"/>
            <a:ext cx="7164800" cy="775015"/>
          </a:xfrm>
          <a:prstGeom prst="rect">
            <a:avLst/>
          </a:prstGeom>
        </p:spPr>
        <p:txBody>
          <a:bodyPr wrap="square" lIns="0" tIns="36000" rIns="0" bIns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ПЕРСПЕКТИВЫ ВНЕДРЕНИЯ ПРАКТИКИ НА ТЕРРИТОРИИ РФ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738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6" t="13944" r="13443" b="-2501"/>
          <a:stretch/>
        </p:blipFill>
        <p:spPr>
          <a:xfrm>
            <a:off x="2850118" y="4341935"/>
            <a:ext cx="3287590" cy="2824627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971599" y="620688"/>
            <a:ext cx="3132160" cy="4635251"/>
            <a:chOff x="158762" y="953989"/>
            <a:chExt cx="3132160" cy="4635251"/>
          </a:xfrm>
        </p:grpSpPr>
        <p:pic>
          <p:nvPicPr>
            <p:cNvPr id="6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" t="18795" r="70994" b="46003"/>
            <a:stretch/>
          </p:blipFill>
          <p:spPr>
            <a:xfrm>
              <a:off x="1325978" y="4502885"/>
              <a:ext cx="1355981" cy="1086355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410602" y="2754189"/>
              <a:ext cx="2880320" cy="908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ru-RU" sz="2800" dirty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ПРЕЗУМПЦИЯ  </a:t>
              </a:r>
              <a:endParaRPr lang="ru-RU" sz="2800" dirty="0" smtClean="0">
                <a:solidFill>
                  <a:schemeClr val="bg1"/>
                </a:solidFill>
                <a:latin typeface="Franklin Gothic Medium Cond" panose="020B0606030402020204" pitchFamily="34" charset="0"/>
              </a:endParaRPr>
            </a:p>
            <a:p>
              <a:pPr algn="ctr"/>
              <a:r>
                <a:rPr lang="ru-RU" sz="2800" dirty="0" smtClean="0">
                  <a:solidFill>
                    <a:schemeClr val="bg1"/>
                  </a:solidFill>
                  <a:latin typeface="Franklin Gothic Medium Cond" panose="020B0606030402020204" pitchFamily="34" charset="0"/>
                </a:rPr>
                <a:t>НЕВИНОВНОСТИ</a:t>
              </a:r>
              <a:endParaRPr lang="ru-RU" sz="2800" dirty="0" smtClean="0">
                <a:solidFill>
                  <a:srgbClr val="FF0000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35" name="Прямоугольная выноска 34"/>
            <p:cNvSpPr/>
            <p:nvPr/>
          </p:nvSpPr>
          <p:spPr>
            <a:xfrm>
              <a:off x="158762" y="953989"/>
              <a:ext cx="2736000" cy="927159"/>
            </a:xfrm>
            <a:prstGeom prst="wedgeRectCallout">
              <a:avLst>
                <a:gd name="adj1" fmla="val -12325"/>
                <a:gd name="adj2" fmla="val 88114"/>
              </a:avLst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/>
              <a:r>
                <a:rPr lang="ru-RU" sz="2400" dirty="0"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Конституция РФ, </a:t>
              </a:r>
              <a:endParaRPr lang="ru-RU" sz="2400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endParaRPr>
            </a:p>
            <a:p>
              <a:pPr algn="ctr"/>
              <a:r>
                <a:rPr lang="ru-RU" sz="2400" dirty="0" smtClean="0"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УК </a:t>
              </a:r>
              <a:r>
                <a:rPr lang="ru-RU" sz="2400" dirty="0"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РФ, </a:t>
              </a:r>
              <a:r>
                <a:rPr lang="ru-RU" sz="2400" dirty="0" smtClean="0"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КоАП</a:t>
              </a:r>
              <a:endParaRPr lang="ru-RU" sz="36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12" name="Group 29"/>
          <p:cNvGrpSpPr/>
          <p:nvPr/>
        </p:nvGrpSpPr>
        <p:grpSpPr>
          <a:xfrm rot="900000">
            <a:off x="2782202" y="4613012"/>
            <a:ext cx="3179539" cy="1353041"/>
            <a:chOff x="1991669" y="2240942"/>
            <a:chExt cx="5217646" cy="2102458"/>
          </a:xfrm>
        </p:grpSpPr>
        <p:pic>
          <p:nvPicPr>
            <p:cNvPr id="13" name="Picture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02" t="20404" r="15995" b="44398"/>
            <a:stretch/>
          </p:blipFill>
          <p:spPr>
            <a:xfrm>
              <a:off x="1991669" y="2240942"/>
              <a:ext cx="5217646" cy="1688062"/>
            </a:xfrm>
            <a:prstGeom prst="rect">
              <a:avLst/>
            </a:prstGeom>
          </p:spPr>
        </p:pic>
        <p:sp>
          <p:nvSpPr>
            <p:cNvPr id="14" name="Rectangle 28"/>
            <p:cNvSpPr/>
            <p:nvPr/>
          </p:nvSpPr>
          <p:spPr>
            <a:xfrm>
              <a:off x="3657600" y="2240942"/>
              <a:ext cx="1981200" cy="21024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8" name="Прямая соединительная линия 37"/>
          <p:cNvCxnSpPr/>
          <p:nvPr/>
        </p:nvCxnSpPr>
        <p:spPr>
          <a:xfrm>
            <a:off x="0" y="503675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0" y="862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 smtClean="0">
                <a:solidFill>
                  <a:srgbClr val="C00000"/>
                </a:solidFill>
                <a:latin typeface="Franklin Gothic Medium Cond" panose="020B0606030402020204" pitchFamily="34" charset="0"/>
              </a:rPr>
              <a:t>Инструменты управления и контроля контрактной системы</a:t>
            </a:r>
            <a:endParaRPr lang="ru-RU" sz="2600" dirty="0">
              <a:solidFill>
                <a:srgbClr val="C000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endParaRPr lang="ru-RU" sz="2600" dirty="0">
              <a:solidFill>
                <a:srgbClr val="C00000"/>
              </a:solidFill>
              <a:latin typeface="Franklin Gothic Medium Cond" panose="020B06060304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058358" y="1628800"/>
            <a:ext cx="2736000" cy="4368778"/>
            <a:chOff x="4473293" y="1962101"/>
            <a:chExt cx="2736000" cy="436877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006" t="21998" r="-7" b="49201"/>
            <a:stretch/>
          </p:blipFill>
          <p:spPr>
            <a:xfrm>
              <a:off x="4704100" y="5219243"/>
              <a:ext cx="1355980" cy="1111636"/>
            </a:xfrm>
            <a:prstGeom prst="rect">
              <a:avLst/>
            </a:prstGeom>
          </p:spPr>
        </p:pic>
        <p:sp>
          <p:nvSpPr>
            <p:cNvPr id="36" name="Прямоугольная выноска 35"/>
            <p:cNvSpPr/>
            <p:nvPr/>
          </p:nvSpPr>
          <p:spPr>
            <a:xfrm>
              <a:off x="4473293" y="1962101"/>
              <a:ext cx="2736000" cy="495055"/>
            </a:xfrm>
            <a:prstGeom prst="wedgeRectCallout">
              <a:avLst>
                <a:gd name="adj1" fmla="val 10974"/>
                <a:gd name="adj2" fmla="val 131086"/>
              </a:avLst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/>
              <a:r>
                <a:rPr lang="ru-RU" sz="2400" dirty="0"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Franklin Gothic Medium Cond" panose="020B0606030402020204" pitchFamily="34" charset="0"/>
                </a:rPr>
                <a:t>Контрактная система</a:t>
              </a:r>
              <a:endParaRPr lang="ru-RU" sz="16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242461" y="1621560"/>
            <a:ext cx="2997631" cy="2959568"/>
            <a:chOff x="3950672" y="2825674"/>
            <a:chExt cx="2340000" cy="2340000"/>
          </a:xfrm>
        </p:grpSpPr>
        <p:sp>
          <p:nvSpPr>
            <p:cNvPr id="22" name="Кольцо 21"/>
            <p:cNvSpPr>
              <a:spLocks noChangeAspect="1"/>
            </p:cNvSpPr>
            <p:nvPr/>
          </p:nvSpPr>
          <p:spPr>
            <a:xfrm>
              <a:off x="4130672" y="3005674"/>
              <a:ext cx="1980000" cy="1980000"/>
            </a:xfrm>
            <a:prstGeom prst="donut">
              <a:avLst>
                <a:gd name="adj" fmla="val 9027"/>
              </a:avLst>
            </a:prstGeom>
            <a:solidFill>
              <a:srgbClr val="8833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1600" dirty="0">
                <a:solidFill>
                  <a:srgbClr val="212534"/>
                </a:solidFill>
              </a:endParaRPr>
            </a:p>
          </p:txBody>
        </p:sp>
        <p:sp>
          <p:nvSpPr>
            <p:cNvPr id="23" name="Овал 22"/>
            <p:cNvSpPr>
              <a:spLocks noChangeAspect="1"/>
            </p:cNvSpPr>
            <p:nvPr/>
          </p:nvSpPr>
          <p:spPr>
            <a:xfrm>
              <a:off x="4229672" y="3104674"/>
              <a:ext cx="1782000" cy="1782000"/>
            </a:xfrm>
            <a:prstGeom prst="ellipse">
              <a:avLst/>
            </a:prstGeom>
            <a:solidFill>
              <a:srgbClr val="E1DDCC"/>
            </a:solidFill>
            <a:ln>
              <a:noFill/>
            </a:ln>
            <a:effectLst>
              <a:outerShdw blurRad="50800" dist="63500" sx="101000" sy="101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2000" dirty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ПРЕЗУМПЦИЯ  </a:t>
              </a:r>
            </a:p>
            <a:p>
              <a:pPr algn="ctr"/>
              <a:r>
                <a:rPr lang="ru-RU" sz="2000" dirty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НЕВИНОВНОСТИ</a:t>
              </a:r>
              <a:endParaRPr lang="ru-RU" sz="20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</p:txBody>
        </p:sp>
        <p:sp>
          <p:nvSpPr>
            <p:cNvPr id="24" name="Овал 23"/>
            <p:cNvSpPr>
              <a:spLocks noChangeAspect="1"/>
            </p:cNvSpPr>
            <p:nvPr/>
          </p:nvSpPr>
          <p:spPr>
            <a:xfrm>
              <a:off x="3950672" y="2825674"/>
              <a:ext cx="2340000" cy="2340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6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468339" y="2336609"/>
            <a:ext cx="2997631" cy="2959568"/>
            <a:chOff x="3950672" y="2825674"/>
            <a:chExt cx="2340000" cy="2340000"/>
          </a:xfrm>
        </p:grpSpPr>
        <p:sp>
          <p:nvSpPr>
            <p:cNvPr id="27" name="Кольцо 26"/>
            <p:cNvSpPr>
              <a:spLocks noChangeAspect="1"/>
            </p:cNvSpPr>
            <p:nvPr/>
          </p:nvSpPr>
          <p:spPr>
            <a:xfrm>
              <a:off x="4130672" y="3005674"/>
              <a:ext cx="1980000" cy="1980000"/>
            </a:xfrm>
            <a:prstGeom prst="donut">
              <a:avLst>
                <a:gd name="adj" fmla="val 9027"/>
              </a:avLst>
            </a:prstGeom>
            <a:solidFill>
              <a:srgbClr val="8877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1600" dirty="0">
                <a:solidFill>
                  <a:srgbClr val="212534"/>
                </a:solidFill>
              </a:endParaRPr>
            </a:p>
          </p:txBody>
        </p:sp>
        <p:sp>
          <p:nvSpPr>
            <p:cNvPr id="29" name="Овал 28"/>
            <p:cNvSpPr>
              <a:spLocks noChangeAspect="1"/>
            </p:cNvSpPr>
            <p:nvPr/>
          </p:nvSpPr>
          <p:spPr>
            <a:xfrm>
              <a:off x="4229672" y="3104674"/>
              <a:ext cx="1782000" cy="1782000"/>
            </a:xfrm>
            <a:prstGeom prst="ellipse">
              <a:avLst/>
            </a:prstGeom>
            <a:solidFill>
              <a:srgbClr val="E1DDCC"/>
            </a:solidFill>
            <a:ln>
              <a:noFill/>
            </a:ln>
            <a:effectLst>
              <a:outerShdw blurRad="50800" dist="63500" sx="101000" sy="101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2000" dirty="0" smtClean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«ПРЕЗУМПЦИЯ  </a:t>
              </a:r>
              <a:endParaRPr lang="ru-RU" sz="20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  <a:p>
              <a:pPr algn="ctr"/>
              <a:r>
                <a:rPr lang="ru-RU" sz="2000" dirty="0" smtClean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  ВИНОВНОСТИ»</a:t>
              </a:r>
            </a:p>
            <a:p>
              <a:pPr algn="ctr"/>
              <a:endParaRPr lang="ru-RU" sz="2000" dirty="0" smtClean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  <a:p>
              <a:pPr algn="ctr"/>
              <a:endParaRPr lang="ru-RU" sz="20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  <a:p>
              <a:pPr algn="ctr"/>
              <a:r>
                <a:rPr lang="ru-RU" dirty="0" smtClean="0">
                  <a:solidFill>
                    <a:srgbClr val="212534"/>
                  </a:solidFill>
                  <a:latin typeface="Astakhov First One Stripe" panose="02000500000000000000" pitchFamily="2" charset="0"/>
                </a:rPr>
                <a:t>Неотвратимость наказания</a:t>
              </a:r>
              <a:endParaRPr lang="ru-RU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</p:txBody>
        </p:sp>
        <p:sp>
          <p:nvSpPr>
            <p:cNvPr id="30" name="Овал 29"/>
            <p:cNvSpPr>
              <a:spLocks noChangeAspect="1"/>
            </p:cNvSpPr>
            <p:nvPr/>
          </p:nvSpPr>
          <p:spPr>
            <a:xfrm>
              <a:off x="3950672" y="2825674"/>
              <a:ext cx="2340000" cy="2340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600" dirty="0">
                <a:solidFill>
                  <a:srgbClr val="212534"/>
                </a:solidFill>
                <a:latin typeface="Astakhov First One Stripe" panose="02000500000000000000" pitchFamily="2" charset="0"/>
              </a:endParaRPr>
            </a:p>
          </p:txBody>
        </p:sp>
      </p:grpSp>
      <p:cxnSp>
        <p:nvCxnSpPr>
          <p:cNvPr id="31" name="Прямая соединительная линия 30"/>
          <p:cNvCxnSpPr/>
          <p:nvPr/>
        </p:nvCxnSpPr>
        <p:spPr>
          <a:xfrm>
            <a:off x="5963343" y="3611864"/>
            <a:ext cx="3812" cy="479160"/>
          </a:xfrm>
          <a:prstGeom prst="line">
            <a:avLst/>
          </a:prstGeom>
          <a:ln w="76200" cap="flat">
            <a:solidFill>
              <a:srgbClr val="88884C"/>
            </a:solidFill>
            <a:prstDash val="lgDash"/>
            <a:round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30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Перспективы внедрения практики на территории РФ</a:t>
            </a:r>
          </a:p>
          <a:p>
            <a:pPr algn="ctr"/>
            <a:endParaRPr lang="ru-RU" sz="2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200626" y="1299532"/>
            <a:ext cx="87638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Единый </a:t>
            </a:r>
            <a:r>
              <a:rPr lang="ru-RU" sz="2000" dirty="0"/>
              <a:t>подход правоприменительной практики и развитие конкуренции</a:t>
            </a:r>
            <a:r>
              <a:rPr lang="ru-RU" sz="2000" dirty="0" smtClean="0"/>
              <a:t> </a:t>
            </a:r>
          </a:p>
          <a:p>
            <a:pPr marL="342900" indent="-342900">
              <a:buAutoNum type="arabicPeriod"/>
            </a:pPr>
            <a:endParaRPr lang="ru-RU" sz="2000" u="sng" dirty="0"/>
          </a:p>
          <a:p>
            <a:pPr marL="342900" indent="-342900">
              <a:buAutoNum type="arabicPeriod"/>
            </a:pPr>
            <a:endParaRPr lang="ru-RU" sz="2000" u="sng" dirty="0" smtClean="0"/>
          </a:p>
          <a:p>
            <a:pPr marL="342900" indent="-342900">
              <a:buAutoNum type="arabicPeriod"/>
            </a:pPr>
            <a:endParaRPr lang="ru-RU" sz="2000" u="sng" dirty="0" smtClean="0"/>
          </a:p>
          <a:p>
            <a:pPr marL="261938" indent="-261938"/>
            <a:r>
              <a:rPr lang="ru-RU" sz="2000" dirty="0" smtClean="0"/>
              <a:t>2</a:t>
            </a:r>
            <a:r>
              <a:rPr lang="ru-RU" sz="2000" dirty="0"/>
              <a:t>. </a:t>
            </a:r>
            <a:r>
              <a:rPr lang="ru-RU" sz="2000" dirty="0"/>
              <a:t>Минимизация обжалования процедур закупок, снижение рисков </a:t>
            </a:r>
            <a:endParaRPr lang="ru-RU" sz="2000" dirty="0" smtClean="0"/>
          </a:p>
          <a:p>
            <a:pPr marL="261938" indent="-261938"/>
            <a:r>
              <a:rPr lang="ru-RU" sz="2000" dirty="0"/>
              <a:t>	</a:t>
            </a:r>
            <a:r>
              <a:rPr lang="ru-RU" sz="2000" dirty="0" smtClean="0"/>
              <a:t>привлечения к ответственности</a:t>
            </a:r>
          </a:p>
          <a:p>
            <a:pPr marL="261938" indent="-261938"/>
            <a:endParaRPr lang="ru-RU" sz="2000" u="sng" dirty="0"/>
          </a:p>
          <a:p>
            <a:pPr marL="261938" indent="-261938"/>
            <a:endParaRPr lang="ru-RU" sz="2000" u="sng" dirty="0" smtClean="0"/>
          </a:p>
          <a:p>
            <a:pPr marL="261938" indent="-261938"/>
            <a:endParaRPr lang="ru-RU" sz="2000" u="sng" dirty="0" smtClean="0"/>
          </a:p>
          <a:p>
            <a:pPr marL="261938" indent="-261938"/>
            <a:r>
              <a:rPr lang="ru-RU" sz="2000" dirty="0" smtClean="0"/>
              <a:t>3</a:t>
            </a:r>
            <a:r>
              <a:rPr lang="ru-RU" sz="2000" dirty="0"/>
              <a:t>. </a:t>
            </a:r>
            <a:r>
              <a:rPr lang="ru-RU" sz="2000" dirty="0"/>
              <a:t>Площадка для взаимодействия  с  органами  власти и общественными </a:t>
            </a:r>
            <a:endParaRPr lang="ru-RU" sz="2000" dirty="0" smtClean="0"/>
          </a:p>
          <a:p>
            <a:pPr marL="261938" indent="-261938"/>
            <a:r>
              <a:rPr lang="ru-RU" sz="2000" dirty="0"/>
              <a:t> </a:t>
            </a:r>
            <a:r>
              <a:rPr lang="ru-RU" sz="2000" dirty="0" smtClean="0"/>
              <a:t>    организациями </a:t>
            </a:r>
            <a:r>
              <a:rPr lang="ru-RU" sz="2000" dirty="0"/>
              <a:t>по подходам к осуществлению эффективных </a:t>
            </a:r>
            <a:endParaRPr lang="ru-RU" sz="2000" dirty="0" smtClean="0"/>
          </a:p>
          <a:p>
            <a:pPr marL="261938" indent="-261938"/>
            <a:r>
              <a:rPr lang="ru-RU" sz="2000" dirty="0"/>
              <a:t> </a:t>
            </a:r>
            <a:r>
              <a:rPr lang="ru-RU" sz="2000" dirty="0" smtClean="0"/>
              <a:t>    и </a:t>
            </a:r>
            <a:r>
              <a:rPr lang="ru-RU" sz="2000" dirty="0"/>
              <a:t>результативных закупок </a:t>
            </a:r>
            <a:r>
              <a:rPr lang="ru-RU" sz="2000" dirty="0" smtClean="0"/>
              <a:t>в </a:t>
            </a:r>
            <a:r>
              <a:rPr lang="ru-RU" sz="2000" dirty="0"/>
              <a:t>различных </a:t>
            </a:r>
            <a:r>
              <a:rPr lang="ru-RU" sz="2000" dirty="0" smtClean="0"/>
              <a:t>сферах</a:t>
            </a:r>
          </a:p>
        </p:txBody>
      </p:sp>
    </p:spTree>
    <p:extLst>
      <p:ext uri="{BB962C8B-B14F-4D97-AF65-F5344CB8AC3E}">
        <p14:creationId xmlns:p14="http://schemas.microsoft.com/office/powerpoint/2010/main" val="240344671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47665" y="3886520"/>
            <a:ext cx="7596336" cy="2971480"/>
          </a:xfrm>
          <a:prstGeom prst="rect">
            <a:avLst/>
          </a:prstGeom>
          <a:solidFill>
            <a:schemeClr val="bg1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835696" y="1796819"/>
            <a:ext cx="7200000" cy="1536171"/>
          </a:xfrm>
          <a:prstGeom prst="rect">
            <a:avLst/>
          </a:prstGeom>
          <a:noFill/>
        </p:spPr>
        <p:txBody>
          <a:bodyPr vert="horz" lIns="0" tIns="36000" rIns="0" bIns="3600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85725" algn="ctr"/>
            <a:r>
              <a:rPr lang="ru-RU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stakhov First One Stripe" panose="02000500000000000000" pitchFamily="2" charset="0"/>
              </a:rPr>
              <a:t>Спасибо за внимание!</a:t>
            </a:r>
            <a:endParaRPr lang="ru-RU" sz="24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stakhov First One Stripe" panose="02000500000000000000" pitchFamily="2" charset="0"/>
            </a:endParaRPr>
          </a:p>
        </p:txBody>
      </p:sp>
      <p:sp>
        <p:nvSpPr>
          <p:cNvPr id="8" name="Подзаголовок 1"/>
          <p:cNvSpPr txBox="1">
            <a:spLocks/>
          </p:cNvSpPr>
          <p:nvPr/>
        </p:nvSpPr>
        <p:spPr>
          <a:xfrm>
            <a:off x="2051720" y="4075648"/>
            <a:ext cx="6984776" cy="264993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 Cond" panose="020B0606030402020204" pitchFamily="34" charset="0"/>
              </a:rPr>
              <a:t>Гутова Наталья Владимировна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 Cond" panose="020B0606030402020204" pitchFamily="34" charset="0"/>
              </a:rPr>
              <a:t>Начальник Управления муниципальных закупок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 Cond" panose="020B0606030402020204" pitchFamily="34" charset="0"/>
              </a:rPr>
              <a:t>Администрации города Челябинска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 Cond" panose="020B0606030402020204" pitchFamily="34" charset="0"/>
              </a:rPr>
              <a:t>8 (351) 727-75-98</a:t>
            </a:r>
          </a:p>
          <a:p>
            <a:pPr marL="0" indent="0">
              <a:buNone/>
            </a:pPr>
            <a:r>
              <a:rPr lang="en-US" dirty="0" smtClean="0">
                <a:latin typeface="Franklin Gothic Medium Cond" panose="020B0606030402020204" pitchFamily="34" charset="0"/>
              </a:rPr>
              <a:t>zakaz@zakaz.cheladm.ru</a:t>
            </a:r>
            <a:endParaRPr lang="ru-RU" dirty="0" smtClean="0">
              <a:latin typeface="Franklin Gothic Medium Cond" panose="020B0606030402020204" pitchFamily="34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Franklin Gothic Medium Cond" panose="020B0606030402020204" pitchFamily="34" charset="0"/>
              </a:rPr>
              <a:t>http://zakaz.cheladm.ru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 Cond" panose="020B0606030402020204" pitchFamily="34" charset="0"/>
            </a:endParaRPr>
          </a:p>
        </p:txBody>
      </p:sp>
      <p:pic>
        <p:nvPicPr>
          <p:cNvPr id="11" name="Picture 2" descr="https://nikolayev.idzo.com.ua/wp-content/uploads/sites/5/2017/03/statut15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60" t="450" r="19734" b="-450"/>
          <a:stretch/>
        </p:blipFill>
        <p:spPr bwMode="auto">
          <a:xfrm>
            <a:off x="296525" y="296655"/>
            <a:ext cx="1755195" cy="635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68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Куб 10"/>
          <p:cNvSpPr/>
          <p:nvPr/>
        </p:nvSpPr>
        <p:spPr>
          <a:xfrm>
            <a:off x="4707014" y="5859270"/>
            <a:ext cx="4368343" cy="540060"/>
          </a:xfrm>
          <a:prstGeom prst="cube">
            <a:avLst>
              <a:gd name="adj" fmla="val 32055"/>
            </a:avLst>
          </a:prstGeom>
          <a:solidFill>
            <a:srgbClr val="883333"/>
          </a:solidFill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  <a:effectLst>
            <a:glow rad="50800">
              <a:schemeClr val="accent4">
                <a:tint val="68000"/>
                <a:shade val="93000"/>
                <a:alpha val="37000"/>
                <a:satMod val="250000"/>
              </a:schemeClr>
            </a:glow>
            <a:outerShdw blurRad="50800" dist="12700" dir="5400000" algn="t" rotWithShape="0">
              <a:prstClr val="black">
                <a:alpha val="27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/>
          </a:scene3d>
          <a:sp3d prstMaterial="dkEdge"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Принцип единства в КС 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6525" y="1120569"/>
            <a:ext cx="5267012" cy="2564449"/>
          </a:xfrm>
          <a:prstGeom prst="rect">
            <a:avLst/>
          </a:prstGeom>
        </p:spPr>
        <p:txBody>
          <a:bodyPr wrap="square" anchor="t" anchorCtr="0">
            <a:noAutofit/>
          </a:bodyPr>
          <a:lstStyle/>
          <a:p>
            <a:pPr algn="just"/>
            <a:r>
              <a:rPr lang="ru-RU" sz="2400" kern="0" dirty="0" smtClean="0"/>
              <a:t>Контрактная </a:t>
            </a:r>
            <a:r>
              <a:rPr lang="ru-RU" sz="2400" kern="0" dirty="0"/>
              <a:t>система </a:t>
            </a:r>
            <a:endParaRPr lang="ru-RU" sz="2400" kern="0" dirty="0" smtClean="0"/>
          </a:p>
          <a:p>
            <a:pPr algn="just"/>
            <a:r>
              <a:rPr lang="ru-RU" sz="2400" kern="0" dirty="0" smtClean="0"/>
              <a:t>в сфере закупок основывается </a:t>
            </a:r>
          </a:p>
          <a:p>
            <a:pPr algn="just"/>
            <a:r>
              <a:rPr lang="ru-RU" sz="2400" kern="0" dirty="0" smtClean="0"/>
              <a:t>на единых </a:t>
            </a:r>
            <a:r>
              <a:rPr lang="ru-RU" sz="2400" kern="0" dirty="0"/>
              <a:t>принципах и подходах</a:t>
            </a:r>
            <a:r>
              <a:rPr lang="ru-RU" sz="2400" kern="0" dirty="0" smtClean="0"/>
              <a:t>,</a:t>
            </a:r>
          </a:p>
          <a:p>
            <a:pPr algn="just"/>
            <a:r>
              <a:rPr lang="ru-RU" sz="2400" kern="0" dirty="0" smtClean="0"/>
              <a:t>позволяющих обеспечивать</a:t>
            </a:r>
          </a:p>
          <a:p>
            <a:pPr algn="just"/>
            <a:r>
              <a:rPr lang="ru-RU" sz="2400" kern="0" dirty="0" smtClean="0"/>
              <a:t>государственные и муниципальные </a:t>
            </a:r>
          </a:p>
          <a:p>
            <a:pPr algn="just"/>
            <a:r>
              <a:rPr lang="ru-RU" sz="2400" kern="0" dirty="0" smtClean="0"/>
              <a:t>нужды посредством:</a:t>
            </a:r>
            <a:endParaRPr lang="ru-RU" sz="2400" kern="0" dirty="0"/>
          </a:p>
          <a:p>
            <a:endParaRPr lang="ru-RU" i="1" u="sng" dirty="0"/>
          </a:p>
        </p:txBody>
      </p:sp>
      <p:sp>
        <p:nvSpPr>
          <p:cNvPr id="6" name="Куб 5"/>
          <p:cNvSpPr/>
          <p:nvPr/>
        </p:nvSpPr>
        <p:spPr>
          <a:xfrm>
            <a:off x="5743557" y="4815764"/>
            <a:ext cx="2295256" cy="1187429"/>
          </a:xfrm>
          <a:prstGeom prst="cube">
            <a:avLst/>
          </a:prstGeom>
          <a:solidFill>
            <a:srgbClr val="335688"/>
          </a:solidFill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  <a:effectLst>
            <a:glow rad="50800">
              <a:srgbClr val="9999FF">
                <a:alpha val="37000"/>
              </a:srgbClr>
            </a:glow>
            <a:outerShdw blurRad="50800" dist="12700" dir="5400000" algn="t" rotWithShape="0">
              <a:prstClr val="black">
                <a:alpha val="27000"/>
              </a:prst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contourW="10160" prstMaterial="dkEdge">
            <a:bevelT w="0" h="0" prst="angle"/>
            <a:contourClr>
              <a:schemeClr val="accent1">
                <a:shade val="30000"/>
                <a:satMod val="15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Планирование</a:t>
            </a:r>
            <a:endParaRPr lang="ru-RU" b="1" dirty="0"/>
          </a:p>
        </p:txBody>
      </p:sp>
      <p:sp>
        <p:nvSpPr>
          <p:cNvPr id="7" name="Куб 6"/>
          <p:cNvSpPr/>
          <p:nvPr/>
        </p:nvSpPr>
        <p:spPr>
          <a:xfrm>
            <a:off x="6058592" y="3915665"/>
            <a:ext cx="2295256" cy="1187429"/>
          </a:xfrm>
          <a:prstGeom prst="cube">
            <a:avLst/>
          </a:prstGeom>
          <a:solidFill>
            <a:srgbClr val="336699"/>
          </a:solidFill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  <a:effectLst>
            <a:glow rad="50800">
              <a:srgbClr val="336699">
                <a:alpha val="37000"/>
              </a:srgbClr>
            </a:glow>
            <a:outerShdw blurRad="50800" dist="12700" dir="5400000" algn="t" rotWithShape="0">
              <a:prstClr val="black">
                <a:alpha val="27000"/>
              </a:prst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contourW="10160" prstMaterial="dkEdge">
            <a:bevelT w="0" h="0" prst="angle"/>
            <a:contourClr>
              <a:schemeClr val="accent1">
                <a:shade val="30000"/>
                <a:satMod val="15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Осуществление </a:t>
            </a:r>
          </a:p>
          <a:p>
            <a:pPr algn="ctr"/>
            <a:r>
              <a:rPr lang="ru-RU" b="1" dirty="0" smtClean="0"/>
              <a:t>закупок</a:t>
            </a:r>
            <a:endParaRPr lang="ru-RU" b="1" dirty="0"/>
          </a:p>
        </p:txBody>
      </p:sp>
      <p:sp>
        <p:nvSpPr>
          <p:cNvPr id="8" name="Куб 7"/>
          <p:cNvSpPr/>
          <p:nvPr/>
        </p:nvSpPr>
        <p:spPr>
          <a:xfrm>
            <a:off x="5743557" y="3015565"/>
            <a:ext cx="2295256" cy="1187429"/>
          </a:xfrm>
          <a:prstGeom prst="cube">
            <a:avLst/>
          </a:prstGeom>
          <a:solidFill>
            <a:srgbClr val="008080"/>
          </a:solidFill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  <a:effectLst>
            <a:glow rad="50800">
              <a:srgbClr val="008080">
                <a:alpha val="37000"/>
              </a:srgbClr>
            </a:glow>
            <a:outerShdw blurRad="50800" dist="12700" dir="5400000" algn="t" rotWithShape="0">
              <a:prstClr val="black">
                <a:alpha val="27000"/>
              </a:prst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contourW="10160" prstMaterial="dkEdge">
            <a:bevelT w="0" h="0" prst="angle"/>
            <a:contourClr>
              <a:schemeClr val="accent1">
                <a:shade val="30000"/>
                <a:satMod val="15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Мониторинг </a:t>
            </a:r>
          </a:p>
          <a:p>
            <a:pPr algn="ctr"/>
            <a:r>
              <a:rPr lang="ru-RU" b="1" dirty="0" smtClean="0"/>
              <a:t>закупок</a:t>
            </a:r>
            <a:endParaRPr lang="ru-RU" b="1" dirty="0"/>
          </a:p>
        </p:txBody>
      </p:sp>
      <p:sp>
        <p:nvSpPr>
          <p:cNvPr id="9" name="Куб 8"/>
          <p:cNvSpPr/>
          <p:nvPr/>
        </p:nvSpPr>
        <p:spPr>
          <a:xfrm>
            <a:off x="6058592" y="2115465"/>
            <a:ext cx="2295256" cy="1187429"/>
          </a:xfrm>
          <a:prstGeom prst="cube">
            <a:avLst/>
          </a:prstGeom>
          <a:solidFill>
            <a:srgbClr val="669900"/>
          </a:solidFill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  <a:effectLst>
            <a:glow rad="50800">
              <a:srgbClr val="92D050">
                <a:alpha val="37000"/>
              </a:srgbClr>
            </a:glow>
            <a:outerShdw blurRad="50800" dist="12700" dir="5400000" algn="t" rotWithShape="0">
              <a:prstClr val="black">
                <a:alpha val="27000"/>
              </a:prst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contourW="10160" prstMaterial="dkEdge">
            <a:bevelT w="0" h="0" prst="angle"/>
            <a:contourClr>
              <a:schemeClr val="accent1">
                <a:shade val="30000"/>
                <a:satMod val="15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Аудит </a:t>
            </a:r>
            <a:r>
              <a:rPr lang="ru-RU" b="1" dirty="0"/>
              <a:t>в сфере </a:t>
            </a:r>
            <a:endParaRPr lang="ru-RU" b="1" dirty="0" smtClean="0"/>
          </a:p>
          <a:p>
            <a:pPr algn="ctr"/>
            <a:r>
              <a:rPr lang="ru-RU" b="1" dirty="0" smtClean="0"/>
              <a:t>закупок</a:t>
            </a:r>
            <a:endParaRPr lang="ru-RU" b="1" dirty="0"/>
          </a:p>
          <a:p>
            <a:pPr algn="ctr"/>
            <a:endParaRPr lang="ru-RU" b="1" dirty="0"/>
          </a:p>
        </p:txBody>
      </p:sp>
      <p:sp>
        <p:nvSpPr>
          <p:cNvPr id="10" name="Куб 9"/>
          <p:cNvSpPr/>
          <p:nvPr/>
        </p:nvSpPr>
        <p:spPr>
          <a:xfrm>
            <a:off x="5563537" y="1215365"/>
            <a:ext cx="2295256" cy="1187429"/>
          </a:xfrm>
          <a:prstGeom prst="cube">
            <a:avLst/>
          </a:prstGeom>
          <a:solidFill>
            <a:srgbClr val="A4913E"/>
          </a:solidFill>
          <a:ln>
            <a:solidFill>
              <a:schemeClr val="tx1">
                <a:lumMod val="50000"/>
                <a:lumOff val="50000"/>
                <a:alpha val="50000"/>
              </a:schemeClr>
            </a:solidFill>
          </a:ln>
          <a:effectLst>
            <a:glow rad="50800">
              <a:srgbClr val="CC9900">
                <a:alpha val="37000"/>
              </a:srgbClr>
            </a:glow>
            <a:outerShdw blurRad="50800" dist="12700" dir="5400000" algn="t" rotWithShape="0">
              <a:prstClr val="black">
                <a:alpha val="27000"/>
              </a:prst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contourW="10160" prstMaterial="dkEdge">
            <a:bevelT w="0" h="0" prst="angle"/>
            <a:contourClr>
              <a:schemeClr val="accent1">
                <a:shade val="30000"/>
                <a:satMod val="15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Контроль </a:t>
            </a:r>
            <a:r>
              <a:rPr lang="ru-RU" b="1" dirty="0"/>
              <a:t>в сфере </a:t>
            </a:r>
            <a:r>
              <a:rPr lang="ru-RU" b="1" dirty="0" smtClean="0"/>
              <a:t>закупок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Принцип </a:t>
            </a:r>
            <a:r>
              <a:rPr lang="ru-RU" sz="2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единства в КС (ст. 11 </a:t>
            </a:r>
            <a:r>
              <a:rPr lang="ru-RU" sz="2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ФЗ-44)</a:t>
            </a:r>
            <a:endParaRPr lang="ru-RU" sz="2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455274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Группа 44"/>
          <p:cNvGrpSpPr/>
          <p:nvPr/>
        </p:nvGrpSpPr>
        <p:grpSpPr>
          <a:xfrm flipH="1">
            <a:off x="2124186" y="1651316"/>
            <a:ext cx="4505501" cy="942555"/>
            <a:chOff x="2321747" y="5499228"/>
            <a:chExt cx="3266116" cy="1080000"/>
          </a:xfrm>
          <a:scene3d>
            <a:camera prst="isometricOffAxis1Top"/>
            <a:lightRig rig="soft" dir="t"/>
          </a:scene3d>
        </p:grpSpPr>
        <p:sp>
          <p:nvSpPr>
            <p:cNvPr id="46" name="Прямоугольник 45"/>
            <p:cNvSpPr/>
            <p:nvPr/>
          </p:nvSpPr>
          <p:spPr>
            <a:xfrm>
              <a:off x="2321747" y="5499228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046098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90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3410451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381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3774803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571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4139155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762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4503509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952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4867863" y="5499228"/>
              <a:ext cx="720000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143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548746" y="3019993"/>
            <a:ext cx="4505501" cy="942555"/>
            <a:chOff x="2321747" y="5499228"/>
            <a:chExt cx="3266116" cy="1080000"/>
          </a:xfrm>
          <a:scene3d>
            <a:camera prst="isometricOffAxis1Top"/>
            <a:lightRig rig="soft" dir="t"/>
          </a:scene3d>
        </p:grpSpPr>
        <p:sp>
          <p:nvSpPr>
            <p:cNvPr id="4" name="Прямоугольник 3"/>
            <p:cNvSpPr/>
            <p:nvPr/>
          </p:nvSpPr>
          <p:spPr>
            <a:xfrm>
              <a:off x="2321747" y="5499228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046098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90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410451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381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774803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571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139155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762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503509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952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867863" y="5499228"/>
              <a:ext cx="720000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143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 flipH="1">
            <a:off x="2966230" y="4386120"/>
            <a:ext cx="4505501" cy="942555"/>
            <a:chOff x="2321747" y="5499228"/>
            <a:chExt cx="3266116" cy="1080000"/>
          </a:xfrm>
          <a:scene3d>
            <a:camera prst="isometricOffAxis1Top"/>
            <a:lightRig rig="soft" dir="t"/>
          </a:scene3d>
        </p:grpSpPr>
        <p:sp>
          <p:nvSpPr>
            <p:cNvPr id="26" name="Прямоугольник 25"/>
            <p:cNvSpPr/>
            <p:nvPr/>
          </p:nvSpPr>
          <p:spPr>
            <a:xfrm>
              <a:off x="2321747" y="5499228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046098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90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410451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381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3774803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571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139155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762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503509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952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867863" y="5499228"/>
              <a:ext cx="720000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143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-423555" y="6029831"/>
            <a:ext cx="8538407" cy="948052"/>
            <a:chOff x="-601793" y="5499228"/>
            <a:chExt cx="6189656" cy="1086299"/>
          </a:xfrm>
          <a:scene3d>
            <a:camera prst="isometricOffAxis1Top"/>
            <a:lightRig rig="soft" dir="t"/>
          </a:scene3d>
        </p:grpSpPr>
        <p:sp>
          <p:nvSpPr>
            <p:cNvPr id="34" name="Прямоугольник 33"/>
            <p:cNvSpPr/>
            <p:nvPr/>
          </p:nvSpPr>
          <p:spPr>
            <a:xfrm>
              <a:off x="2321747" y="5499228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046098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90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410451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381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3774803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571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4139155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762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4503509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952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4867863" y="5499228"/>
              <a:ext cx="720000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143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588902" y="5505527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869309" y="5505527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35620" y="5505525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-601793" y="5505524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7812361" y="3181486"/>
            <a:ext cx="1350150" cy="646331"/>
          </a:xfrm>
          <a:prstGeom prst="callout2">
            <a:avLst>
              <a:gd name="adj1" fmla="val 52434"/>
              <a:gd name="adj2" fmla="val 595"/>
              <a:gd name="adj3" fmla="val 54680"/>
              <a:gd name="adj4" fmla="val -28571"/>
              <a:gd name="adj5" fmla="val 112500"/>
              <a:gd name="adj6" fmla="val -46667"/>
            </a:avLst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tx2"/>
                </a:solidFill>
              </a:rPr>
              <a:t>Планиро</a:t>
            </a:r>
            <a:endParaRPr lang="ru-RU" b="1" dirty="0" smtClean="0">
              <a:solidFill>
                <a:schemeClr val="tx2"/>
              </a:solidFill>
            </a:endParaRPr>
          </a:p>
          <a:p>
            <a:pPr algn="ctr"/>
            <a:r>
              <a:rPr lang="ru-RU" b="1" dirty="0" err="1" smtClean="0">
                <a:solidFill>
                  <a:schemeClr val="tx2"/>
                </a:solidFill>
              </a:rPr>
              <a:t>вание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 flipH="1">
            <a:off x="73051" y="2776441"/>
            <a:ext cx="1959687" cy="369332"/>
          </a:xfrm>
          <a:prstGeom prst="callout2">
            <a:avLst>
              <a:gd name="adj1" fmla="val 18750"/>
              <a:gd name="adj2" fmla="val -8333"/>
              <a:gd name="adj3" fmla="val 45352"/>
              <a:gd name="adj4" fmla="val -46293"/>
              <a:gd name="adj5" fmla="val 77433"/>
              <a:gd name="adj6" fmla="val -51111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flipH="1">
            <a:off x="-19533" y="2655228"/>
            <a:ext cx="2066656" cy="646331"/>
          </a:xfrm>
          <a:prstGeom prst="callout2">
            <a:avLst>
              <a:gd name="adj1" fmla="val 53863"/>
              <a:gd name="adj2" fmla="val -3373"/>
              <a:gd name="adj3" fmla="val 53244"/>
              <a:gd name="adj4" fmla="val -16632"/>
              <a:gd name="adj5" fmla="val 68894"/>
              <a:gd name="adj6" fmla="val -38239"/>
            </a:avLst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Подготовка </a:t>
            </a:r>
            <a:endParaRPr lang="ru-RU" b="1" dirty="0" smtClean="0">
              <a:solidFill>
                <a:schemeClr val="tx2"/>
              </a:solidFill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документации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182290" y="391176"/>
            <a:ext cx="1980220" cy="646331"/>
          </a:xfrm>
          <a:prstGeom prst="callout2">
            <a:avLst>
              <a:gd name="adj1" fmla="val 100046"/>
              <a:gd name="adj2" fmla="val 48215"/>
              <a:gd name="adj3" fmla="val 140381"/>
              <a:gd name="adj4" fmla="val 45023"/>
              <a:gd name="adj5" fmla="val 142542"/>
              <a:gd name="adj6" fmla="val -9540"/>
            </a:avLst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Размещение </a:t>
            </a:r>
          </a:p>
          <a:p>
            <a:pPr algn="ctr"/>
            <a:r>
              <a:rPr lang="ru-RU" b="1" dirty="0">
                <a:solidFill>
                  <a:schemeClr val="tx2"/>
                </a:solidFill>
              </a:rPr>
              <a:t>извещения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70" name="Picture 62" descr="https://cdn2.vectorstock.com/i/1000x1000/90/41/business-team-vector-10890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2315" l="0" r="99700">
                        <a14:foregroundMark x1="8300" y1="14907" x2="8300" y2="14907"/>
                        <a14:foregroundMark x1="8100" y1="6389" x2="8100" y2="6389"/>
                        <a14:foregroundMark x1="23300" y1="7870" x2="23300" y2="7870"/>
                        <a14:foregroundMark x1="24500" y1="14907" x2="24500" y2="14907"/>
                        <a14:foregroundMark x1="41300" y1="7870" x2="41300" y2="7870"/>
                        <a14:foregroundMark x1="43300" y1="14537" x2="43300" y2="14537"/>
                        <a14:foregroundMark x1="62100" y1="6389" x2="62100" y2="6389"/>
                        <a14:foregroundMark x1="60500" y1="13796" x2="60500" y2="13796"/>
                        <a14:foregroundMark x1="80500" y1="7685" x2="80500" y2="7685"/>
                        <a14:foregroundMark x1="78900" y1="14352" x2="78900" y2="14352"/>
                        <a14:foregroundMark x1="89300" y1="6574" x2="90100" y2="6944"/>
                        <a14:foregroundMark x1="18100" y1="36574" x2="18100" y2="36574"/>
                        <a14:foregroundMark x1="11300" y1="39907" x2="11300" y2="39907"/>
                        <a14:foregroundMark x1="7300" y1="37870" x2="7300" y2="37870"/>
                        <a14:foregroundMark x1="39700" y1="36944" x2="39700" y2="36944"/>
                        <a14:foregroundMark x1="30700" y1="48796" x2="30700" y2="48796"/>
                        <a14:foregroundMark x1="33700" y1="53796" x2="33700" y2="53796"/>
                        <a14:foregroundMark x1="46100" y1="53611" x2="46100" y2="53611"/>
                        <a14:foregroundMark x1="49500" y1="48981" x2="49500" y2="48981"/>
                        <a14:foregroundMark x1="38100" y1="43611" x2="38100" y2="43611"/>
                        <a14:foregroundMark x1="64300" y1="36204" x2="64300" y2="36204"/>
                        <a14:foregroundMark x1="65300" y1="46019" x2="65300" y2="46019"/>
                        <a14:foregroundMark x1="62700" y1="55648" x2="62700" y2="55648"/>
                        <a14:foregroundMark x1="65900" y1="57685" x2="65900" y2="57685"/>
                        <a14:foregroundMark x1="77100" y1="39537" x2="77100" y2="39537"/>
                        <a14:foregroundMark x1="80300" y1="38426" x2="80300" y2="38426"/>
                        <a14:foregroundMark x1="85500" y1="37130" x2="85500" y2="37130"/>
                        <a14:foregroundMark x1="89900" y1="38426" x2="89900" y2="38426"/>
                        <a14:foregroundMark x1="7500" y1="69537" x2="7500" y2="69537"/>
                        <a14:foregroundMark x1="8100" y1="77685" x2="8100" y2="77685"/>
                        <a14:foregroundMark x1="34700" y1="67500" x2="34700" y2="67500"/>
                        <a14:foregroundMark x1="37100" y1="81759" x2="37100" y2="81759"/>
                        <a14:foregroundMark x1="33300" y1="84537" x2="33300" y2="84537"/>
                        <a14:foregroundMark x1="40300" y1="81389" x2="40300" y2="81389"/>
                        <a14:foregroundMark x1="30300" y1="79907" x2="30300" y2="79907"/>
                        <a14:foregroundMark x1="53900" y1="79722" x2="53900" y2="79722"/>
                        <a14:foregroundMark x1="60100" y1="68426" x2="60100" y2="68426"/>
                        <a14:foregroundMark x1="87100" y1="70833" x2="87100" y2="70833"/>
                        <a14:foregroundMark x1="79100" y1="79907" x2="79100" y2="79907"/>
                        <a14:foregroundMark x1="81900" y1="85093" x2="81900" y2="85093"/>
                        <a14:foregroundMark x1="79700" y1="76944" x2="79700" y2="76944"/>
                        <a14:foregroundMark x1="91500" y1="74167" x2="91500" y2="74167"/>
                        <a14:foregroundMark x1="93700" y1="80463" x2="93700" y2="80463"/>
                        <a14:foregroundMark x1="96500" y1="84167" x2="96500" y2="84167"/>
                        <a14:foregroundMark x1="87100" y1="85833" x2="87100" y2="85833"/>
                        <a14:foregroundMark x1="85700" y1="74167" x2="85700" y2="74167"/>
                        <a14:foregroundMark x1="20300" y1="74722" x2="20300" y2="74722"/>
                        <a14:foregroundMark x1="18700" y1="75278" x2="13300" y2="73056"/>
                        <a14:foregroundMark x1="13500" y1="73796" x2="13700" y2="77315"/>
                        <a14:foregroundMark x1="14500" y1="77685" x2="19500" y2="77315"/>
                        <a14:foregroundMark x1="21100" y1="71204" x2="13100" y2="71204"/>
                        <a14:foregroundMark x1="37100" y1="53241" x2="43100" y2="52870"/>
                        <a14:foregroundMark x1="44700" y1="42685" x2="48300" y2="45093"/>
                        <a14:foregroundMark x1="34300" y1="41759" x2="31100" y2="45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150" b="70891"/>
          <a:stretch/>
        </p:blipFill>
        <p:spPr bwMode="auto">
          <a:xfrm>
            <a:off x="6498157" y="3521633"/>
            <a:ext cx="1616696" cy="154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82" descr="https://st.depositphotos.com/2751237/3309/v/950/depositphotos_33099949-stock-illustration-businessman-ico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3848" y1="42090" x2="43848" y2="42090"/>
                        <a14:foregroundMark x1="44336" y1="45313" x2="44336" y2="45313"/>
                        <a14:foregroundMark x1="44531" y1="48633" x2="44531" y2="48633"/>
                        <a14:foregroundMark x1="46875" y1="44824" x2="46875" y2="44824"/>
                        <a14:foregroundMark x1="46582" y1="46094" x2="46582" y2="46094"/>
                        <a14:foregroundMark x1="48340" y1="46875" x2="48340" y2="46875"/>
                        <a14:foregroundMark x1="43945" y1="52441" x2="43945" y2="52441"/>
                        <a14:foregroundMark x1="50977" y1="50488" x2="50977" y2="50488"/>
                        <a14:foregroundMark x1="51270" y1="48340" x2="51270" y2="48340"/>
                        <a14:foregroundMark x1="50098" y1="54785" x2="51465" y2="47168"/>
                        <a14:foregroundMark x1="53027" y1="54297" x2="52930" y2="47168"/>
                        <a14:foregroundMark x1="55957" y1="54688" x2="54590" y2="47070"/>
                        <a14:foregroundMark x1="51270" y1="47656" x2="59277" y2="47363"/>
                        <a14:foregroundMark x1="59570" y1="47168" x2="59570" y2="39941"/>
                        <a14:foregroundMark x1="59473" y1="39941" x2="46973" y2="39941"/>
                        <a14:foregroundMark x1="47070" y1="39844" x2="47070" y2="40039"/>
                        <a14:foregroundMark x1="53613" y1="44531" x2="53809" y2="46777"/>
                        <a14:foregroundMark x1="54785" y1="43066" x2="54688" y2="45996"/>
                        <a14:foregroundMark x1="56152" y1="41309" x2="56152" y2="45703"/>
                        <a14:foregroundMark x1="58008" y1="42480" x2="57813" y2="45898"/>
                        <a14:foregroundMark x1="58984" y1="46680" x2="47461" y2="45996"/>
                        <a14:foregroundMark x1="47949" y1="45703" x2="48145" y2="40527"/>
                        <a14:foregroundMark x1="48145" y1="40527" x2="53125" y2="41504"/>
                        <a14:foregroundMark x1="43652" y1="49414" x2="43750" y2="54883"/>
                        <a14:foregroundMark x1="65723" y1="38867" x2="65430" y2="52148"/>
                        <a14:foregroundMark x1="65625" y1="47949" x2="69238" y2="48340"/>
                        <a14:foregroundMark x1="67090" y1="42285" x2="71094" y2="44531"/>
                        <a14:foregroundMark x1="70703" y1="52930" x2="70508" y2="45313"/>
                        <a14:foregroundMark x1="70508" y1="45313" x2="77148" y2="45215"/>
                        <a14:foregroundMark x1="77246" y1="45508" x2="76953" y2="53320"/>
                        <a14:foregroundMark x1="73340" y1="41211" x2="73340" y2="44629"/>
                        <a14:foregroundMark x1="85547" y1="34082" x2="86133" y2="41992"/>
                        <a14:foregroundMark x1="92480" y1="28320" x2="92578" y2="44336"/>
                        <a14:foregroundMark x1="54492" y1="58008" x2="54980" y2="75781"/>
                        <a14:foregroundMark x1="82813" y1="4004" x2="83594" y2="18652"/>
                        <a14:foregroundMark x1="11035" y1="18848" x2="10254" y2="38867"/>
                        <a14:foregroundMark x1="2734" y1="28320" x2="20508" y2="29102"/>
                        <a14:foregroundMark x1="3418" y1="22852" x2="18750" y2="24512"/>
                        <a14:foregroundMark x1="5566" y1="24609" x2="5566" y2="24609"/>
                        <a14:backgroundMark x1="7910" y1="22266" x2="7715" y2="25488"/>
                        <a14:backgroundMark x1="6543" y1="22461" x2="8008" y2="24219"/>
                        <a14:backgroundMark x1="3809" y1="24219" x2="6152" y2="223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41" t="57755" r="35242" b="21123"/>
          <a:stretch/>
        </p:blipFill>
        <p:spPr bwMode="auto">
          <a:xfrm>
            <a:off x="2166129" y="2853578"/>
            <a:ext cx="1600201" cy="136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81" descr="https://st.depositphotos.com/2751237/3309/v/950/depositphotos_33099949-stock-illustration-businessman-ico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3848" y1="42090" x2="43848" y2="42090"/>
                        <a14:foregroundMark x1="44336" y1="45313" x2="44336" y2="45313"/>
                        <a14:foregroundMark x1="44531" y1="48633" x2="44531" y2="48633"/>
                        <a14:foregroundMark x1="46875" y1="44824" x2="46875" y2="44824"/>
                        <a14:foregroundMark x1="46582" y1="46094" x2="46582" y2="46094"/>
                        <a14:foregroundMark x1="48340" y1="46875" x2="48340" y2="46875"/>
                        <a14:foregroundMark x1="43945" y1="52441" x2="43945" y2="52441"/>
                        <a14:foregroundMark x1="50977" y1="50488" x2="50977" y2="50488"/>
                        <a14:foregroundMark x1="51270" y1="48340" x2="51270" y2="48340"/>
                        <a14:foregroundMark x1="50098" y1="54785" x2="51465" y2="47168"/>
                        <a14:foregroundMark x1="53027" y1="54297" x2="52930" y2="47168"/>
                        <a14:foregroundMark x1="55957" y1="54688" x2="54590" y2="47070"/>
                        <a14:foregroundMark x1="51270" y1="47656" x2="59277" y2="47363"/>
                        <a14:foregroundMark x1="59570" y1="47168" x2="59570" y2="39941"/>
                        <a14:foregroundMark x1="59473" y1="39941" x2="46973" y2="39941"/>
                        <a14:foregroundMark x1="47070" y1="39844" x2="47070" y2="40039"/>
                        <a14:foregroundMark x1="53613" y1="44531" x2="53809" y2="46777"/>
                        <a14:foregroundMark x1="54785" y1="43066" x2="54688" y2="45996"/>
                        <a14:foregroundMark x1="56152" y1="41309" x2="56152" y2="45703"/>
                        <a14:foregroundMark x1="58008" y1="42480" x2="57813" y2="45898"/>
                        <a14:foregroundMark x1="58984" y1="46680" x2="47461" y2="45996"/>
                        <a14:foregroundMark x1="47949" y1="45703" x2="48145" y2="40527"/>
                        <a14:foregroundMark x1="48145" y1="40527" x2="53125" y2="41504"/>
                        <a14:foregroundMark x1="43652" y1="49414" x2="43750" y2="54883"/>
                        <a14:foregroundMark x1="65723" y1="38867" x2="65430" y2="52148"/>
                        <a14:foregroundMark x1="65625" y1="47949" x2="69238" y2="48340"/>
                        <a14:foregroundMark x1="67090" y1="42285" x2="71094" y2="44531"/>
                        <a14:foregroundMark x1="70703" y1="52930" x2="70508" y2="45313"/>
                        <a14:foregroundMark x1="70508" y1="45313" x2="77148" y2="45215"/>
                        <a14:foregroundMark x1="77246" y1="45508" x2="76953" y2="53320"/>
                        <a14:foregroundMark x1="73340" y1="41211" x2="73340" y2="44629"/>
                        <a14:foregroundMark x1="85547" y1="34082" x2="86133" y2="41992"/>
                        <a14:foregroundMark x1="92480" y1="28320" x2="92578" y2="44336"/>
                        <a14:foregroundMark x1="54492" y1="58008" x2="54980" y2="75781"/>
                        <a14:foregroundMark x1="82813" y1="4004" x2="83594" y2="18652"/>
                        <a14:foregroundMark x1="11035" y1="18848" x2="10254" y2="38867"/>
                        <a14:foregroundMark x1="2734" y1="28320" x2="20508" y2="29102"/>
                        <a14:foregroundMark x1="3418" y1="22852" x2="18750" y2="24512"/>
                        <a14:foregroundMark x1="5566" y1="24609" x2="5566" y2="24609"/>
                        <a14:backgroundMark x1="7910" y1="22266" x2="7715" y2="25488"/>
                        <a14:backgroundMark x1="6543" y1="22461" x2="8008" y2="24219"/>
                        <a14:backgroundMark x1="3809" y1="24219" x2="6152" y2="223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315" r="76731" b="58527"/>
          <a:stretch/>
        </p:blipFill>
        <p:spPr bwMode="auto">
          <a:xfrm>
            <a:off x="5780690" y="922264"/>
            <a:ext cx="1506445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Прямоугольник 62"/>
          <p:cNvSpPr/>
          <p:nvPr/>
        </p:nvSpPr>
        <p:spPr>
          <a:xfrm>
            <a:off x="6459345" y="5566752"/>
            <a:ext cx="2476930" cy="1405634"/>
          </a:xfrm>
          <a:prstGeom prst="rect">
            <a:avLst/>
          </a:prstGeom>
          <a:solidFill>
            <a:srgbClr val="335688">
              <a:alpha val="87000"/>
            </a:srgbClr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1600" prstMaterial="plastic">
            <a:bevelT w="82550" h="63500" prst="divot"/>
            <a:bevelB/>
          </a:sp3d>
        </p:spPr>
        <p:txBody>
          <a:bodyPr wrap="square" anchor="ctr">
            <a:noAutofit/>
          </a:bodyPr>
          <a:lstStyle/>
          <a:p>
            <a:pPr algn="ctr"/>
            <a:r>
              <a:rPr lang="ru-RU" sz="3200" dirty="0" smtClean="0">
                <a:latin typeface="Franklin Gothic Medium Cond" panose="020B0606030402020204" pitchFamily="34" charset="0"/>
              </a:rPr>
              <a:t>Этапы </a:t>
            </a:r>
          </a:p>
          <a:p>
            <a:pPr algn="ctr"/>
            <a:r>
              <a:rPr lang="ru-RU" sz="3200" dirty="0" smtClean="0">
                <a:latin typeface="Franklin Gothic Medium Cond" panose="020B0606030402020204" pitchFamily="34" charset="0"/>
              </a:rPr>
              <a:t>закупки</a:t>
            </a:r>
            <a:endParaRPr lang="ru-RU" sz="3200" dirty="0">
              <a:latin typeface="Franklin Gothic Medium Cond" panose="020B06060304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23584" y="5781233"/>
            <a:ext cx="1080064" cy="1248167"/>
            <a:chOff x="-588524" y="5441769"/>
            <a:chExt cx="1080064" cy="1248167"/>
          </a:xfrm>
        </p:grpSpPr>
        <p:pic>
          <p:nvPicPr>
            <p:cNvPr id="74" name="Picture 8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88524" y="5591475"/>
              <a:ext cx="504000" cy="1098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Выноска 2 (граница и черта) 2"/>
            <p:cNvSpPr/>
            <p:nvPr/>
          </p:nvSpPr>
          <p:spPr>
            <a:xfrm>
              <a:off x="-84468" y="5441769"/>
              <a:ext cx="576008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заказчик</a:t>
              </a:r>
              <a:endParaRPr lang="ru-RU" sz="6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1116576" y="5768264"/>
            <a:ext cx="964090" cy="1261137"/>
            <a:chOff x="-1048557" y="5480232"/>
            <a:chExt cx="964090" cy="1261137"/>
          </a:xfrm>
        </p:grpSpPr>
        <p:pic>
          <p:nvPicPr>
            <p:cNvPr id="64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048557" y="5642907"/>
              <a:ext cx="504000" cy="10984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Выноска 2 (граница и черта) 64"/>
            <p:cNvSpPr/>
            <p:nvPr/>
          </p:nvSpPr>
          <p:spPr>
            <a:xfrm>
              <a:off x="-588523" y="5480232"/>
              <a:ext cx="504056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Заказ</a:t>
              </a:r>
            </a:p>
            <a:p>
              <a:pPr algn="ctr"/>
              <a:r>
                <a:rPr lang="ru-RU" sz="700" dirty="0" smtClean="0"/>
                <a:t>чик</a:t>
              </a:r>
              <a:endParaRPr lang="ru-RU" sz="6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516272" y="3476298"/>
            <a:ext cx="809998" cy="1392862"/>
            <a:chOff x="6516272" y="3287241"/>
            <a:chExt cx="809998" cy="1392862"/>
          </a:xfrm>
        </p:grpSpPr>
        <p:pic>
          <p:nvPicPr>
            <p:cNvPr id="54" name="Picture 8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516272" y="3581642"/>
              <a:ext cx="504000" cy="1098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Выноска 2 (граница и черта) 65"/>
            <p:cNvSpPr/>
            <p:nvPr/>
          </p:nvSpPr>
          <p:spPr>
            <a:xfrm>
              <a:off x="6750270" y="3287241"/>
              <a:ext cx="576000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заказчик</a:t>
              </a:r>
              <a:endParaRPr lang="ru-RU" sz="6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915872" y="2631819"/>
            <a:ext cx="1090575" cy="1373245"/>
            <a:chOff x="1280548" y="3589736"/>
            <a:chExt cx="1090575" cy="1373245"/>
          </a:xfrm>
        </p:grpSpPr>
        <p:pic>
          <p:nvPicPr>
            <p:cNvPr id="57" name="Picture 8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80548" y="3864520"/>
              <a:ext cx="504000" cy="1098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Выноска 2 (граница и черта) 66"/>
            <p:cNvSpPr/>
            <p:nvPr/>
          </p:nvSpPr>
          <p:spPr>
            <a:xfrm>
              <a:off x="1795123" y="3589736"/>
              <a:ext cx="576000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заказчик</a:t>
              </a:r>
              <a:endParaRPr lang="ru-RU" sz="600" dirty="0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062641" y="850646"/>
            <a:ext cx="807371" cy="1354218"/>
            <a:chOff x="6518899" y="3287241"/>
            <a:chExt cx="807371" cy="1354218"/>
          </a:xfrm>
        </p:grpSpPr>
        <p:pic>
          <p:nvPicPr>
            <p:cNvPr id="69" name="Picture 8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518899" y="3542998"/>
              <a:ext cx="504000" cy="1098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Выноска 2 (граница и черта) 70"/>
            <p:cNvSpPr/>
            <p:nvPr/>
          </p:nvSpPr>
          <p:spPr>
            <a:xfrm>
              <a:off x="6750270" y="3287241"/>
              <a:ext cx="576000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заказчик</a:t>
              </a:r>
              <a:endParaRPr lang="ru-RU" sz="600" dirty="0"/>
            </a:p>
          </p:txBody>
        </p:sp>
      </p:grpSp>
      <p:sp>
        <p:nvSpPr>
          <p:cNvPr id="72" name="TextBox 71"/>
          <p:cNvSpPr txBox="1"/>
          <p:nvPr/>
        </p:nvSpPr>
        <p:spPr>
          <a:xfrm flipH="1">
            <a:off x="30068" y="436181"/>
            <a:ext cx="2047799" cy="646331"/>
          </a:xfrm>
          <a:prstGeom prst="callout2">
            <a:avLst>
              <a:gd name="adj1" fmla="val 32249"/>
              <a:gd name="adj2" fmla="val -1266"/>
              <a:gd name="adj3" fmla="val 35560"/>
              <a:gd name="adj4" fmla="val -15929"/>
              <a:gd name="adj5" fmla="val 49245"/>
              <a:gd name="adj6" fmla="val -25597"/>
            </a:avLst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Проведение</a:t>
            </a:r>
          </a:p>
          <a:p>
            <a:pPr algn="ctr"/>
            <a:r>
              <a:rPr lang="ru-RU" b="1" dirty="0">
                <a:solidFill>
                  <a:schemeClr val="tx2"/>
                </a:solidFill>
              </a:rPr>
              <a:t>закупки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20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0.37986 -0.103 L 0.69098 -0.30393 " pathEditMode="relative" rAng="0" ptsTypes="FFF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49" y="-1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2951E-7 L -0.40608 -0.166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-8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0.36146 -0.2321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73" y="-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7 0.00208 L -0.39305 -0.1163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35" y="-59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60" grpId="0" animBg="1"/>
      <p:bldP spid="61" grpId="0" animBg="1"/>
      <p:bldP spid="7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Группа 44"/>
          <p:cNvGrpSpPr/>
          <p:nvPr/>
        </p:nvGrpSpPr>
        <p:grpSpPr>
          <a:xfrm flipH="1">
            <a:off x="2124186" y="1651316"/>
            <a:ext cx="4505501" cy="942555"/>
            <a:chOff x="2321747" y="5499228"/>
            <a:chExt cx="3266116" cy="1080000"/>
          </a:xfrm>
          <a:scene3d>
            <a:camera prst="isometricOffAxis1Top"/>
            <a:lightRig rig="soft" dir="t"/>
          </a:scene3d>
        </p:grpSpPr>
        <p:sp>
          <p:nvSpPr>
            <p:cNvPr id="46" name="Прямоугольник 45"/>
            <p:cNvSpPr/>
            <p:nvPr/>
          </p:nvSpPr>
          <p:spPr>
            <a:xfrm>
              <a:off x="2321747" y="5499228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046098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90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3410451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381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3774803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571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4139155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762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4503509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952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4867863" y="5499228"/>
              <a:ext cx="720000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143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548746" y="3019993"/>
            <a:ext cx="4505501" cy="942555"/>
            <a:chOff x="2321747" y="5499228"/>
            <a:chExt cx="3266116" cy="1080000"/>
          </a:xfrm>
          <a:scene3d>
            <a:camera prst="isometricOffAxis1Top"/>
            <a:lightRig rig="soft" dir="t"/>
          </a:scene3d>
        </p:grpSpPr>
        <p:sp>
          <p:nvSpPr>
            <p:cNvPr id="4" name="Прямоугольник 3"/>
            <p:cNvSpPr/>
            <p:nvPr/>
          </p:nvSpPr>
          <p:spPr>
            <a:xfrm>
              <a:off x="2321747" y="5499228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046098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90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410451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381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774803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571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139155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762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503509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952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867863" y="5499228"/>
              <a:ext cx="720000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143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 flipH="1">
            <a:off x="2966230" y="4386120"/>
            <a:ext cx="4505501" cy="942555"/>
            <a:chOff x="2321747" y="5499228"/>
            <a:chExt cx="3266116" cy="1080000"/>
          </a:xfrm>
          <a:scene3d>
            <a:camera prst="isometricOffAxis1Top"/>
            <a:lightRig rig="soft" dir="t"/>
          </a:scene3d>
        </p:grpSpPr>
        <p:sp>
          <p:nvSpPr>
            <p:cNvPr id="26" name="Прямоугольник 25"/>
            <p:cNvSpPr/>
            <p:nvPr/>
          </p:nvSpPr>
          <p:spPr>
            <a:xfrm>
              <a:off x="2321747" y="5499228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046098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90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410451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381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3774803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571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139155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762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503509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952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867863" y="5499228"/>
              <a:ext cx="720000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143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-423555" y="6029831"/>
            <a:ext cx="8538407" cy="948052"/>
            <a:chOff x="-601793" y="5499228"/>
            <a:chExt cx="6189656" cy="1086299"/>
          </a:xfrm>
          <a:scene3d>
            <a:camera prst="isometricOffAxis1Top"/>
            <a:lightRig rig="soft" dir="t"/>
          </a:scene3d>
        </p:grpSpPr>
        <p:sp>
          <p:nvSpPr>
            <p:cNvPr id="34" name="Прямоугольник 33"/>
            <p:cNvSpPr/>
            <p:nvPr/>
          </p:nvSpPr>
          <p:spPr>
            <a:xfrm>
              <a:off x="2321747" y="5499228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046098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90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410451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381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3774803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571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4139155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762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4503509" y="5499228"/>
              <a:ext cx="360000" cy="108000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9525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4867863" y="5499228"/>
              <a:ext cx="720000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z="1143000"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588902" y="5505527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869309" y="5505527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35620" y="5505525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-601793" y="5505524"/>
              <a:ext cx="719999" cy="10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p3d contourW="12700" prstMaterial="softEdge">
              <a:bevelT w="0" h="190500"/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7812360" y="3181486"/>
            <a:ext cx="1463081" cy="923330"/>
          </a:xfrm>
          <a:prstGeom prst="callout2">
            <a:avLst>
              <a:gd name="adj1" fmla="val 52434"/>
              <a:gd name="adj2" fmla="val 595"/>
              <a:gd name="adj3" fmla="val 54680"/>
              <a:gd name="adj4" fmla="val -28571"/>
              <a:gd name="adj5" fmla="val 112500"/>
              <a:gd name="adj6" fmla="val -46667"/>
            </a:avLst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Подача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жалобы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в ФАС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 flipH="1">
            <a:off x="73051" y="2776441"/>
            <a:ext cx="1959687" cy="369332"/>
          </a:xfrm>
          <a:prstGeom prst="callout2">
            <a:avLst>
              <a:gd name="adj1" fmla="val 18750"/>
              <a:gd name="adj2" fmla="val -8333"/>
              <a:gd name="adj3" fmla="val 45352"/>
              <a:gd name="adj4" fmla="val -46293"/>
              <a:gd name="adj5" fmla="val 77433"/>
              <a:gd name="adj6" fmla="val -51111"/>
            </a:avLst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flipH="1">
            <a:off x="-19533" y="2655228"/>
            <a:ext cx="2066656" cy="646331"/>
          </a:xfrm>
          <a:prstGeom prst="callout2">
            <a:avLst>
              <a:gd name="adj1" fmla="val 53863"/>
              <a:gd name="adj2" fmla="val -3373"/>
              <a:gd name="adj3" fmla="val 53244"/>
              <a:gd name="adj4" fmla="val -16632"/>
              <a:gd name="adj5" fmla="val 68894"/>
              <a:gd name="adj6" fmla="val -38239"/>
            </a:avLst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Рассмотрение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жалобы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182290" y="391176"/>
            <a:ext cx="1980220" cy="923330"/>
          </a:xfrm>
          <a:prstGeom prst="callout2">
            <a:avLst>
              <a:gd name="adj1" fmla="val 100046"/>
              <a:gd name="adj2" fmla="val 48215"/>
              <a:gd name="adj3" fmla="val 140381"/>
              <a:gd name="adj4" fmla="val 45023"/>
              <a:gd name="adj5" fmla="val 142542"/>
              <a:gd name="adj6" fmla="val -9540"/>
            </a:avLst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Внеплановая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проверка,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предписание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70" name="Picture 62" descr="https://cdn2.vectorstock.com/i/1000x1000/90/41/business-team-vector-10890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2315" l="0" r="99700">
                        <a14:foregroundMark x1="8300" y1="14907" x2="8300" y2="14907"/>
                        <a14:foregroundMark x1="8100" y1="6389" x2="8100" y2="6389"/>
                        <a14:foregroundMark x1="23300" y1="7870" x2="23300" y2="7870"/>
                        <a14:foregroundMark x1="24500" y1="14907" x2="24500" y2="14907"/>
                        <a14:foregroundMark x1="41300" y1="7870" x2="41300" y2="7870"/>
                        <a14:foregroundMark x1="43300" y1="14537" x2="43300" y2="14537"/>
                        <a14:foregroundMark x1="62100" y1="6389" x2="62100" y2="6389"/>
                        <a14:foregroundMark x1="60500" y1="13796" x2="60500" y2="13796"/>
                        <a14:foregroundMark x1="80500" y1="7685" x2="80500" y2="7685"/>
                        <a14:foregroundMark x1="78900" y1="14352" x2="78900" y2="14352"/>
                        <a14:foregroundMark x1="89300" y1="6574" x2="90100" y2="6944"/>
                        <a14:foregroundMark x1="18100" y1="36574" x2="18100" y2="36574"/>
                        <a14:foregroundMark x1="11300" y1="39907" x2="11300" y2="39907"/>
                        <a14:foregroundMark x1="7300" y1="37870" x2="7300" y2="37870"/>
                        <a14:foregroundMark x1="39700" y1="36944" x2="39700" y2="36944"/>
                        <a14:foregroundMark x1="30700" y1="48796" x2="30700" y2="48796"/>
                        <a14:foregroundMark x1="33700" y1="53796" x2="33700" y2="53796"/>
                        <a14:foregroundMark x1="46100" y1="53611" x2="46100" y2="53611"/>
                        <a14:foregroundMark x1="49500" y1="48981" x2="49500" y2="48981"/>
                        <a14:foregroundMark x1="38100" y1="43611" x2="38100" y2="43611"/>
                        <a14:foregroundMark x1="64300" y1="36204" x2="64300" y2="36204"/>
                        <a14:foregroundMark x1="65300" y1="46019" x2="65300" y2="46019"/>
                        <a14:foregroundMark x1="62700" y1="55648" x2="62700" y2="55648"/>
                        <a14:foregroundMark x1="65900" y1="57685" x2="65900" y2="57685"/>
                        <a14:foregroundMark x1="77100" y1="39537" x2="77100" y2="39537"/>
                        <a14:foregroundMark x1="80300" y1="38426" x2="80300" y2="38426"/>
                        <a14:foregroundMark x1="85500" y1="37130" x2="85500" y2="37130"/>
                        <a14:foregroundMark x1="89900" y1="38426" x2="89900" y2="38426"/>
                        <a14:foregroundMark x1="7500" y1="69537" x2="7500" y2="69537"/>
                        <a14:foregroundMark x1="8100" y1="77685" x2="8100" y2="77685"/>
                        <a14:foregroundMark x1="34700" y1="67500" x2="34700" y2="67500"/>
                        <a14:foregroundMark x1="37100" y1="81759" x2="37100" y2="81759"/>
                        <a14:foregroundMark x1="33300" y1="84537" x2="33300" y2="84537"/>
                        <a14:foregroundMark x1="40300" y1="81389" x2="40300" y2="81389"/>
                        <a14:foregroundMark x1="30300" y1="79907" x2="30300" y2="79907"/>
                        <a14:foregroundMark x1="53900" y1="79722" x2="53900" y2="79722"/>
                        <a14:foregroundMark x1="60100" y1="68426" x2="60100" y2="68426"/>
                        <a14:foregroundMark x1="87100" y1="70833" x2="87100" y2="70833"/>
                        <a14:foregroundMark x1="79100" y1="79907" x2="79100" y2="79907"/>
                        <a14:foregroundMark x1="81900" y1="85093" x2="81900" y2="85093"/>
                        <a14:foregroundMark x1="79700" y1="76944" x2="79700" y2="76944"/>
                        <a14:foregroundMark x1="91500" y1="74167" x2="91500" y2="74167"/>
                        <a14:foregroundMark x1="93700" y1="80463" x2="93700" y2="80463"/>
                        <a14:foregroundMark x1="96500" y1="84167" x2="96500" y2="84167"/>
                        <a14:foregroundMark x1="87100" y1="85833" x2="87100" y2="85833"/>
                        <a14:foregroundMark x1="85700" y1="74167" x2="85700" y2="74167"/>
                        <a14:foregroundMark x1="20300" y1="74722" x2="20300" y2="74722"/>
                        <a14:foregroundMark x1="18700" y1="75278" x2="13300" y2="73056"/>
                        <a14:foregroundMark x1="13500" y1="73796" x2="13700" y2="77315"/>
                        <a14:foregroundMark x1="14500" y1="77685" x2="19500" y2="77315"/>
                        <a14:foregroundMark x1="21100" y1="71204" x2="13100" y2="71204"/>
                        <a14:foregroundMark x1="37100" y1="53241" x2="43100" y2="52870"/>
                        <a14:foregroundMark x1="44700" y1="42685" x2="48300" y2="45093"/>
                        <a14:foregroundMark x1="34300" y1="41759" x2="31100" y2="45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150" b="70891"/>
          <a:stretch/>
        </p:blipFill>
        <p:spPr bwMode="auto">
          <a:xfrm>
            <a:off x="6498157" y="3521633"/>
            <a:ext cx="1616696" cy="154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82" descr="https://st.depositphotos.com/2751237/3309/v/950/depositphotos_33099949-stock-illustration-businessman-ico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3848" y1="42090" x2="43848" y2="42090"/>
                        <a14:foregroundMark x1="44336" y1="45313" x2="44336" y2="45313"/>
                        <a14:foregroundMark x1="44531" y1="48633" x2="44531" y2="48633"/>
                        <a14:foregroundMark x1="46875" y1="44824" x2="46875" y2="44824"/>
                        <a14:foregroundMark x1="46582" y1="46094" x2="46582" y2="46094"/>
                        <a14:foregroundMark x1="48340" y1="46875" x2="48340" y2="46875"/>
                        <a14:foregroundMark x1="43945" y1="52441" x2="43945" y2="52441"/>
                        <a14:foregroundMark x1="50977" y1="50488" x2="50977" y2="50488"/>
                        <a14:foregroundMark x1="51270" y1="48340" x2="51270" y2="48340"/>
                        <a14:foregroundMark x1="50098" y1="54785" x2="51465" y2="47168"/>
                        <a14:foregroundMark x1="53027" y1="54297" x2="52930" y2="47168"/>
                        <a14:foregroundMark x1="55957" y1="54688" x2="54590" y2="47070"/>
                        <a14:foregroundMark x1="51270" y1="47656" x2="59277" y2="47363"/>
                        <a14:foregroundMark x1="59570" y1="47168" x2="59570" y2="39941"/>
                        <a14:foregroundMark x1="59473" y1="39941" x2="46973" y2="39941"/>
                        <a14:foregroundMark x1="47070" y1="39844" x2="47070" y2="40039"/>
                        <a14:foregroundMark x1="53613" y1="44531" x2="53809" y2="46777"/>
                        <a14:foregroundMark x1="54785" y1="43066" x2="54688" y2="45996"/>
                        <a14:foregroundMark x1="56152" y1="41309" x2="56152" y2="45703"/>
                        <a14:foregroundMark x1="58008" y1="42480" x2="57813" y2="45898"/>
                        <a14:foregroundMark x1="58984" y1="46680" x2="47461" y2="45996"/>
                        <a14:foregroundMark x1="47949" y1="45703" x2="48145" y2="40527"/>
                        <a14:foregroundMark x1="48145" y1="40527" x2="53125" y2="41504"/>
                        <a14:foregroundMark x1="43652" y1="49414" x2="43750" y2="54883"/>
                        <a14:foregroundMark x1="65723" y1="38867" x2="65430" y2="52148"/>
                        <a14:foregroundMark x1="65625" y1="47949" x2="69238" y2="48340"/>
                        <a14:foregroundMark x1="67090" y1="42285" x2="71094" y2="44531"/>
                        <a14:foregroundMark x1="70703" y1="52930" x2="70508" y2="45313"/>
                        <a14:foregroundMark x1="70508" y1="45313" x2="77148" y2="45215"/>
                        <a14:foregroundMark x1="77246" y1="45508" x2="76953" y2="53320"/>
                        <a14:foregroundMark x1="73340" y1="41211" x2="73340" y2="44629"/>
                        <a14:foregroundMark x1="85547" y1="34082" x2="86133" y2="41992"/>
                        <a14:foregroundMark x1="92480" y1="28320" x2="92578" y2="44336"/>
                        <a14:foregroundMark x1="54492" y1="58008" x2="54980" y2="75781"/>
                        <a14:foregroundMark x1="82813" y1="4004" x2="83594" y2="18652"/>
                        <a14:foregroundMark x1="11035" y1="18848" x2="10254" y2="38867"/>
                        <a14:foregroundMark x1="2734" y1="28320" x2="20508" y2="29102"/>
                        <a14:foregroundMark x1="3418" y1="22852" x2="18750" y2="24512"/>
                        <a14:foregroundMark x1="5566" y1="24609" x2="5566" y2="24609"/>
                        <a14:backgroundMark x1="7910" y1="22266" x2="7715" y2="25488"/>
                        <a14:backgroundMark x1="6543" y1="22461" x2="8008" y2="24219"/>
                        <a14:backgroundMark x1="3809" y1="24219" x2="6152" y2="223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41" t="57755" r="35242" b="21123"/>
          <a:stretch/>
        </p:blipFill>
        <p:spPr bwMode="auto">
          <a:xfrm>
            <a:off x="2166129" y="2853578"/>
            <a:ext cx="1600201" cy="136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81" descr="https://st.depositphotos.com/2751237/3309/v/950/depositphotos_33099949-stock-illustration-businessman-ico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3848" y1="42090" x2="43848" y2="42090"/>
                        <a14:foregroundMark x1="44336" y1="45313" x2="44336" y2="45313"/>
                        <a14:foregroundMark x1="44531" y1="48633" x2="44531" y2="48633"/>
                        <a14:foregroundMark x1="46875" y1="44824" x2="46875" y2="44824"/>
                        <a14:foregroundMark x1="46582" y1="46094" x2="46582" y2="46094"/>
                        <a14:foregroundMark x1="48340" y1="46875" x2="48340" y2="46875"/>
                        <a14:foregroundMark x1="43945" y1="52441" x2="43945" y2="52441"/>
                        <a14:foregroundMark x1="50977" y1="50488" x2="50977" y2="50488"/>
                        <a14:foregroundMark x1="51270" y1="48340" x2="51270" y2="48340"/>
                        <a14:foregroundMark x1="50098" y1="54785" x2="51465" y2="47168"/>
                        <a14:foregroundMark x1="53027" y1="54297" x2="52930" y2="47168"/>
                        <a14:foregroundMark x1="55957" y1="54688" x2="54590" y2="47070"/>
                        <a14:foregroundMark x1="51270" y1="47656" x2="59277" y2="47363"/>
                        <a14:foregroundMark x1="59570" y1="47168" x2="59570" y2="39941"/>
                        <a14:foregroundMark x1="59473" y1="39941" x2="46973" y2="39941"/>
                        <a14:foregroundMark x1="47070" y1="39844" x2="47070" y2="40039"/>
                        <a14:foregroundMark x1="53613" y1="44531" x2="53809" y2="46777"/>
                        <a14:foregroundMark x1="54785" y1="43066" x2="54688" y2="45996"/>
                        <a14:foregroundMark x1="56152" y1="41309" x2="56152" y2="45703"/>
                        <a14:foregroundMark x1="58008" y1="42480" x2="57813" y2="45898"/>
                        <a14:foregroundMark x1="58984" y1="46680" x2="47461" y2="45996"/>
                        <a14:foregroundMark x1="47949" y1="45703" x2="48145" y2="40527"/>
                        <a14:foregroundMark x1="48145" y1="40527" x2="53125" y2="41504"/>
                        <a14:foregroundMark x1="43652" y1="49414" x2="43750" y2="54883"/>
                        <a14:foregroundMark x1="65723" y1="38867" x2="65430" y2="52148"/>
                        <a14:foregroundMark x1="65625" y1="47949" x2="69238" y2="48340"/>
                        <a14:foregroundMark x1="67090" y1="42285" x2="71094" y2="44531"/>
                        <a14:foregroundMark x1="70703" y1="52930" x2="70508" y2="45313"/>
                        <a14:foregroundMark x1="70508" y1="45313" x2="77148" y2="45215"/>
                        <a14:foregroundMark x1="77246" y1="45508" x2="76953" y2="53320"/>
                        <a14:foregroundMark x1="73340" y1="41211" x2="73340" y2="44629"/>
                        <a14:foregroundMark x1="85547" y1="34082" x2="86133" y2="41992"/>
                        <a14:foregroundMark x1="92480" y1="28320" x2="92578" y2="44336"/>
                        <a14:foregroundMark x1="54492" y1="58008" x2="54980" y2="75781"/>
                        <a14:foregroundMark x1="82813" y1="4004" x2="83594" y2="18652"/>
                        <a14:foregroundMark x1="11035" y1="18848" x2="10254" y2="38867"/>
                        <a14:foregroundMark x1="2734" y1="28320" x2="20508" y2="29102"/>
                        <a14:foregroundMark x1="3418" y1="22852" x2="18750" y2="24512"/>
                        <a14:foregroundMark x1="5566" y1="24609" x2="5566" y2="24609"/>
                        <a14:backgroundMark x1="7910" y1="22266" x2="7715" y2="25488"/>
                        <a14:backgroundMark x1="6543" y1="22461" x2="8008" y2="24219"/>
                        <a14:backgroundMark x1="3809" y1="24219" x2="6152" y2="223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315" r="76731" b="58527"/>
          <a:stretch/>
        </p:blipFill>
        <p:spPr bwMode="auto">
          <a:xfrm>
            <a:off x="5780690" y="922264"/>
            <a:ext cx="1506445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6" descr="https://cdn2.vectorstock.com/i/1000x1000/90/41/business-team-vector-10890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2315" l="0" r="99700">
                        <a14:foregroundMark x1="8300" y1="14907" x2="8300" y2="14907"/>
                        <a14:foregroundMark x1="8100" y1="6389" x2="8100" y2="6389"/>
                        <a14:foregroundMark x1="23300" y1="7870" x2="23300" y2="7870"/>
                        <a14:foregroundMark x1="24500" y1="14907" x2="24500" y2="14907"/>
                        <a14:foregroundMark x1="41300" y1="7870" x2="41300" y2="7870"/>
                        <a14:foregroundMark x1="43300" y1="14537" x2="43300" y2="14537"/>
                        <a14:foregroundMark x1="62100" y1="6389" x2="62100" y2="6389"/>
                        <a14:foregroundMark x1="60500" y1="13796" x2="60500" y2="13796"/>
                        <a14:foregroundMark x1="80500" y1="7685" x2="80500" y2="7685"/>
                        <a14:foregroundMark x1="78900" y1="14352" x2="78900" y2="14352"/>
                        <a14:foregroundMark x1="89300" y1="6574" x2="90100" y2="6944"/>
                        <a14:foregroundMark x1="18100" y1="36574" x2="18100" y2="36574"/>
                        <a14:foregroundMark x1="11300" y1="39907" x2="11300" y2="39907"/>
                        <a14:foregroundMark x1="7300" y1="37870" x2="7300" y2="37870"/>
                        <a14:foregroundMark x1="39700" y1="36944" x2="39700" y2="36944"/>
                        <a14:foregroundMark x1="30700" y1="48796" x2="30700" y2="48796"/>
                        <a14:foregroundMark x1="33700" y1="53796" x2="33700" y2="53796"/>
                        <a14:foregroundMark x1="46100" y1="53611" x2="46100" y2="53611"/>
                        <a14:foregroundMark x1="49500" y1="48981" x2="49500" y2="48981"/>
                        <a14:foregroundMark x1="38100" y1="43611" x2="38100" y2="43611"/>
                        <a14:foregroundMark x1="64300" y1="36204" x2="64300" y2="36204"/>
                        <a14:foregroundMark x1="65300" y1="46019" x2="65300" y2="46019"/>
                        <a14:foregroundMark x1="62700" y1="55648" x2="62700" y2="55648"/>
                        <a14:foregroundMark x1="65900" y1="57685" x2="65900" y2="57685"/>
                        <a14:foregroundMark x1="77100" y1="39537" x2="77100" y2="39537"/>
                        <a14:foregroundMark x1="80300" y1="38426" x2="80300" y2="38426"/>
                        <a14:foregroundMark x1="85500" y1="37130" x2="85500" y2="37130"/>
                        <a14:foregroundMark x1="89900" y1="38426" x2="89900" y2="38426"/>
                        <a14:foregroundMark x1="7500" y1="69537" x2="7500" y2="69537"/>
                        <a14:foregroundMark x1="8100" y1="77685" x2="8100" y2="77685"/>
                        <a14:foregroundMark x1="34700" y1="67500" x2="34700" y2="67500"/>
                        <a14:foregroundMark x1="37100" y1="81759" x2="37100" y2="81759"/>
                        <a14:foregroundMark x1="33300" y1="84537" x2="33300" y2="84537"/>
                        <a14:foregroundMark x1="40300" y1="81389" x2="40300" y2="81389"/>
                        <a14:foregroundMark x1="30300" y1="79907" x2="30300" y2="79907"/>
                        <a14:foregroundMark x1="53900" y1="79722" x2="53900" y2="79722"/>
                        <a14:foregroundMark x1="60100" y1="68426" x2="60100" y2="68426"/>
                        <a14:foregroundMark x1="87100" y1="70833" x2="87100" y2="70833"/>
                        <a14:foregroundMark x1="79100" y1="79907" x2="79100" y2="79907"/>
                        <a14:foregroundMark x1="81900" y1="85093" x2="81900" y2="85093"/>
                        <a14:foregroundMark x1="79700" y1="76944" x2="79700" y2="76944"/>
                        <a14:foregroundMark x1="91500" y1="74167" x2="91500" y2="74167"/>
                        <a14:foregroundMark x1="93700" y1="80463" x2="93700" y2="80463"/>
                        <a14:foregroundMark x1="96500" y1="84167" x2="96500" y2="84167"/>
                        <a14:foregroundMark x1="87100" y1="85833" x2="87100" y2="85833"/>
                        <a14:foregroundMark x1="85700" y1="74167" x2="85700" y2="74167"/>
                        <a14:foregroundMark x1="20300" y1="74722" x2="20300" y2="74722"/>
                        <a14:foregroundMark x1="18700" y1="75278" x2="13300" y2="73056"/>
                        <a14:foregroundMark x1="13500" y1="73796" x2="13700" y2="77315"/>
                        <a14:foregroundMark x1="14500" y1="77685" x2="19500" y2="77315"/>
                        <a14:foregroundMark x1="21100" y1="71204" x2="13100" y2="71204"/>
                        <a14:foregroundMark x1="37100" y1="53241" x2="43100" y2="52870"/>
                        <a14:foregroundMark x1="44700" y1="42685" x2="48300" y2="45093"/>
                        <a14:foregroundMark x1="34300" y1="41759" x2="31100" y2="45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842" t="65063" r="24408" b="7518"/>
          <a:stretch/>
        </p:blipFill>
        <p:spPr bwMode="auto">
          <a:xfrm>
            <a:off x="1998680" y="177725"/>
            <a:ext cx="1464158" cy="145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/>
          <p:cNvSpPr txBox="1"/>
          <p:nvPr/>
        </p:nvSpPr>
        <p:spPr>
          <a:xfrm flipH="1">
            <a:off x="30068" y="436181"/>
            <a:ext cx="2047799" cy="1200329"/>
          </a:xfrm>
          <a:prstGeom prst="callout2">
            <a:avLst>
              <a:gd name="adj1" fmla="val 32249"/>
              <a:gd name="adj2" fmla="val -1266"/>
              <a:gd name="adj3" fmla="val 35560"/>
              <a:gd name="adj4" fmla="val -15929"/>
              <a:gd name="adj5" fmla="val 49245"/>
              <a:gd name="adj6" fmla="val -25597"/>
            </a:avLst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tx2"/>
                </a:solidFill>
              </a:rPr>
              <a:t>Административка</a:t>
            </a:r>
            <a:r>
              <a:rPr lang="ru-RU" b="1" dirty="0" smtClean="0">
                <a:solidFill>
                  <a:schemeClr val="tx2"/>
                </a:solidFill>
              </a:rPr>
              <a:t>, отмена торгов,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антимонопольное дело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459345" y="5566752"/>
            <a:ext cx="2476930" cy="1405634"/>
          </a:xfrm>
          <a:prstGeom prst="rect">
            <a:avLst/>
          </a:prstGeom>
          <a:solidFill>
            <a:srgbClr val="883333">
              <a:alpha val="87000"/>
            </a:srgbClr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1600" prstMaterial="plastic">
            <a:bevelT w="82550" h="63500" prst="divot"/>
            <a:bevelB/>
          </a:sp3d>
        </p:spPr>
        <p:txBody>
          <a:bodyPr wrap="square" anchor="ctr">
            <a:noAutofit/>
          </a:bodyPr>
          <a:lstStyle/>
          <a:p>
            <a:pPr algn="ctr"/>
            <a:r>
              <a:rPr lang="ru-RU" sz="3200" dirty="0" smtClean="0">
                <a:latin typeface="Franklin Gothic Medium Cond" panose="020B0606030402020204" pitchFamily="34" charset="0"/>
              </a:rPr>
              <a:t>Этапы </a:t>
            </a:r>
          </a:p>
          <a:p>
            <a:pPr algn="ctr"/>
            <a:r>
              <a:rPr lang="ru-RU" sz="3200" dirty="0" smtClean="0">
                <a:latin typeface="Franklin Gothic Medium Cond" panose="020B0606030402020204" pitchFamily="34" charset="0"/>
              </a:rPr>
              <a:t>проверки ФАС</a:t>
            </a:r>
            <a:endParaRPr lang="ru-RU" sz="3200" dirty="0">
              <a:latin typeface="Franklin Gothic Medium Cond" panose="020B06060304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23584" y="5781233"/>
            <a:ext cx="1008056" cy="1392183"/>
            <a:chOff x="-588524" y="5441769"/>
            <a:chExt cx="1008056" cy="1392183"/>
          </a:xfrm>
        </p:grpSpPr>
        <p:pic>
          <p:nvPicPr>
            <p:cNvPr id="74" name="Picture 8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88524" y="5743012"/>
              <a:ext cx="504000" cy="10909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Выноска 2 (граница и черта) 2"/>
            <p:cNvSpPr/>
            <p:nvPr/>
          </p:nvSpPr>
          <p:spPr>
            <a:xfrm>
              <a:off x="-84468" y="5441769"/>
              <a:ext cx="504000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accent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ФАС</a:t>
              </a:r>
              <a:endParaRPr lang="ru-RU" sz="6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1476672" y="5768264"/>
            <a:ext cx="1324186" cy="1527544"/>
            <a:chOff x="-1408653" y="5480232"/>
            <a:chExt cx="1324186" cy="1527544"/>
          </a:xfrm>
        </p:grpSpPr>
        <p:pic>
          <p:nvPicPr>
            <p:cNvPr id="64" name="Picture 8" descr="https://st.depositphotos.com/2751237/3309/v/950/depositphotos_33099949-stock-illustration-businessman-icon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43848" y1="42090" x2="43848" y2="42090"/>
                          <a14:foregroundMark x1="44336" y1="45313" x2="44336" y2="45313"/>
                          <a14:foregroundMark x1="44531" y1="48633" x2="44531" y2="48633"/>
                          <a14:foregroundMark x1="46875" y1="44824" x2="46875" y2="44824"/>
                          <a14:foregroundMark x1="46582" y1="46094" x2="46582" y2="46094"/>
                          <a14:foregroundMark x1="48340" y1="46875" x2="48340" y2="46875"/>
                          <a14:foregroundMark x1="43945" y1="52441" x2="43945" y2="52441"/>
                          <a14:foregroundMark x1="50977" y1="50488" x2="50977" y2="50488"/>
                          <a14:foregroundMark x1="51270" y1="48340" x2="51270" y2="48340"/>
                          <a14:foregroundMark x1="50098" y1="54785" x2="51465" y2="47168"/>
                          <a14:foregroundMark x1="53027" y1="54297" x2="52930" y2="47168"/>
                          <a14:foregroundMark x1="55957" y1="54688" x2="54590" y2="47070"/>
                          <a14:foregroundMark x1="51270" y1="47656" x2="59277" y2="47363"/>
                          <a14:foregroundMark x1="59570" y1="47168" x2="59570" y2="39941"/>
                          <a14:foregroundMark x1="59473" y1="39941" x2="46973" y2="39941"/>
                          <a14:foregroundMark x1="47070" y1="39844" x2="47070" y2="40039"/>
                          <a14:foregroundMark x1="53613" y1="44531" x2="53809" y2="46777"/>
                          <a14:foregroundMark x1="54785" y1="43066" x2="54688" y2="45996"/>
                          <a14:foregroundMark x1="56152" y1="41309" x2="56152" y2="45703"/>
                          <a14:foregroundMark x1="58008" y1="42480" x2="57813" y2="45898"/>
                          <a14:foregroundMark x1="58984" y1="46680" x2="47461" y2="45996"/>
                          <a14:foregroundMark x1="47949" y1="45703" x2="48145" y2="40527"/>
                          <a14:foregroundMark x1="48145" y1="40527" x2="53125" y2="41504"/>
                          <a14:foregroundMark x1="43652" y1="49414" x2="43750" y2="54883"/>
                          <a14:foregroundMark x1="65723" y1="38867" x2="65430" y2="52148"/>
                          <a14:foregroundMark x1="65625" y1="47949" x2="69238" y2="48340"/>
                          <a14:foregroundMark x1="67090" y1="42285" x2="71094" y2="44531"/>
                          <a14:foregroundMark x1="70703" y1="52930" x2="70508" y2="45313"/>
                          <a14:foregroundMark x1="70508" y1="45313" x2="77148" y2="45215"/>
                          <a14:foregroundMark x1="77246" y1="45508" x2="76953" y2="53320"/>
                          <a14:foregroundMark x1="73340" y1="41211" x2="73340" y2="44629"/>
                          <a14:foregroundMark x1="85547" y1="34082" x2="86133" y2="41992"/>
                          <a14:foregroundMark x1="92480" y1="28320" x2="92578" y2="44336"/>
                          <a14:foregroundMark x1="54492" y1="58008" x2="54980" y2="75781"/>
                          <a14:foregroundMark x1="82813" y1="4004" x2="83594" y2="18652"/>
                          <a14:foregroundMark x1="11035" y1="18848" x2="10254" y2="38867"/>
                          <a14:foregroundMark x1="2734" y1="28320" x2="20508" y2="29102"/>
                          <a14:foregroundMark x1="3418" y1="22852" x2="18750" y2="24512"/>
                          <a14:foregroundMark x1="5566" y1="24609" x2="5566" y2="24609"/>
                          <a14:foregroundMark x1="80566" y1="12305" x2="80566" y2="12305"/>
                          <a14:foregroundMark x1="82520" y1="4785" x2="83594" y2="4102"/>
                          <a14:foregroundMark x1="82129" y1="4785" x2="84375" y2="3809"/>
                          <a14:foregroundMark x1="82813" y1="4883" x2="82910" y2="4004"/>
                          <a14:foregroundMark x1="82910" y1="4004" x2="83301" y2="4297"/>
                          <a14:foregroundMark x1="83203" y1="4395" x2="83203" y2="4395"/>
                          <a14:foregroundMark x1="83105" y1="4395" x2="83105" y2="4395"/>
                          <a14:foregroundMark x1="83008" y1="4395" x2="83008" y2="4395"/>
                          <a14:foregroundMark x1="82813" y1="4590" x2="82813" y2="4590"/>
                          <a14:foregroundMark x1="82813" y1="4395" x2="82617" y2="4590"/>
                          <a14:foregroundMark x1="82617" y1="4590" x2="82617" y2="4590"/>
                          <a14:foregroundMark x1="82715" y1="4492" x2="82715" y2="4492"/>
                          <a14:foregroundMark x1="82910" y1="4297" x2="82910" y2="4297"/>
                          <a14:foregroundMark x1="83105" y1="4297" x2="83301" y2="4297"/>
                          <a14:foregroundMark x1="83301" y1="4297" x2="83301" y2="4297"/>
                          <a14:foregroundMark x1="83398" y1="4297" x2="83398" y2="4297"/>
                          <a14:foregroundMark x1="83594" y1="4297" x2="83691" y2="4395"/>
                          <a14:backgroundMark x1="7910" y1="22266" x2="7715" y2="25488"/>
                          <a14:backgroundMark x1="6543" y1="22461" x2="8008" y2="24219"/>
                          <a14:backgroundMark x1="3809" y1="24219" x2="6152" y2="22363"/>
                          <a14:backgroundMark x1="85352" y1="19727" x2="85352" y2="19727"/>
                          <a14:backgroundMark x1="83594" y1="18164" x2="83594" y2="18164"/>
                          <a14:backgroundMark x1="83789" y1="17383" x2="83789" y2="17383"/>
                          <a14:backgroundMark x1="83789" y1="17969" x2="83887" y2="15723"/>
                          <a14:backgroundMark x1="83203" y1="18164" x2="83887" y2="15820"/>
                          <a14:backgroundMark x1="83301" y1="19629" x2="83887" y2="17383"/>
                          <a14:backgroundMark x1="84082" y1="18750" x2="83398" y2="17188"/>
                          <a14:backgroundMark x1="82422" y1="4688" x2="83887" y2="3906"/>
                          <a14:backgroundMark x1="81543" y1="4688" x2="83887" y2="3711"/>
                          <a14:backgroundMark x1="84473" y1="4199" x2="82715" y2="4102"/>
                          <a14:backgroundMark x1="82031" y1="4883" x2="82031" y2="4883"/>
                          <a14:backgroundMark x1="84375" y1="3906" x2="84375" y2="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44" r="7884" b="76541"/>
            <a:stretch/>
          </p:blipFill>
          <p:spPr bwMode="auto">
            <a:xfrm>
              <a:off x="-1408653" y="5488986"/>
              <a:ext cx="1085851" cy="1518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Выноска 2 (граница и черта) 64"/>
            <p:cNvSpPr/>
            <p:nvPr/>
          </p:nvSpPr>
          <p:spPr>
            <a:xfrm>
              <a:off x="-588523" y="5480232"/>
              <a:ext cx="504056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Заказ</a:t>
              </a:r>
            </a:p>
            <a:p>
              <a:pPr algn="ctr"/>
              <a:r>
                <a:rPr lang="ru-RU" sz="700" dirty="0" smtClean="0"/>
                <a:t>чик</a:t>
              </a:r>
              <a:endParaRPr lang="ru-RU" sz="6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516496" y="3476298"/>
            <a:ext cx="737774" cy="1392862"/>
            <a:chOff x="6516496" y="3287241"/>
            <a:chExt cx="737774" cy="1392862"/>
          </a:xfrm>
        </p:grpSpPr>
        <p:pic>
          <p:nvPicPr>
            <p:cNvPr id="54" name="Picture 8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516496" y="3589163"/>
              <a:ext cx="504000" cy="10909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Выноска 2 (граница и черта) 65"/>
            <p:cNvSpPr/>
            <p:nvPr/>
          </p:nvSpPr>
          <p:spPr>
            <a:xfrm>
              <a:off x="6750270" y="3287241"/>
              <a:ext cx="504000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accent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ФАС</a:t>
              </a:r>
              <a:endParaRPr lang="ru-RU" sz="6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915872" y="2631819"/>
            <a:ext cx="1018575" cy="1373245"/>
            <a:chOff x="1280548" y="3589736"/>
            <a:chExt cx="1018575" cy="1373245"/>
          </a:xfrm>
        </p:grpSpPr>
        <p:pic>
          <p:nvPicPr>
            <p:cNvPr id="57" name="Picture 8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80548" y="3872041"/>
              <a:ext cx="504000" cy="10909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Выноска 2 (граница и черта) 66"/>
            <p:cNvSpPr/>
            <p:nvPr/>
          </p:nvSpPr>
          <p:spPr>
            <a:xfrm>
              <a:off x="1795123" y="3589736"/>
              <a:ext cx="504000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accent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ФАС</a:t>
              </a:r>
              <a:endParaRPr lang="ru-RU" sz="600" dirty="0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060238" y="850646"/>
            <a:ext cx="737774" cy="1426226"/>
            <a:chOff x="6516496" y="3287241"/>
            <a:chExt cx="737774" cy="1426226"/>
          </a:xfrm>
        </p:grpSpPr>
        <p:pic>
          <p:nvPicPr>
            <p:cNvPr id="69" name="Picture 8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516496" y="3622527"/>
              <a:ext cx="504000" cy="10909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Выноска 2 (граница и черта) 70"/>
            <p:cNvSpPr/>
            <p:nvPr/>
          </p:nvSpPr>
          <p:spPr>
            <a:xfrm>
              <a:off x="6750270" y="3287241"/>
              <a:ext cx="504000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accent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ФАС</a:t>
              </a:r>
              <a:endParaRPr lang="ru-RU" sz="600" dirty="0"/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2195736" y="44624"/>
            <a:ext cx="807371" cy="1368152"/>
            <a:chOff x="6518899" y="3287241"/>
            <a:chExt cx="807371" cy="1368152"/>
          </a:xfrm>
        </p:grpSpPr>
        <p:pic>
          <p:nvPicPr>
            <p:cNvPr id="75" name="Picture 8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518899" y="3556932"/>
              <a:ext cx="504000" cy="1098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Выноска 2 (граница и черта) 77"/>
            <p:cNvSpPr/>
            <p:nvPr/>
          </p:nvSpPr>
          <p:spPr>
            <a:xfrm>
              <a:off x="6750270" y="3287241"/>
              <a:ext cx="576000" cy="211459"/>
            </a:xfrm>
            <a:prstGeom prst="accentBorderCallout2">
              <a:avLst>
                <a:gd name="adj1" fmla="val 18750"/>
                <a:gd name="adj2" fmla="val -8333"/>
                <a:gd name="adj3" fmla="val 17128"/>
                <a:gd name="adj4" fmla="val -7971"/>
                <a:gd name="adj5" fmla="val 374804"/>
                <a:gd name="adj6" fmla="val -1808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dirty="0" smtClean="0"/>
                <a:t>заказчик</a:t>
              </a:r>
              <a:endParaRPr lang="ru-RU" sz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5439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0.37986 -0.103 L 0.69098 -0.30393 " pathEditMode="relative" rAng="0" ptsTypes="FFF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49" y="-1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2951E-7 L -0.40608 -0.166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-8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0.36146 -0.2321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73" y="-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7 0.00208 L -0.39305 -0.1163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35" y="-59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60" grpId="0" animBg="1"/>
      <p:bldP spid="61" grpId="0" animBg="1"/>
      <p:bldP spid="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1" b="11218"/>
          <a:stretch/>
        </p:blipFill>
        <p:spPr>
          <a:xfrm>
            <a:off x="306000" y="1133745"/>
            <a:ext cx="8532000" cy="511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06000" y="5360069"/>
            <a:ext cx="8532000" cy="891941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Челябинская область - НЕТ</a:t>
            </a:r>
            <a:endParaRPr lang="ru-RU" sz="125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По итогам мониторинга лучших практик РФ за период 2016-2018</a:t>
            </a:r>
            <a:endParaRPr lang="ru-RU" sz="2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77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00" y="1134000"/>
            <a:ext cx="8532000" cy="5122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По итогам мониторинга лучших практик РФ за период 2016-2018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500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20907 L 0 8.88067E-7 " pathEditMode="relative" rAng="0" ptsTypes="AA">
                                      <p:cBhvr>
                                        <p:cTn id="8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104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0" y="1159200"/>
            <a:ext cx="3852000" cy="2312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00" y="985634"/>
            <a:ext cx="8532000" cy="5084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По итогам мониторинга лучших практик РФ за период 2016-2018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6000" y="5184195"/>
            <a:ext cx="8532000" cy="886167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r>
              <a:rPr lang="ru-RU" sz="1600" dirty="0">
                <a:solidFill>
                  <a:srgbClr val="FFC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Правительство Челябинской области </a:t>
            </a:r>
            <a:r>
              <a:rPr lang="ru-RU" sz="2000" dirty="0">
                <a:solidFill>
                  <a:srgbClr val="FFC000"/>
                </a:solidFill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(2016)</a:t>
            </a:r>
          </a:p>
          <a:p>
            <a:r>
              <a:rPr lang="ru-RU" sz="1600" dirty="0">
                <a:solidFill>
                  <a:srgbClr val="FFC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Министерство тарифного регулирования и энергетики Челябинской </a:t>
            </a:r>
            <a:r>
              <a:rPr lang="ru-RU" sz="1600" dirty="0" smtClean="0">
                <a:solidFill>
                  <a:srgbClr val="FFC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обл. </a:t>
            </a:r>
            <a:r>
              <a:rPr lang="ru-RU" sz="2000" dirty="0">
                <a:solidFill>
                  <a:srgbClr val="FFC000"/>
                </a:solidFill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(2017</a:t>
            </a:r>
            <a:r>
              <a:rPr lang="ru-RU" sz="1600" dirty="0">
                <a:solidFill>
                  <a:srgbClr val="FFC000"/>
                </a:solidFill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r>
              <a:rPr lang="ru-RU" sz="1600" dirty="0">
                <a:solidFill>
                  <a:srgbClr val="FFC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Министерство строительства и инфраструктуры Челябинской </a:t>
            </a:r>
            <a:r>
              <a:rPr lang="ru-RU" sz="1600" dirty="0" smtClean="0">
                <a:solidFill>
                  <a:srgbClr val="FFC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обл. </a:t>
            </a:r>
            <a:r>
              <a:rPr lang="ru-RU" sz="2000" dirty="0">
                <a:solidFill>
                  <a:srgbClr val="FFC000"/>
                </a:solidFill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(2017)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6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5" y="1157495"/>
            <a:ext cx="3852000" cy="231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01" y="986400"/>
            <a:ext cx="8519998" cy="5069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9144000" cy="4950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2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</a:rPr>
              <a:t>По итогам мониторинга лучших практик РФ за период 2016-2018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748" y="497220"/>
            <a:ext cx="9108504" cy="0"/>
          </a:xfrm>
          <a:prstGeom prst="line">
            <a:avLst/>
          </a:prstGeom>
          <a:ln cmpd="dbl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37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39 -0.18386 L 0 -9.71323E-7 " pathEditMode="relative" rAng="0" ptsTypes="AA">
                                      <p:cBhvr>
                                        <p:cTn id="8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9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6925</TotalTime>
  <Words>1218</Words>
  <Application>Microsoft Office PowerPoint</Application>
  <PresentationFormat>Экран (4:3)</PresentationFormat>
  <Paragraphs>334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41" baseType="lpstr">
      <vt:lpstr>Arial</vt:lpstr>
      <vt:lpstr>Franklin Gothic Medium</vt:lpstr>
      <vt:lpstr>Calibri</vt:lpstr>
      <vt:lpstr>Verdana</vt:lpstr>
      <vt:lpstr>Franklin Gothic Medium Cond</vt:lpstr>
      <vt:lpstr>맑은 고딕</vt:lpstr>
      <vt:lpstr>Astakhov First One Stripe</vt:lpstr>
      <vt:lpstr>Century Gothic</vt:lpstr>
      <vt:lpstr>Segoe UI</vt:lpstr>
      <vt:lpstr>Arial Narrow</vt:lpstr>
      <vt:lpstr>Times New Roman</vt:lpstr>
      <vt:lpstr>Wingdings</vt:lpstr>
      <vt:lpstr>HY견고딕</vt:lpstr>
      <vt:lpstr>Bebas Neue Regular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-</cp:lastModifiedBy>
  <cp:revision>435</cp:revision>
  <cp:lastPrinted>2019-06-03T08:31:26Z</cp:lastPrinted>
  <dcterms:created xsi:type="dcterms:W3CDTF">2014-04-01T16:35:38Z</dcterms:created>
  <dcterms:modified xsi:type="dcterms:W3CDTF">2019-06-03T12:41:46Z</dcterms:modified>
</cp:coreProperties>
</file>