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" ContentType="application/vnd.ms-exce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3" r:id="rId3"/>
    <p:sldId id="275" r:id="rId4"/>
    <p:sldId id="274" r:id="rId5"/>
    <p:sldId id="257" r:id="rId6"/>
    <p:sldId id="261" r:id="rId7"/>
    <p:sldId id="262" r:id="rId8"/>
    <p:sldId id="263" r:id="rId9"/>
    <p:sldId id="278" r:id="rId10"/>
    <p:sldId id="258" r:id="rId11"/>
    <p:sldId id="276" r:id="rId12"/>
    <p:sldId id="277" r:id="rId13"/>
  </p:sldIdLst>
  <p:sldSz cx="9144000" cy="6858000" type="screen4x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>
        <p:scale>
          <a:sx n="110" d="100"/>
          <a:sy n="110" d="100"/>
        </p:scale>
        <p:origin x="-154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47899"/>
            <a:ext cx="7772400" cy="12620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4B2A9-6473-49BE-8A86-BF176145F3E8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07018-AB42-4A1B-A2D4-AEAE58705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966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35D71-12F2-4E0B-940E-97D24A2284E6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BF0FE-66B8-4E1C-A191-112CC5100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0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1B769-9A82-4E92-A4A2-ADA92FD9E48F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ABD67-ED87-4983-BE3E-39A3C9E6E1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064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11280-D640-4D54-AC0B-6A15AF8C5291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4FBD2-C406-435A-84F0-1552377B1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412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33D83-7963-4D05-88F2-CD2D07D4D47C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7E39F-90A7-4020-9249-EC4C5DEEBD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381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C6ADA-D74E-4851-98A5-3B6765D8D427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5F2F6-689B-4E84-9F61-261CE27FD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555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0E38C3-4156-4ED4-8738-1BCB605CDC4F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074DE-6C7D-4948-B39A-DBF48EDCA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364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870FE-7234-434A-A734-91A1842E1E16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9EE4-4DAA-454E-812C-53D1B7DE6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66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73FF2-D8F1-4FF3-B3FF-199DB51968A0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12385-AD1A-48F6-88B5-F4E8CEE51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203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9CE10-1DD0-45A7-BE04-2D235A04B5F3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87433-1F5D-4347-9A32-B99B8E370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83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37924-6780-463B-9254-779797CC1267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E82C9-49DF-483F-86B1-CB73D166A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843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EA2A60-3194-4B05-89C6-1EA5EB0000B6}" type="datetimeFigureOut">
              <a:rPr lang="ru-RU"/>
              <a:pPr>
                <a:defRPr/>
              </a:pPr>
              <a:t>12.10.2016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BFE23A4-0372-43A9-A4CD-4677FE84D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2.png"/><Relationship Id="rId4" Type="http://schemas.openxmlformats.org/officeDocument/2006/relationships/image" Target="../media/image17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5.png"/><Relationship Id="rId4" Type="http://schemas.openxmlformats.org/officeDocument/2006/relationships/oleObject" Target="../embeddings/Microsoft_Excel_97-2003_Worksheet2.xls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oleObject" Target="../embeddings/Microsoft_Excel_97-2003_Worksheet1.xls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wmf"/><Relationship Id="rId7" Type="http://schemas.openxmlformats.org/officeDocument/2006/relationships/image" Target="../media/image9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43000" y="2886080"/>
            <a:ext cx="6858000" cy="1655762"/>
          </a:xfrm>
        </p:spPr>
        <p:txBody>
          <a:bodyPr/>
          <a:lstStyle/>
          <a:p>
            <a:r>
              <a:rPr lang="ru-RU" altLang="ru-RU" b="1" dirty="0" smtClean="0"/>
              <a:t>АЛТАЙСКИЙ КРАЙ</a:t>
            </a:r>
          </a:p>
          <a:p>
            <a:r>
              <a:rPr lang="ru-RU" altLang="ru-RU" b="1" dirty="0" smtClean="0"/>
              <a:t>Централизация закупок органов местного самоуправления</a:t>
            </a:r>
          </a:p>
          <a:p>
            <a:endParaRPr lang="ru-RU" altLang="ru-RU" b="1" dirty="0" smtClean="0"/>
          </a:p>
          <a:p>
            <a:endParaRPr lang="ru-RU" altLang="ru-RU" b="1" dirty="0" smtClean="0"/>
          </a:p>
          <a:p>
            <a:endParaRPr lang="ru-RU" altLang="ru-RU" sz="1600" dirty="0" smtClean="0"/>
          </a:p>
          <a:p>
            <a:endParaRPr lang="ru-RU" altLang="ru-RU" sz="1600" dirty="0"/>
          </a:p>
          <a:p>
            <a:endParaRPr lang="ru-RU" altLang="ru-RU" sz="1600" dirty="0" smtClean="0"/>
          </a:p>
          <a:p>
            <a:r>
              <a:rPr lang="ru-RU" altLang="ru-RU" sz="1600" dirty="0" smtClean="0"/>
              <a:t>2016 год</a:t>
            </a:r>
          </a:p>
        </p:txBody>
      </p:sp>
      <p:pic>
        <p:nvPicPr>
          <p:cNvPr id="6" name="Picture 2" descr="C:\Users\Артем\Desktop\gerb_altayskogo_kray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000" y="320040"/>
            <a:ext cx="1800200" cy="1868487"/>
          </a:xfrm>
          <a:prstGeom prst="rect">
            <a:avLst/>
          </a:prstGeom>
          <a:noFill/>
          <a:effectLst>
            <a:glow>
              <a:schemeClr val="accent1"/>
            </a:glow>
            <a:outerShdw blurRad="88900" dist="38100" dir="5400000" algn="ctr" rotWithShape="0">
              <a:srgbClr val="000000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5924" y="166350"/>
            <a:ext cx="7886700" cy="1325563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000" dirty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информационная система Алтайского края </a:t>
            </a:r>
            <a:r>
              <a:rPr lang="ru-RU" sz="2000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сфере </a:t>
            </a:r>
            <a:r>
              <a:rPr lang="ru-RU" sz="2000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</a:t>
            </a:r>
            <a:endParaRPr lang="ru-RU" sz="2000" dirty="0">
              <a:effectLst>
                <a:reflection blurRad="12700" endPos="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267" name="Группа 40"/>
          <p:cNvGrpSpPr>
            <a:grpSpLocks/>
          </p:cNvGrpSpPr>
          <p:nvPr/>
        </p:nvGrpSpPr>
        <p:grpSpPr bwMode="auto">
          <a:xfrm>
            <a:off x="612775" y="3941763"/>
            <a:ext cx="1762125" cy="2519362"/>
            <a:chOff x="1299831" y="3755653"/>
            <a:chExt cx="1762052" cy="2518767"/>
          </a:xfrm>
        </p:grpSpPr>
        <p:sp>
          <p:nvSpPr>
            <p:cNvPr id="11305" name="Text Box 35"/>
            <p:cNvSpPr txBox="1">
              <a:spLocks noChangeArrowheads="1"/>
            </p:cNvSpPr>
            <p:nvPr/>
          </p:nvSpPr>
          <p:spPr bwMode="auto">
            <a:xfrm>
              <a:off x="1299831" y="5751200"/>
              <a:ext cx="17620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ru-RU" altLang="ru-RU" sz="1400" i="1">
                  <a:latin typeface="Arial" pitchFamily="34" charset="0"/>
                  <a:cs typeface="Arial" pitchFamily="34" charset="0"/>
                </a:rPr>
                <a:t>Государственные</a:t>
              </a:r>
            </a:p>
            <a:p>
              <a:pPr algn="ctr" eaLnBrk="1" hangingPunct="1"/>
              <a:r>
                <a:rPr lang="ru-RU" altLang="ru-RU" sz="1400" i="1">
                  <a:latin typeface="Arial" pitchFamily="34" charset="0"/>
                  <a:cs typeface="Arial" pitchFamily="34" charset="0"/>
                </a:rPr>
                <a:t>заказчики</a:t>
              </a:r>
            </a:p>
          </p:txBody>
        </p:sp>
        <p:grpSp>
          <p:nvGrpSpPr>
            <p:cNvPr id="11306" name="Группа 42"/>
            <p:cNvGrpSpPr>
              <a:grpSpLocks/>
            </p:cNvGrpSpPr>
            <p:nvPr/>
          </p:nvGrpSpPr>
          <p:grpSpPr bwMode="auto">
            <a:xfrm>
              <a:off x="1396330" y="3755653"/>
              <a:ext cx="1545170" cy="1980378"/>
              <a:chOff x="3871913" y="4468604"/>
              <a:chExt cx="1704975" cy="2146510"/>
            </a:xfrm>
          </p:grpSpPr>
          <p:sp>
            <p:nvSpPr>
              <p:cNvPr id="44" name="Скругленный прямоугольник 43"/>
              <p:cNvSpPr/>
              <p:nvPr/>
            </p:nvSpPr>
            <p:spPr bwMode="auto">
              <a:xfrm>
                <a:off x="3872283" y="4468604"/>
                <a:ext cx="1704316" cy="2146894"/>
              </a:xfrm>
              <a:prstGeom prst="roundRect">
                <a:avLst/>
              </a:prstGeom>
              <a:solidFill>
                <a:schemeClr val="bg1">
                  <a:lumMod val="85000"/>
                  <a:alpha val="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pic>
            <p:nvPicPr>
              <p:cNvPr id="11308" name="Picture 38" descr="C:\Users\fedorishev\Desktop\Безымянный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1325" y="4468604"/>
                <a:ext cx="919339" cy="1108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9" name="Picture 39" descr="C:\Users\fedorishev\Desktop\Безымянный5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19" b="14175"/>
              <a:stretch>
                <a:fillRect/>
              </a:stretch>
            </p:blipFill>
            <p:spPr bwMode="auto">
              <a:xfrm>
                <a:off x="3975995" y="5577087"/>
                <a:ext cx="533204" cy="8527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0" name="Picture 39" descr="C:\Users\fedorishev\Desktop\Безымянный5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19" b="14175"/>
              <a:stretch>
                <a:fillRect/>
              </a:stretch>
            </p:blipFill>
            <p:spPr bwMode="auto">
              <a:xfrm>
                <a:off x="4470975" y="5577087"/>
                <a:ext cx="533204" cy="8527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1" name="Picture 39" descr="C:\Users\fedorishev\Desktop\Безымянный5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19" b="14175"/>
              <a:stretch>
                <a:fillRect/>
              </a:stretch>
            </p:blipFill>
            <p:spPr bwMode="auto">
              <a:xfrm>
                <a:off x="4956172" y="5577087"/>
                <a:ext cx="533204" cy="8527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268" name="Группа 48"/>
          <p:cNvGrpSpPr>
            <a:grpSpLocks/>
          </p:cNvGrpSpPr>
          <p:nvPr/>
        </p:nvGrpSpPr>
        <p:grpSpPr bwMode="auto">
          <a:xfrm>
            <a:off x="6794500" y="4122738"/>
            <a:ext cx="1620838" cy="2481262"/>
            <a:chOff x="5593472" y="3755653"/>
            <a:chExt cx="1621531" cy="2481659"/>
          </a:xfrm>
        </p:grpSpPr>
        <p:sp>
          <p:nvSpPr>
            <p:cNvPr id="11299" name="Text Box 35"/>
            <p:cNvSpPr txBox="1">
              <a:spLocks noChangeArrowheads="1"/>
            </p:cNvSpPr>
            <p:nvPr/>
          </p:nvSpPr>
          <p:spPr bwMode="auto">
            <a:xfrm>
              <a:off x="5593472" y="5714092"/>
              <a:ext cx="162153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ru-RU" altLang="ru-RU" sz="1400" i="1">
                  <a:latin typeface="Arial" pitchFamily="34" charset="0"/>
                  <a:cs typeface="Arial" pitchFamily="34" charset="0"/>
                </a:rPr>
                <a:t>Муниципальные заказчики</a:t>
              </a:r>
            </a:p>
          </p:txBody>
        </p:sp>
        <p:grpSp>
          <p:nvGrpSpPr>
            <p:cNvPr id="11300" name="Группа 50"/>
            <p:cNvGrpSpPr>
              <a:grpSpLocks/>
            </p:cNvGrpSpPr>
            <p:nvPr/>
          </p:nvGrpSpPr>
          <p:grpSpPr bwMode="auto">
            <a:xfrm>
              <a:off x="5639100" y="3755653"/>
              <a:ext cx="1481372" cy="1980378"/>
              <a:chOff x="5861050" y="4333874"/>
              <a:chExt cx="1277938" cy="1946275"/>
            </a:xfrm>
          </p:grpSpPr>
          <p:sp>
            <p:nvSpPr>
              <p:cNvPr id="52" name="Скругленный прямоугольник 51"/>
              <p:cNvSpPr/>
              <p:nvPr/>
            </p:nvSpPr>
            <p:spPr bwMode="auto">
              <a:xfrm>
                <a:off x="5861421" y="4333874"/>
                <a:ext cx="1276912" cy="1945834"/>
              </a:xfrm>
              <a:prstGeom prst="roundRect">
                <a:avLst/>
              </a:prstGeom>
              <a:solidFill>
                <a:schemeClr val="bg1">
                  <a:lumMod val="85000"/>
                  <a:alpha val="3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pic>
            <p:nvPicPr>
              <p:cNvPr id="11302" name="Picture 40" descr="C:\Users\fedorishev\Desktop\Безымянный6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61" r="13907" b="18878"/>
              <a:stretch>
                <a:fillRect/>
              </a:stretch>
            </p:blipFill>
            <p:spPr bwMode="auto">
              <a:xfrm>
                <a:off x="6031397" y="5306221"/>
                <a:ext cx="412925" cy="772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3" name="Picture 40" descr="C:\Users\fedorishev\Desktop\Безымянный6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161" r="13907" b="18878"/>
              <a:stretch>
                <a:fillRect/>
              </a:stretch>
            </p:blipFill>
            <p:spPr bwMode="auto">
              <a:xfrm>
                <a:off x="6469478" y="5306221"/>
                <a:ext cx="412925" cy="772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4" name="Picture 38" descr="C:\Users\fedorishev\Desktop\Безымянный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4728" y="4401331"/>
                <a:ext cx="797675" cy="961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1269" name="Picture 6" descr="H:\документы (kaminari)\booklet\2015\presentation\pic\rts lo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1731963"/>
            <a:ext cx="10160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 descr="H:\документы (kaminari)\booklet\2015\presentation\pic\oos super lon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02"/>
          <a:stretch>
            <a:fillRect/>
          </a:stretch>
        </p:blipFill>
        <p:spPr bwMode="auto">
          <a:xfrm>
            <a:off x="6959600" y="1382713"/>
            <a:ext cx="1270000" cy="12842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Стрелка вправо 57"/>
          <p:cNvSpPr/>
          <p:nvPr/>
        </p:nvSpPr>
        <p:spPr bwMode="auto">
          <a:xfrm>
            <a:off x="4965700" y="2486025"/>
            <a:ext cx="1757363" cy="209550"/>
          </a:xfrm>
          <a:prstGeom prst="rightArrow">
            <a:avLst/>
          </a:prstGeom>
          <a:solidFill>
            <a:schemeClr val="accent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9" name="Стрелка вправо 58"/>
          <p:cNvSpPr/>
          <p:nvPr/>
        </p:nvSpPr>
        <p:spPr bwMode="auto">
          <a:xfrm rot="10800000">
            <a:off x="2154238" y="2486025"/>
            <a:ext cx="1757362" cy="207963"/>
          </a:xfrm>
          <a:prstGeom prst="rightArrow">
            <a:avLst/>
          </a:prstGeom>
          <a:solidFill>
            <a:schemeClr val="accent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3" name="Text Box 35"/>
          <p:cNvSpPr txBox="1">
            <a:spLocks noChangeArrowheads="1"/>
          </p:cNvSpPr>
          <p:nvPr/>
        </p:nvSpPr>
        <p:spPr bwMode="auto">
          <a:xfrm>
            <a:off x="858838" y="2903538"/>
            <a:ext cx="1292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200" i="1">
                <a:latin typeface="Arial" pitchFamily="34" charset="0"/>
                <a:cs typeface="Arial" pitchFamily="34" charset="0"/>
              </a:rPr>
              <a:t>Электронные торговые площадки</a:t>
            </a:r>
          </a:p>
        </p:txBody>
      </p:sp>
      <p:sp>
        <p:nvSpPr>
          <p:cNvPr id="11274" name="Text Box 35"/>
          <p:cNvSpPr txBox="1">
            <a:spLocks noChangeArrowheads="1"/>
          </p:cNvSpPr>
          <p:nvPr/>
        </p:nvSpPr>
        <p:spPr bwMode="auto">
          <a:xfrm>
            <a:off x="6821488" y="2486025"/>
            <a:ext cx="15367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ru-RU" altLang="ru-RU" sz="1200" i="1">
              <a:latin typeface="Arial" pitchFamily="34" charset="0"/>
              <a:cs typeface="Arial" pitchFamily="34" charset="0"/>
            </a:endParaRPr>
          </a:p>
          <a:p>
            <a:pPr algn="ctr" eaLnBrk="1" hangingPunct="1"/>
            <a:r>
              <a:rPr lang="ru-RU" altLang="ru-RU" sz="1200" i="1">
                <a:latin typeface="Arial" pitchFamily="34" charset="0"/>
                <a:cs typeface="Arial" pitchFamily="34" charset="0"/>
              </a:rPr>
              <a:t>Официальный сайт Единой информационной системы в сфере закупок</a:t>
            </a:r>
          </a:p>
          <a:p>
            <a:pPr algn="ctr" eaLnBrk="1" hangingPunct="1"/>
            <a:r>
              <a:rPr lang="en-US" altLang="ru-RU" sz="1200" i="1">
                <a:latin typeface="Arial" pitchFamily="34" charset="0"/>
                <a:cs typeface="Arial" pitchFamily="34" charset="0"/>
              </a:rPr>
              <a:t>www</a:t>
            </a:r>
            <a:r>
              <a:rPr lang="ru-RU" altLang="ru-RU" sz="1200" i="1">
                <a:latin typeface="Arial" pitchFamily="34" charset="0"/>
                <a:cs typeface="Arial" pitchFamily="34" charset="0"/>
              </a:rPr>
              <a:t>.</a:t>
            </a:r>
            <a:r>
              <a:rPr lang="en-US" altLang="ru-RU" sz="1200" i="1">
                <a:latin typeface="Arial" pitchFamily="34" charset="0"/>
                <a:cs typeface="Arial" pitchFamily="34" charset="0"/>
              </a:rPr>
              <a:t>zakupki</a:t>
            </a:r>
            <a:r>
              <a:rPr lang="ru-RU" altLang="ru-RU" sz="1200" i="1">
                <a:latin typeface="Arial" pitchFamily="34" charset="0"/>
                <a:cs typeface="Arial" pitchFamily="34" charset="0"/>
              </a:rPr>
              <a:t>.</a:t>
            </a:r>
            <a:r>
              <a:rPr lang="en-US" altLang="ru-RU" sz="1200" i="1">
                <a:latin typeface="Arial" pitchFamily="34" charset="0"/>
                <a:cs typeface="Arial" pitchFamily="34" charset="0"/>
              </a:rPr>
              <a:t>gov</a:t>
            </a:r>
            <a:r>
              <a:rPr lang="ru-RU" altLang="ru-RU" sz="1200" i="1">
                <a:latin typeface="Arial" pitchFamily="34" charset="0"/>
                <a:cs typeface="Arial" pitchFamily="34" charset="0"/>
              </a:rPr>
              <a:t>.</a:t>
            </a:r>
            <a:r>
              <a:rPr lang="en-US" altLang="ru-RU" sz="1200" i="1">
                <a:latin typeface="Arial" pitchFamily="34" charset="0"/>
                <a:cs typeface="Arial" pitchFamily="34" charset="0"/>
              </a:rPr>
              <a:t>ru</a:t>
            </a:r>
            <a:endParaRPr lang="ru-RU" altLang="ru-RU" sz="1200" i="1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5" name="Picture 2" descr="H:\документы (kaminari)\booklet\2015\presentation\pic\syste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1830388"/>
            <a:ext cx="923925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00300" y="2767013"/>
            <a:ext cx="13271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5081588" y="2774950"/>
            <a:ext cx="13271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4000500" y="1770063"/>
            <a:ext cx="0" cy="1354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735513" y="1770063"/>
            <a:ext cx="0" cy="8969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3984625" y="1787525"/>
            <a:ext cx="7683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984625" y="3103563"/>
            <a:ext cx="4079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2" name="TextBox 68"/>
          <p:cNvSpPr txBox="1">
            <a:spLocks noChangeArrowheads="1"/>
          </p:cNvSpPr>
          <p:nvPr/>
        </p:nvSpPr>
        <p:spPr bwMode="auto">
          <a:xfrm>
            <a:off x="2789238" y="4065588"/>
            <a:ext cx="1536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900" b="1" i="1">
                <a:latin typeface="Arial" pitchFamily="34" charset="0"/>
                <a:cs typeface="Arial" pitchFamily="34" charset="0"/>
              </a:rPr>
              <a:t>Автоматизированные рабочие места</a:t>
            </a:r>
          </a:p>
        </p:txBody>
      </p:sp>
      <p:grpSp>
        <p:nvGrpSpPr>
          <p:cNvPr id="11283" name="Группа 69"/>
          <p:cNvGrpSpPr>
            <a:grpSpLocks/>
          </p:cNvGrpSpPr>
          <p:nvPr/>
        </p:nvGrpSpPr>
        <p:grpSpPr bwMode="auto">
          <a:xfrm>
            <a:off x="3130550" y="4440238"/>
            <a:ext cx="973138" cy="735012"/>
            <a:chOff x="2552770" y="3558483"/>
            <a:chExt cx="972892" cy="734613"/>
          </a:xfrm>
        </p:grpSpPr>
        <p:sp>
          <p:nvSpPr>
            <p:cNvPr id="71" name="Скругленный прямоугольник 70"/>
            <p:cNvSpPr/>
            <p:nvPr/>
          </p:nvSpPr>
          <p:spPr bwMode="auto">
            <a:xfrm>
              <a:off x="2552770" y="3558483"/>
              <a:ext cx="972892" cy="734613"/>
            </a:xfrm>
            <a:prstGeom prst="roundRect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11297" name="Picture 2" descr="H:\документы (kaminari)\booklet\2015\presentation\pic\system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94"/>
            <a:stretch>
              <a:fillRect/>
            </a:stretch>
          </p:blipFill>
          <p:spPr bwMode="auto">
            <a:xfrm>
              <a:off x="2839819" y="3774329"/>
              <a:ext cx="514944" cy="403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Прямоугольник 72"/>
            <p:cNvSpPr/>
            <p:nvPr/>
          </p:nvSpPr>
          <p:spPr>
            <a:xfrm>
              <a:off x="2682912" y="3774266"/>
              <a:ext cx="714194" cy="404592"/>
            </a:xfrm>
            <a:prstGeom prst="rect">
              <a:avLst/>
            </a:prstGeom>
            <a:noFill/>
            <a:ln w="31750" cmpd="sng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74" name="Picture 4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0800000">
            <a:off x="6171430" y="4117599"/>
            <a:ext cx="552426" cy="1762712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75" name="Picture 4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2254250" y="3941154"/>
            <a:ext cx="458744" cy="1996017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76" name="Прямоугольник 75"/>
          <p:cNvSpPr/>
          <p:nvPr/>
        </p:nvSpPr>
        <p:spPr>
          <a:xfrm>
            <a:off x="874713" y="1657350"/>
            <a:ext cx="1219200" cy="1863725"/>
          </a:xfrm>
          <a:prstGeom prst="rect">
            <a:avLst/>
          </a:prstGeom>
          <a:noFill/>
          <a:ln w="317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" name="Прямоугольник 76"/>
          <p:cNvSpPr/>
          <p:nvPr/>
        </p:nvSpPr>
        <p:spPr>
          <a:xfrm>
            <a:off x="6831013" y="1252538"/>
            <a:ext cx="1547812" cy="2628900"/>
          </a:xfrm>
          <a:prstGeom prst="rect">
            <a:avLst/>
          </a:prstGeom>
          <a:noFill/>
          <a:ln w="317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1288" name="Группа 77"/>
          <p:cNvGrpSpPr>
            <a:grpSpLocks/>
          </p:cNvGrpSpPr>
          <p:nvPr/>
        </p:nvGrpSpPr>
        <p:grpSpPr bwMode="auto">
          <a:xfrm>
            <a:off x="4687888" y="4430713"/>
            <a:ext cx="973137" cy="735012"/>
            <a:chOff x="4355976" y="3305630"/>
            <a:chExt cx="972892" cy="734613"/>
          </a:xfrm>
        </p:grpSpPr>
        <p:grpSp>
          <p:nvGrpSpPr>
            <p:cNvPr id="11292" name="Группа 78"/>
            <p:cNvGrpSpPr>
              <a:grpSpLocks/>
            </p:cNvGrpSpPr>
            <p:nvPr/>
          </p:nvGrpSpPr>
          <p:grpSpPr bwMode="auto">
            <a:xfrm>
              <a:off x="4355976" y="3305630"/>
              <a:ext cx="972892" cy="734613"/>
              <a:chOff x="4355976" y="3305630"/>
              <a:chExt cx="972892" cy="734613"/>
            </a:xfrm>
          </p:grpSpPr>
          <p:sp>
            <p:nvSpPr>
              <p:cNvPr id="81" name="Скругленный прямоугольник 80"/>
              <p:cNvSpPr/>
              <p:nvPr/>
            </p:nvSpPr>
            <p:spPr bwMode="auto">
              <a:xfrm>
                <a:off x="4355976" y="3305630"/>
                <a:ext cx="972892" cy="734613"/>
              </a:xfrm>
              <a:prstGeom prst="roundRect">
                <a:avLst/>
              </a:prstGeom>
              <a:solidFill>
                <a:schemeClr val="bg1">
                  <a:lumMod val="85000"/>
                  <a:alpha val="9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 dirty="0"/>
              </a:p>
            </p:txBody>
          </p:sp>
          <p:sp>
            <p:nvSpPr>
              <p:cNvPr id="82" name="Прямоугольник 81"/>
              <p:cNvSpPr/>
              <p:nvPr/>
            </p:nvSpPr>
            <p:spPr>
              <a:xfrm>
                <a:off x="4494053" y="3521413"/>
                <a:ext cx="714195" cy="404592"/>
              </a:xfrm>
              <a:prstGeom prst="rect">
                <a:avLst/>
              </a:prstGeom>
              <a:noFill/>
              <a:ln w="31750" cmpd="sng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pic>
          <p:nvPicPr>
            <p:cNvPr id="11293" name="Picture 2" descr="H:\документы (kaminari)\booklet\2015\presentation\pic\system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594"/>
            <a:stretch>
              <a:fillRect/>
            </a:stretch>
          </p:blipFill>
          <p:spPr bwMode="auto">
            <a:xfrm>
              <a:off x="4651252" y="3521476"/>
              <a:ext cx="514944" cy="403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9" name="TextBox 82"/>
          <p:cNvSpPr txBox="1">
            <a:spLocks noChangeArrowheads="1"/>
          </p:cNvSpPr>
          <p:nvPr/>
        </p:nvSpPr>
        <p:spPr bwMode="auto">
          <a:xfrm>
            <a:off x="4381500" y="4051300"/>
            <a:ext cx="1601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900" b="1" i="1">
                <a:latin typeface="Arial" pitchFamily="34" charset="0"/>
                <a:cs typeface="Arial" pitchFamily="34" charset="0"/>
              </a:rPr>
              <a:t>Подсистема «Муниципальный заказ»</a:t>
            </a:r>
          </a:p>
        </p:txBody>
      </p:sp>
      <p:pic>
        <p:nvPicPr>
          <p:cNvPr id="84" name="Picture 4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4094302" y="2380440"/>
            <a:ext cx="542578" cy="249171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47" name="Скругленный прямоугольник 46"/>
          <p:cNvSpPr/>
          <p:nvPr/>
        </p:nvSpPr>
        <p:spPr>
          <a:xfrm>
            <a:off x="2874963" y="5446713"/>
            <a:ext cx="2981325" cy="981075"/>
          </a:xfrm>
          <a:prstGeom prst="roundRect">
            <a:avLst/>
          </a:prstGeom>
          <a:ln/>
          <a:effectLst>
            <a:outerShdw blurRad="1028700" dist="38100" dir="5400000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</a:rPr>
              <a:t>ЭЛЕКТРОННЫЙ ДОКУМЕНТООБОРОТ</a:t>
            </a:r>
          </a:p>
          <a:p>
            <a:pPr algn="ctr">
              <a:defRPr/>
            </a:pPr>
            <a:r>
              <a:rPr lang="ru-RU" sz="1100" i="1" dirty="0">
                <a:solidFill>
                  <a:srgbClr val="002060"/>
                </a:solidFill>
              </a:rPr>
              <a:t>(полный отказ от бумажных носителей)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93663" y="828675"/>
            <a:ext cx="8890000" cy="1058863"/>
          </a:xfrm>
          <a:prstGeom prst="roundRect">
            <a:avLst/>
          </a:prstGeom>
          <a:solidFill>
            <a:schemeClr val="accent1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450" y="2012950"/>
            <a:ext cx="6040438" cy="4795838"/>
          </a:xfrm>
          <a:prstGeom prst="roundRect">
            <a:avLst/>
          </a:prstGeom>
          <a:solidFill>
            <a:schemeClr val="accent1">
              <a:alpha val="2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28700" y="-39688"/>
            <a:ext cx="7115175" cy="868363"/>
          </a:xfrm>
        </p:spPr>
        <p:txBody>
          <a:bodyPr/>
          <a:lstStyle/>
          <a:p>
            <a:pPr algn="ctr">
              <a:defRPr/>
            </a:pP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Варианты  работы муниципальных заказчиков </a:t>
            </a:r>
            <a:b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использованием АИС «Госзаказ»</a:t>
            </a:r>
            <a:endParaRPr lang="ru-RU" sz="1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3" name="Line 36"/>
          <p:cNvSpPr>
            <a:spLocks noChangeShapeType="1"/>
          </p:cNvSpPr>
          <p:nvPr/>
        </p:nvSpPr>
        <p:spPr bwMode="auto">
          <a:xfrm rot="-23850">
            <a:off x="733425" y="2393950"/>
            <a:ext cx="1427163" cy="427038"/>
          </a:xfrm>
          <a:prstGeom prst="line">
            <a:avLst/>
          </a:prstGeom>
          <a:noFill/>
          <a:ln w="25400">
            <a:solidFill>
              <a:srgbClr val="008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294" name="Picture 129" descr="Spreadshe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1390650"/>
            <a:ext cx="9080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6" name="Text Box 35"/>
          <p:cNvSpPr txBox="1">
            <a:spLocks noChangeArrowheads="1"/>
          </p:cNvSpPr>
          <p:nvPr/>
        </p:nvSpPr>
        <p:spPr bwMode="auto">
          <a:xfrm>
            <a:off x="163513" y="5616575"/>
            <a:ext cx="1739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Региональное Уполномоченное</a:t>
            </a:r>
            <a:r>
              <a:rPr lang="ru-RU" altLang="ru-RU" sz="1000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altLang="ru-RU" sz="1400" b="1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учреждение</a:t>
            </a:r>
          </a:p>
        </p:txBody>
      </p:sp>
      <p:sp>
        <p:nvSpPr>
          <p:cNvPr id="12296" name="Text Box 35"/>
          <p:cNvSpPr txBox="1">
            <a:spLocks noChangeArrowheads="1"/>
          </p:cNvSpPr>
          <p:nvPr/>
        </p:nvSpPr>
        <p:spPr bwMode="auto">
          <a:xfrm>
            <a:off x="3429000" y="2070100"/>
            <a:ext cx="2219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b="1" i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АИС «Госзаказ»</a:t>
            </a:r>
          </a:p>
        </p:txBody>
      </p:sp>
      <p:sp>
        <p:nvSpPr>
          <p:cNvPr id="12297" name="Text Box 35"/>
          <p:cNvSpPr txBox="1">
            <a:spLocks noChangeArrowheads="1"/>
          </p:cNvSpPr>
          <p:nvPr/>
        </p:nvSpPr>
        <p:spPr bwMode="auto">
          <a:xfrm>
            <a:off x="93663" y="1098550"/>
            <a:ext cx="1357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400" b="1" i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План-график</a:t>
            </a:r>
          </a:p>
        </p:txBody>
      </p:sp>
      <p:sp>
        <p:nvSpPr>
          <p:cNvPr id="31769" name="Text Box 35"/>
          <p:cNvSpPr txBox="1">
            <a:spLocks noChangeArrowheads="1"/>
          </p:cNvSpPr>
          <p:nvPr/>
        </p:nvSpPr>
        <p:spPr bwMode="auto">
          <a:xfrm>
            <a:off x="279400" y="2873375"/>
            <a:ext cx="1584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200" b="1" i="1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Муниципальный </a:t>
            </a:r>
          </a:p>
          <a:p>
            <a:pPr algn="ctr" eaLnBrk="1" hangingPunct="1">
              <a:defRPr/>
            </a:pPr>
            <a:r>
              <a:rPr lang="ru-RU" altLang="ru-RU" sz="1200" b="1" i="1" dirty="0" smtClean="0">
                <a:solidFill>
                  <a:schemeClr val="accent1">
                    <a:lumMod val="75000"/>
                  </a:schemeClr>
                </a:solidFill>
                <a:cs typeface="Arial" charset="0"/>
              </a:rPr>
              <a:t>заказчик</a:t>
            </a:r>
          </a:p>
        </p:txBody>
      </p:sp>
      <p:sp>
        <p:nvSpPr>
          <p:cNvPr id="12299" name="Line 124"/>
          <p:cNvSpPr>
            <a:spLocks noChangeShapeType="1"/>
          </p:cNvSpPr>
          <p:nvPr/>
        </p:nvSpPr>
        <p:spPr bwMode="auto">
          <a:xfrm rot="-23850">
            <a:off x="2735263" y="4538663"/>
            <a:ext cx="2994025" cy="23812"/>
          </a:xfrm>
          <a:prstGeom prst="line">
            <a:avLst/>
          </a:prstGeom>
          <a:noFill/>
          <a:ln w="25400">
            <a:solidFill>
              <a:srgbClr val="008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300" name="Picture 127" descr="Docu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4341813"/>
            <a:ext cx="34925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Text Box 162"/>
          <p:cNvSpPr txBox="1">
            <a:spLocks noChangeArrowheads="1"/>
          </p:cNvSpPr>
          <p:nvPr/>
        </p:nvSpPr>
        <p:spPr bwMode="auto">
          <a:xfrm>
            <a:off x="2617788" y="4332288"/>
            <a:ext cx="2327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000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Формирование закупки уполномоченным органом</a:t>
            </a:r>
          </a:p>
        </p:txBody>
      </p:sp>
      <p:pic>
        <p:nvPicPr>
          <p:cNvPr id="12302" name="Picture 129" descr="Spreadshe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763" y="931863"/>
            <a:ext cx="74612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Line 121"/>
          <p:cNvSpPr>
            <a:spLocks noChangeShapeType="1"/>
          </p:cNvSpPr>
          <p:nvPr/>
        </p:nvSpPr>
        <p:spPr bwMode="auto">
          <a:xfrm rot="21576150" flipH="1">
            <a:off x="2324100" y="4918075"/>
            <a:ext cx="0" cy="768350"/>
          </a:xfrm>
          <a:prstGeom prst="line">
            <a:avLst/>
          </a:prstGeom>
          <a:noFill/>
          <a:ln w="25400">
            <a:solidFill>
              <a:srgbClr val="008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2" name="Text Box 35"/>
          <p:cNvSpPr txBox="1">
            <a:spLocks noChangeArrowheads="1"/>
          </p:cNvSpPr>
          <p:nvPr/>
        </p:nvSpPr>
        <p:spPr bwMode="auto">
          <a:xfrm>
            <a:off x="168275" y="4178300"/>
            <a:ext cx="18049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dirty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Муниципальный</a:t>
            </a:r>
          </a:p>
          <a:p>
            <a:pPr algn="ctr" eaLnBrk="1" hangingPunct="1">
              <a:defRPr/>
            </a:pPr>
            <a:r>
              <a:rPr lang="ru-RU" altLang="ru-RU" sz="1400" b="1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Уполномоченный </a:t>
            </a:r>
          </a:p>
          <a:p>
            <a:pPr algn="ctr" eaLnBrk="1" hangingPunct="1">
              <a:defRPr/>
            </a:pPr>
            <a:r>
              <a:rPr lang="ru-RU" altLang="ru-RU" sz="1400" b="1" dirty="0" smtClean="0">
                <a:solidFill>
                  <a:schemeClr val="accent6">
                    <a:lumMod val="75000"/>
                  </a:schemeClr>
                </a:solidFill>
                <a:cs typeface="Arial" charset="0"/>
              </a:rPr>
              <a:t>орган</a:t>
            </a:r>
          </a:p>
        </p:txBody>
      </p:sp>
      <p:sp>
        <p:nvSpPr>
          <p:cNvPr id="12305" name="Line 124"/>
          <p:cNvSpPr>
            <a:spLocks noChangeShapeType="1"/>
          </p:cNvSpPr>
          <p:nvPr/>
        </p:nvSpPr>
        <p:spPr bwMode="auto">
          <a:xfrm rot="-23850">
            <a:off x="2735263" y="5926138"/>
            <a:ext cx="2994025" cy="17462"/>
          </a:xfrm>
          <a:prstGeom prst="line">
            <a:avLst/>
          </a:prstGeom>
          <a:noFill/>
          <a:ln w="25400">
            <a:solidFill>
              <a:srgbClr val="008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306" name="Picture 127" descr="Docu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525" y="5711825"/>
            <a:ext cx="35083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2" name="Text Box 162"/>
          <p:cNvSpPr txBox="1">
            <a:spLocks noChangeArrowheads="1"/>
          </p:cNvSpPr>
          <p:nvPr/>
        </p:nvSpPr>
        <p:spPr bwMode="auto">
          <a:xfrm>
            <a:off x="2505075" y="5721350"/>
            <a:ext cx="23272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0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Формирование закупки уполномоченным</a:t>
            </a:r>
            <a:r>
              <a:rPr lang="ru-RU" altLang="ru-RU" sz="800" i="1" dirty="0" smtClean="0">
                <a:solidFill>
                  <a:schemeClr val="accent2">
                    <a:lumMod val="50000"/>
                  </a:schemeClr>
                </a:solidFill>
                <a:cs typeface="Arial" charset="0"/>
              </a:rPr>
              <a:t> </a:t>
            </a:r>
            <a:r>
              <a:rPr lang="ru-RU" altLang="ru-RU" sz="1000" i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учреждением</a:t>
            </a:r>
          </a:p>
          <a:p>
            <a:pPr algn="ctr" eaLnBrk="1" hangingPunct="1">
              <a:defRPr/>
            </a:pPr>
            <a:endParaRPr lang="ru-RU" altLang="ru-RU" sz="1000" i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2308" name="Line 124"/>
          <p:cNvSpPr>
            <a:spLocks noChangeShapeType="1"/>
          </p:cNvSpPr>
          <p:nvPr/>
        </p:nvSpPr>
        <p:spPr bwMode="auto">
          <a:xfrm rot="-23850">
            <a:off x="2735263" y="3057525"/>
            <a:ext cx="2994025" cy="14288"/>
          </a:xfrm>
          <a:prstGeom prst="line">
            <a:avLst/>
          </a:prstGeom>
          <a:noFill/>
          <a:ln w="25400">
            <a:solidFill>
              <a:srgbClr val="008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309" name="Picture 127" descr="Docu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763" y="2832100"/>
            <a:ext cx="34925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0" name="Text Box 162"/>
          <p:cNvSpPr txBox="1">
            <a:spLocks noChangeArrowheads="1"/>
          </p:cNvSpPr>
          <p:nvPr/>
        </p:nvSpPr>
        <p:spPr bwMode="auto">
          <a:xfrm>
            <a:off x="2587625" y="2849563"/>
            <a:ext cx="2325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000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Формирование закупки самостоятельно</a:t>
            </a:r>
          </a:p>
        </p:txBody>
      </p:sp>
      <p:grpSp>
        <p:nvGrpSpPr>
          <p:cNvPr id="12311" name="Группа 6"/>
          <p:cNvGrpSpPr>
            <a:grpSpLocks/>
          </p:cNvGrpSpPr>
          <p:nvPr/>
        </p:nvGrpSpPr>
        <p:grpSpPr bwMode="auto">
          <a:xfrm>
            <a:off x="7653338" y="2505075"/>
            <a:ext cx="1196975" cy="3930650"/>
            <a:chOff x="7287437" y="2352237"/>
            <a:chExt cx="1196340" cy="393081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287437" y="2352237"/>
              <a:ext cx="1196340" cy="3930810"/>
            </a:xfrm>
            <a:prstGeom prst="roundRect">
              <a:avLst/>
            </a:prstGeom>
            <a:solidFill>
              <a:schemeClr val="accent1">
                <a:alpha val="3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327" name="Text Box 162"/>
            <p:cNvSpPr txBox="1">
              <a:spLocks noChangeArrowheads="1"/>
            </p:cNvSpPr>
            <p:nvPr/>
          </p:nvSpPr>
          <p:spPr bwMode="auto">
            <a:xfrm rot="-5400000">
              <a:off x="6317813" y="3818862"/>
              <a:ext cx="313559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ru-RU" altLang="ru-RU" sz="3200" i="1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rPr>
                <a:t>Интеграция</a:t>
              </a:r>
            </a:p>
          </p:txBody>
        </p:sp>
      </p:grpSp>
      <p:sp>
        <p:nvSpPr>
          <p:cNvPr id="12312" name="Text Box 35"/>
          <p:cNvSpPr txBox="1">
            <a:spLocks noChangeArrowheads="1"/>
          </p:cNvSpPr>
          <p:nvPr/>
        </p:nvSpPr>
        <p:spPr bwMode="auto">
          <a:xfrm>
            <a:off x="2184400" y="1157288"/>
            <a:ext cx="46704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000" b="1" i="1">
                <a:latin typeface="Arial" pitchFamily="34" charset="0"/>
                <a:cs typeface="Arial" pitchFamily="34" charset="0"/>
              </a:rPr>
              <a:t>Единая информационная система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6248400" y="4254500"/>
            <a:ext cx="1333500" cy="5016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314" name="Picture 127" descr="Docu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525" y="4302125"/>
            <a:ext cx="34925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5" name="Picture 127" descr="Docu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2011363"/>
            <a:ext cx="34925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трелка вверх 8"/>
          <p:cNvSpPr/>
          <p:nvPr/>
        </p:nvSpPr>
        <p:spPr>
          <a:xfrm>
            <a:off x="8077200" y="1909763"/>
            <a:ext cx="466725" cy="56038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317" name="Text Box 35"/>
          <p:cNvSpPr txBox="1">
            <a:spLocks noChangeArrowheads="1"/>
          </p:cNvSpPr>
          <p:nvPr/>
        </p:nvSpPr>
        <p:spPr bwMode="auto">
          <a:xfrm>
            <a:off x="7783513" y="773113"/>
            <a:ext cx="8715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400" b="1" i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закупка</a:t>
            </a:r>
          </a:p>
        </p:txBody>
      </p:sp>
      <p:pic>
        <p:nvPicPr>
          <p:cNvPr id="12318" name="Picture 40" descr="C:\Users\fedorishev\Desktop\Безымянный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1" r="13907" b="18878"/>
          <a:stretch>
            <a:fillRect/>
          </a:stretch>
        </p:blipFill>
        <p:spPr bwMode="auto">
          <a:xfrm>
            <a:off x="2108200" y="2546350"/>
            <a:ext cx="4794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9" name="Picture 39" descr="C:\Users\fedorishev\Desktop\Безымянный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9" b="14175"/>
          <a:stretch>
            <a:fillRect/>
          </a:stretch>
        </p:blipFill>
        <p:spPr bwMode="auto">
          <a:xfrm>
            <a:off x="2103438" y="4111625"/>
            <a:ext cx="4841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0" name="Picture 38" descr="C:\Users\fedorishev\Desktop\Безымянный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8" y="5635625"/>
            <a:ext cx="833437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21" name="Line 121"/>
          <p:cNvSpPr>
            <a:spLocks noChangeShapeType="1"/>
          </p:cNvSpPr>
          <p:nvPr/>
        </p:nvSpPr>
        <p:spPr bwMode="auto">
          <a:xfrm rot="-23850">
            <a:off x="2322513" y="3376613"/>
            <a:ext cx="11112" cy="804862"/>
          </a:xfrm>
          <a:prstGeom prst="line">
            <a:avLst/>
          </a:prstGeom>
          <a:noFill/>
          <a:ln w="25400">
            <a:solidFill>
              <a:srgbClr val="00808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2322" name="Picture 150" descr="Fold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063" y="3490913"/>
            <a:ext cx="350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3" name="Picture 149" descr="Fold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238" y="5062538"/>
            <a:ext cx="350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24" name="Text Box 152"/>
          <p:cNvSpPr txBox="1">
            <a:spLocks noChangeArrowheads="1"/>
          </p:cNvSpPr>
          <p:nvPr/>
        </p:nvSpPr>
        <p:spPr bwMode="auto">
          <a:xfrm>
            <a:off x="1341438" y="3597275"/>
            <a:ext cx="1912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000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Заявка</a:t>
            </a:r>
          </a:p>
        </p:txBody>
      </p:sp>
      <p:sp>
        <p:nvSpPr>
          <p:cNvPr id="12325" name="Text Box 152"/>
          <p:cNvSpPr txBox="1">
            <a:spLocks noChangeArrowheads="1"/>
          </p:cNvSpPr>
          <p:nvPr/>
        </p:nvSpPr>
        <p:spPr bwMode="auto">
          <a:xfrm>
            <a:off x="1390650" y="5168900"/>
            <a:ext cx="1914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000" i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Заявка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Диаграмма 2"/>
          <p:cNvGraphicFramePr>
            <a:graphicFrameLocks/>
          </p:cNvGraphicFramePr>
          <p:nvPr/>
        </p:nvGraphicFramePr>
        <p:xfrm>
          <a:off x="165100" y="130175"/>
          <a:ext cx="8848725" cy="666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r:id="rId4" imgW="8852159" imgH="6669602" progId="Excel.Chart.8">
                  <p:embed/>
                </p:oleObj>
              </mc:Choice>
              <mc:Fallback>
                <p:oleObj r:id="rId4" imgW="8852159" imgH="6669602" progId="Excel.Char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130175"/>
                        <a:ext cx="8848725" cy="6665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smtClean="0"/>
              <a:t>Годовой объем закупок заказчиков Алтайского края</a:t>
            </a:r>
          </a:p>
        </p:txBody>
      </p:sp>
      <p:graphicFrame>
        <p:nvGraphicFramePr>
          <p:cNvPr id="3075" name="Объект 3"/>
          <p:cNvGraphicFramePr>
            <a:graphicFrameLocks noGrp="1"/>
          </p:cNvGraphicFramePr>
          <p:nvPr>
            <p:ph idx="1"/>
          </p:nvPr>
        </p:nvGraphicFramePr>
        <p:xfrm>
          <a:off x="60325" y="1720850"/>
          <a:ext cx="5438775" cy="445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4" imgW="5438103" imgH="4456562" progId="Excel.Chart.8">
                  <p:embed/>
                </p:oleObj>
              </mc:Choice>
              <mc:Fallback>
                <p:oleObj r:id="rId4" imgW="5438103" imgH="4456562" progId="Excel.Char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25" y="1720850"/>
                        <a:ext cx="5438775" cy="445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4860925" y="2620963"/>
            <a:ext cx="38623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/>
              <a:t>Годовой объем закупок </a:t>
            </a:r>
          </a:p>
          <a:p>
            <a:pPr algn="ctr"/>
            <a:r>
              <a:rPr lang="ru-RU" altLang="ru-RU"/>
              <a:t>государственного и муниципального </a:t>
            </a:r>
          </a:p>
          <a:p>
            <a:pPr algn="ctr"/>
            <a:r>
              <a:rPr lang="ru-RU" altLang="ru-RU"/>
              <a:t>сектора превышает</a:t>
            </a:r>
          </a:p>
          <a:p>
            <a:pPr algn="ctr"/>
            <a:r>
              <a:rPr lang="ru-RU" altLang="ru-RU"/>
              <a:t> </a:t>
            </a:r>
          </a:p>
          <a:p>
            <a:pPr algn="ctr"/>
            <a:r>
              <a:rPr lang="ru-RU" altLang="ru-RU" sz="2400" b="1"/>
              <a:t>34 млрд. рублей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56225" y="3756025"/>
            <a:ext cx="2781300" cy="4318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628650" y="82550"/>
            <a:ext cx="7886700" cy="1325563"/>
          </a:xfrm>
        </p:spPr>
        <p:txBody>
          <a:bodyPr/>
          <a:lstStyle/>
          <a:p>
            <a:pPr algn="ctr"/>
            <a:r>
              <a:rPr lang="ru-RU" altLang="ru-RU" sz="3400" b="1" smtClean="0">
                <a:latin typeface="Times New Roman" pitchFamily="18" charset="0"/>
                <a:cs typeface="Times New Roman" pitchFamily="18" charset="0"/>
              </a:rPr>
              <a:t>История централизации закупок края</a:t>
            </a:r>
            <a:endParaRPr lang="ru-RU" altLang="ru-RU" sz="3400" smtClean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>
          <a:xfrm>
            <a:off x="628650" y="1390650"/>
            <a:ext cx="7886700" cy="520065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ru-RU" alt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2006 год</a:t>
            </a:r>
            <a:r>
              <a:rPr lang="ru-RU" altLang="ru-RU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– принято решение об организации централизованной системы государственных закупок в Алтайском крае</a:t>
            </a:r>
          </a:p>
          <a:p>
            <a:pPr marL="0" indent="0">
              <a:buFont typeface="Arial" pitchFamily="34" charset="0"/>
              <a:buNone/>
            </a:pP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постановление Администрации края от 27.03.2006 № 124 «О государственном заказе Алтайского края»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ru-RU" alt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2007 год </a:t>
            </a:r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– принято решение об интеграции муниципального заказа в региональную систему закупок</a:t>
            </a:r>
          </a:p>
          <a:p>
            <a:pPr marL="0" indent="0">
              <a:buFont typeface="Arial" pitchFamily="34" charset="0"/>
              <a:buNone/>
            </a:pPr>
            <a:r>
              <a:rPr lang="ru-RU" altLang="ru-RU" sz="2400" i="1" smtClean="0">
                <a:latin typeface="Times New Roman" pitchFamily="18" charset="0"/>
                <a:cs typeface="Times New Roman" pitchFamily="18" charset="0"/>
              </a:rPr>
              <a:t>постановление Администрации края от 26.09.2007 № 451 «О совершенствовании системы размещения заказов на поставку товаров, выполнение работ, оказание услуг для муниципальных нужд и нужд муниципальных бюджетных учреждений»</a:t>
            </a:r>
          </a:p>
          <a:p>
            <a:pPr marL="0" indent="0">
              <a:buFont typeface="Arial" pitchFamily="34" charset="0"/>
              <a:buNone/>
            </a:pPr>
            <a:endParaRPr lang="ru-RU" alt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b="1" smtClean="0">
                <a:latin typeface="Times New Roman" pitchFamily="18" charset="0"/>
                <a:cs typeface="Times New Roman" pitchFamily="18" charset="0"/>
              </a:rPr>
              <a:t>ПЕРЕЧЕНЬ</a:t>
            </a:r>
            <a:r>
              <a:rPr lang="ru-RU" altLang="ru-RU" sz="1800" b="1" smtClean="0"/>
              <a:t/>
            </a:r>
            <a:br>
              <a:rPr lang="ru-RU" altLang="ru-RU" sz="1800" b="1" smtClean="0"/>
            </a:b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>товаров, работ, услуг, закупки на поставку, выполнение, оказание которых осуществляются уполномоченным учреждением Алтайского края на основании заключенных с органами местного самоуправления соглашений</a:t>
            </a:r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1875" y="1749425"/>
            <a:ext cx="78867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Автотранспортные средства	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учреждений образования и здравоохранения	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Мебель	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Уголь	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Проектно-изыскательские, строительно-монтажные работы	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Товары, работы, услуги в отношении объектов капитального строительства, включенных в мероприятия федеральных, краевых государственных программ, ведомственных целевых программ, краевой адресной инвестиционной программы, муниципальных программ и иных реализуемых на территории Алтайского края программ	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Font typeface="Arial" charset="0"/>
              <a:buNone/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товары, работы, услуги, предусмотренные соглашением с органами местного самоуправления	</a:t>
            </a:r>
          </a:p>
          <a:p>
            <a:pPr>
              <a:buFont typeface="Arial" charset="0"/>
              <a:buChar char="•"/>
              <a:defRPr/>
            </a:pPr>
            <a:endParaRPr lang="ru-RU" sz="2000" dirty="0"/>
          </a:p>
        </p:txBody>
      </p:sp>
      <p:pic>
        <p:nvPicPr>
          <p:cNvPr id="5124" name="Picture 3" descr="C:\Program Files\Microsoft Office\MEDIA\CAGCAT10\j019616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3629025"/>
            <a:ext cx="503237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88" y="4192588"/>
            <a:ext cx="60483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2155825"/>
            <a:ext cx="33655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9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" y="1631950"/>
            <a:ext cx="50165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10" descr="C:\Program Files\Microsoft Office\MEDIA\CAGCAT10\j0293844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6105525"/>
            <a:ext cx="449263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1" descr="O:\МАКАШОВ\Уголь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3200400"/>
            <a:ext cx="63023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O:\МАКАШОВ\Стул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673350"/>
            <a:ext cx="347663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spcAft>
                <a:spcPts val="600"/>
              </a:spcAft>
            </a:pPr>
            <a:r>
              <a:rPr lang="ru-RU" altLang="ru-RU" sz="1800" b="1" smtClean="0">
                <a:latin typeface="Times New Roman" pitchFamily="18" charset="0"/>
                <a:cs typeface="Times New Roman" pitchFamily="18" charset="0"/>
              </a:rPr>
              <a:t>Централизованная модель закупок</a:t>
            </a: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180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smtClean="0">
                <a:latin typeface="Times New Roman" pitchFamily="18" charset="0"/>
                <a:cs typeface="Times New Roman" pitchFamily="18" charset="0"/>
              </a:rPr>
              <a:t>Постановление Администрации Алтайского края от 30.12.2013 № 712 «О контрактной системе в сфере закупок товаров, работ, услуг для обеспечения государственных и муниципальных нужд Алтайского края»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58925" y="3871913"/>
            <a:ext cx="2020888" cy="1462087"/>
          </a:xfrm>
          <a:prstGeom prst="roundRect">
            <a:avLst/>
          </a:prstGeom>
          <a:ln/>
          <a:effectLst>
            <a:outerShdw blurRad="673100" dist="38100" dir="5400000" rotWithShape="0">
              <a:schemeClr val="accent5">
                <a:lumMod val="75000"/>
                <a:alpha val="35000"/>
              </a:scheme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Органы исполнительной власти </a:t>
            </a:r>
          </a:p>
          <a:p>
            <a:pPr algn="ctr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Алтайского края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16100" y="2633663"/>
            <a:ext cx="5484813" cy="72866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КГКУ  «Центр государственных закупок Алтайского края »  - </a:t>
            </a:r>
            <a:r>
              <a:rPr lang="ru-RU" sz="1200" i="1" dirty="0">
                <a:solidFill>
                  <a:srgbClr val="002060"/>
                </a:solidFill>
              </a:rPr>
              <a:t>казенное учреждение, уполномоченное на определение поставщиков (подрядчиков, исполнителей)</a:t>
            </a:r>
            <a:endParaRPr lang="ru-RU" sz="1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79600" y="1751013"/>
            <a:ext cx="5357813" cy="547687"/>
          </a:xfrm>
          <a:prstGeom prst="roundRect">
            <a:avLst/>
          </a:prstGeom>
          <a:ln/>
          <a:effectLst>
            <a:outerShdw blurRad="546100" dist="38100" dir="5400000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dirty="0">
                <a:solidFill>
                  <a:srgbClr val="002060"/>
                </a:solidFill>
              </a:rPr>
              <a:t>Орган по регулированию контрактной системы - </a:t>
            </a:r>
            <a:r>
              <a:rPr lang="ru-RU" sz="1400" b="1" i="1" dirty="0">
                <a:solidFill>
                  <a:srgbClr val="002060"/>
                </a:solidFill>
              </a:rPr>
              <a:t>Главное управление экономики и инвестиций Алтайского края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75" y="4873625"/>
            <a:ext cx="2338388" cy="738188"/>
          </a:xfrm>
          <a:prstGeom prst="roundRect">
            <a:avLst/>
          </a:prstGeom>
          <a:ln/>
          <a:effectLst>
            <a:outerShdw blurRad="673100" dist="38100" dir="5400000" rotWithShape="0">
              <a:schemeClr val="accent5">
                <a:lumMod val="75000"/>
                <a:alpha val="35000"/>
              </a:scheme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solidFill>
                  <a:schemeClr val="tx1"/>
                </a:solidFill>
              </a:rPr>
              <a:t>Администрации муниципальных районов (городских округов)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12975" y="5873750"/>
            <a:ext cx="1155700" cy="393700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Бюджетные учреждения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93775" y="5870575"/>
            <a:ext cx="1122363" cy="393700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Казенные учреждения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13300" y="6048375"/>
            <a:ext cx="1009650" cy="442913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Сельские поселения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11850" y="6048375"/>
            <a:ext cx="1500188" cy="442913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Муниципальные учреждения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2427629" y="5030601"/>
            <a:ext cx="238100" cy="1287209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6305605" y="3979036"/>
            <a:ext cx="238100" cy="1287209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6305603" y="5226653"/>
            <a:ext cx="238100" cy="128720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7" name="Скругленный прямоугольник 16"/>
          <p:cNvSpPr/>
          <p:nvPr/>
        </p:nvSpPr>
        <p:spPr>
          <a:xfrm>
            <a:off x="5248275" y="3767138"/>
            <a:ext cx="2414588" cy="608012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Соглашения на определение поставщиков (подрядчиков, </a:t>
            </a:r>
          </a:p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исполнителей) по перечню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6321914" y="2947996"/>
            <a:ext cx="238100" cy="1287209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4408829" y="1863413"/>
            <a:ext cx="238100" cy="1287209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16200000">
            <a:off x="2452654" y="2971755"/>
            <a:ext cx="238100" cy="1287209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27" name="Скругленный прямоугольник 26"/>
          <p:cNvSpPr/>
          <p:nvPr/>
        </p:nvSpPr>
        <p:spPr>
          <a:xfrm>
            <a:off x="3459163" y="5888038"/>
            <a:ext cx="669925" cy="393700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ГУП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481888" y="6048375"/>
            <a:ext cx="577850" cy="452438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solidFill>
                  <a:schemeClr val="accent1">
                    <a:lumMod val="50000"/>
                  </a:schemeClr>
                </a:solidFill>
              </a:rPr>
              <a:t>МУП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92100" y="3046413"/>
            <a:ext cx="4502150" cy="528637"/>
          </a:xfrm>
          <a:prstGeom prst="roundRect">
            <a:avLst/>
          </a:prstGeom>
          <a:ln/>
          <a:effectLst>
            <a:outerShdw blurRad="673100" dist="38100" dir="5400000" rotWithShape="0">
              <a:schemeClr val="accent5">
                <a:lumMod val="75000"/>
                <a:alpha val="35000"/>
              </a:scheme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СОВМЕСТНЫЕ ЗАКУПКИ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68925" y="1763713"/>
            <a:ext cx="3275013" cy="803275"/>
          </a:xfrm>
          <a:prstGeom prst="roundRect">
            <a:avLst/>
          </a:prstGeom>
          <a:ln/>
          <a:effectLst>
            <a:outerShdw blurRad="1028700" dist="38100" dir="5400000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rgbClr val="002060"/>
                </a:solidFill>
              </a:rPr>
              <a:t>ОРГАНИЗАТОР СОВМЕСТНЫХ ТОРГОВ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5400000">
            <a:off x="6916116" y="1666675"/>
            <a:ext cx="285751" cy="2214577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5400000">
            <a:off x="2324076" y="1528105"/>
            <a:ext cx="285751" cy="249171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257175" y="4025900"/>
            <a:ext cx="1439863" cy="827088"/>
          </a:xfrm>
          <a:prstGeom prst="roundRect">
            <a:avLst/>
          </a:prstGeom>
          <a:ln/>
          <a:effectLst>
            <a:outerShdw blurRad="889000" dist="38100" dir="5400000" rotWithShape="0">
              <a:schemeClr val="bg2">
                <a:lumMod val="50000"/>
                <a:alpha val="35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Единые требования </a:t>
            </a:r>
            <a:br>
              <a:rPr lang="ru-RU" sz="1200" b="1" i="1" dirty="0">
                <a:solidFill>
                  <a:srgbClr val="002060"/>
                </a:solidFill>
              </a:rPr>
            </a:br>
            <a:r>
              <a:rPr lang="ru-RU" sz="1200" b="1" i="1" dirty="0">
                <a:solidFill>
                  <a:srgbClr val="002060"/>
                </a:solidFill>
              </a:rPr>
              <a:t>к закупаемой продукции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2100" y="1763713"/>
            <a:ext cx="4502150" cy="803275"/>
          </a:xfrm>
          <a:prstGeom prst="roundRect">
            <a:avLst/>
          </a:prstGeom>
          <a:ln/>
          <a:effectLst>
            <a:outerShdw blurRad="533400" dist="38100" dir="5400000" rotWithShape="0">
              <a:schemeClr val="accent6">
                <a:lumMod val="50000"/>
                <a:alpha val="35000"/>
              </a:scheme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</a:rPr>
              <a:t>Наличие потребности в одних и тех же товарах, работах, услугах у государственных и (или) муниципальных заказчиков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41500" y="4017963"/>
            <a:ext cx="1439863" cy="827087"/>
          </a:xfrm>
          <a:prstGeom prst="roundRect">
            <a:avLst/>
          </a:prstGeom>
          <a:ln/>
          <a:effectLst>
            <a:outerShdw blurRad="889000" dist="38100" dir="5400000" rotWithShape="0">
              <a:schemeClr val="bg2">
                <a:lumMod val="50000"/>
                <a:alpha val="35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Единая цена единицы товара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29000" y="4032250"/>
            <a:ext cx="1441450" cy="827088"/>
          </a:xfrm>
          <a:prstGeom prst="roundRect">
            <a:avLst/>
          </a:prstGeom>
          <a:ln/>
          <a:effectLst>
            <a:outerShdw blurRad="889000" dist="38100" dir="5400000" rotWithShape="0">
              <a:schemeClr val="bg2">
                <a:lumMod val="50000"/>
                <a:alpha val="35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i="1" dirty="0">
                <a:solidFill>
                  <a:srgbClr val="002060"/>
                </a:solidFill>
              </a:rPr>
              <a:t>Сокращение количества проводимых процедур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5400000">
            <a:off x="4040177" y="3082815"/>
            <a:ext cx="220712" cy="144179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5400000">
            <a:off x="2450144" y="3098411"/>
            <a:ext cx="220712" cy="144179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 rot="5400000">
            <a:off x="867602" y="3098412"/>
            <a:ext cx="220712" cy="1441793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13" name="Скругленный прямоугольник 12"/>
          <p:cNvSpPr/>
          <p:nvPr/>
        </p:nvSpPr>
        <p:spPr>
          <a:xfrm>
            <a:off x="7150100" y="3040063"/>
            <a:ext cx="1790700" cy="804862"/>
          </a:xfrm>
          <a:prstGeom prst="roundRect">
            <a:avLst/>
          </a:prstGeom>
          <a:ln/>
          <a:effectLst>
            <a:outerShdw blurRad="1028700" dist="38100" dir="5400000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Органы исполнительной власти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16525" y="3046413"/>
            <a:ext cx="1790700" cy="1104900"/>
          </a:xfrm>
          <a:prstGeom prst="roundRect">
            <a:avLst/>
          </a:prstGeom>
          <a:ln/>
          <a:effectLst>
            <a:outerShdw blurRad="1028700" dist="38100" dir="5400000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Администрации муниципальных районов, городских округов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20800" y="5689600"/>
            <a:ext cx="6681788" cy="83343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>
                <a:solidFill>
                  <a:srgbClr val="002060"/>
                </a:solidFill>
              </a:rPr>
              <a:t>Снижение коррупционных рисков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95536" y="260648"/>
            <a:ext cx="8686800" cy="841248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>
              <a:defRPr/>
            </a:pPr>
            <a:r>
              <a:rPr lang="ru-RU" sz="1800" b="1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закупки</a:t>
            </a:r>
          </a:p>
          <a:p>
            <a:pPr algn="ctr">
              <a:defRPr/>
            </a:pPr>
            <a:r>
              <a:rPr lang="ru-RU" sz="1800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Постановление Администрации Алтайского края от 27.03.2015 </a:t>
            </a:r>
            <a:br>
              <a:rPr lang="ru-RU" sz="14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№ 116 «Об утверждении Порядка организации совместных конкурсов и аукционов для обеспечения государственных и (или) муниципальных нужд Алтайского края»</a:t>
            </a:r>
            <a:r>
              <a:rPr lang="ru-RU" sz="12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effectLst>
                <a:reflection blurRad="12700" endPos="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16525" y="4346575"/>
            <a:ext cx="3724275" cy="1104900"/>
          </a:xfrm>
          <a:prstGeom prst="roundRect">
            <a:avLst/>
          </a:prstGeom>
          <a:ln/>
          <a:effectLst>
            <a:outerShdw blurRad="1028700" dist="38100" dir="5400000" rotWithShape="0">
              <a:schemeClr val="accent1">
                <a:lumMod val="75000"/>
                <a:alpha val="35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Межотраслевые совместные закупки </a:t>
            </a:r>
          </a:p>
          <a:p>
            <a:pPr algn="ctr">
              <a:defRPr/>
            </a:pPr>
            <a:r>
              <a:rPr lang="ru-RU" sz="1400" b="1" i="1" dirty="0">
                <a:solidFill>
                  <a:srgbClr val="002060"/>
                </a:solidFill>
              </a:rPr>
              <a:t>для государственных и муниципальных заказчиков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1"/>
          <p:cNvGrpSpPr>
            <a:grpSpLocks/>
          </p:cNvGrpSpPr>
          <p:nvPr/>
        </p:nvGrpSpPr>
        <p:grpSpPr bwMode="auto">
          <a:xfrm>
            <a:off x="600075" y="1471613"/>
            <a:ext cx="7729538" cy="4537075"/>
            <a:chOff x="646650" y="1548684"/>
            <a:chExt cx="7728774" cy="4536504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3457835" y="1548684"/>
              <a:ext cx="2015926" cy="4536504"/>
            </a:xfrm>
            <a:prstGeom prst="roundRect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Aft>
                  <a:spcPts val="600"/>
                </a:spcAft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предотвращение злоупотреблений</a:t>
              </a:r>
            </a:p>
            <a:p>
              <a:pPr algn="ctr">
                <a:spcAft>
                  <a:spcPts val="600"/>
                </a:spcAft>
                <a:defRPr/>
              </a:pPr>
              <a:endParaRPr lang="ru-RU" sz="1400" b="1" i="1" dirty="0">
                <a:solidFill>
                  <a:srgbClr val="002060"/>
                </a:solidFill>
              </a:endParaRPr>
            </a:p>
            <a:p>
              <a:pPr algn="ctr">
                <a:spcAft>
                  <a:spcPts val="600"/>
                </a:spcAft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повышение эффективности закупок</a:t>
              </a:r>
            </a:p>
            <a:p>
              <a:pPr algn="ctr">
                <a:spcAft>
                  <a:spcPts val="600"/>
                </a:spcAft>
                <a:defRPr/>
              </a:pPr>
              <a:endParaRPr lang="ru-RU" sz="1400" b="1" i="1" dirty="0">
                <a:solidFill>
                  <a:srgbClr val="002060"/>
                </a:solidFill>
              </a:endParaRPr>
            </a:p>
            <a:p>
              <a:pPr algn="ctr">
                <a:spcAft>
                  <a:spcPts val="600"/>
                </a:spcAft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единые правила осуществления закупок</a:t>
              </a:r>
            </a:p>
            <a:p>
              <a:pPr algn="ctr">
                <a:spcAft>
                  <a:spcPts val="600"/>
                </a:spcAft>
                <a:defRPr/>
              </a:pPr>
              <a:endParaRPr lang="ru-RU" sz="1400" b="1" i="1" dirty="0">
                <a:solidFill>
                  <a:srgbClr val="002060"/>
                </a:solidFill>
              </a:endParaRPr>
            </a:p>
            <a:p>
              <a:pPr algn="ctr">
                <a:spcAft>
                  <a:spcPts val="600"/>
                </a:spcAft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предупреждение и противодействие коррупции</a:t>
              </a: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646650" y="1585191"/>
              <a:ext cx="2376253" cy="1079364"/>
            </a:xfrm>
            <a:prstGeom prst="roundRect">
              <a:avLst/>
            </a:prstGeom>
            <a:ln/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ТИПОВЫЕ</a:t>
              </a:r>
              <a:r>
                <a:rPr lang="ru-RU" sz="1400" dirty="0"/>
                <a:t> </a:t>
              </a:r>
              <a:r>
                <a:rPr lang="ru-RU" sz="1400" b="1" i="1" dirty="0">
                  <a:solidFill>
                    <a:srgbClr val="002060"/>
                  </a:solidFill>
                </a:rPr>
                <a:t>КОНТРАКТЫ </a:t>
              </a:r>
              <a:br>
                <a:rPr lang="ru-RU" sz="1400" b="1" i="1" dirty="0">
                  <a:solidFill>
                    <a:srgbClr val="002060"/>
                  </a:solidFill>
                </a:rPr>
              </a:br>
              <a:r>
                <a:rPr lang="ru-RU" sz="1400" b="1" i="1" dirty="0">
                  <a:solidFill>
                    <a:srgbClr val="002060"/>
                  </a:solidFill>
                </a:rPr>
                <a:t>на поставку товаров, выполнение работ, оказание услуг</a:t>
              </a:r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646650" y="3362968"/>
              <a:ext cx="2376253" cy="755555"/>
            </a:xfrm>
            <a:prstGeom prst="roundRect">
              <a:avLst/>
            </a:prstGeom>
            <a:ln/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ТИПОВАЯ ЗАЯВКА на осуществление закупки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646650" y="5037570"/>
              <a:ext cx="2376253" cy="757142"/>
            </a:xfrm>
            <a:prstGeom prst="roundRect">
              <a:avLst/>
            </a:prstGeom>
            <a:ln/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ТИПОВЫЕ ПРОТОКОЛЫ рассмотрения заявок участников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921392" y="4956617"/>
              <a:ext cx="2454032" cy="919047"/>
            </a:xfrm>
            <a:prstGeom prst="roundRect">
              <a:avLst/>
            </a:prstGeom>
            <a:ln/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ТИПОВЫЕ ДОКУМЕНТАЦИИ (конкурсные, аукционные)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5921392" y="3574079"/>
              <a:ext cx="2454032" cy="919046"/>
            </a:xfrm>
            <a:prstGeom prst="roundRect">
              <a:avLst/>
            </a:prstGeom>
            <a:ln/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ТИПОВЫЕ ТЕХНИЧЕСКИЕ ЗАДАНИЯ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881708" y="1561382"/>
              <a:ext cx="2493716" cy="1549205"/>
            </a:xfrm>
            <a:prstGeom prst="roundRect">
              <a:avLst/>
            </a:prstGeom>
            <a:ln/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ТИПОВОЙ КОНТРАКТ </a:t>
              </a:r>
            </a:p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на выполнение работ по строительству, реконструкции, ремонту объектов капитального строительства</a:t>
              </a:r>
            </a:p>
          </p:txBody>
        </p:sp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3073162" y="1709794"/>
              <a:ext cx="360039" cy="8182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3062492" y="3342511"/>
              <a:ext cx="360039" cy="8182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3062492" y="5011534"/>
              <a:ext cx="360039" cy="8182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 rot="10800000">
              <a:off x="5507831" y="1926766"/>
              <a:ext cx="360039" cy="8182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 rot="10800000">
              <a:off x="5517144" y="3624200"/>
              <a:ext cx="360039" cy="8182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 rot="10800000">
              <a:off x="5517225" y="5007193"/>
              <a:ext cx="360039" cy="81827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</p:grpSp>
      <p:sp>
        <p:nvSpPr>
          <p:cNvPr id="16" name="Заголовок 1"/>
          <p:cNvSpPr txBox="1">
            <a:spLocks/>
          </p:cNvSpPr>
          <p:nvPr/>
        </p:nvSpPr>
        <p:spPr>
          <a:xfrm>
            <a:off x="301752" y="457200"/>
            <a:ext cx="8247888" cy="841248"/>
          </a:xfrm>
          <a:prstGeom prst="rect">
            <a:avLst/>
          </a:prstGeo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>
              <a:defRPr/>
            </a:pPr>
            <a:r>
              <a:rPr lang="ru-RU" sz="1800" b="1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Методологическая поддержка заказчиков</a:t>
            </a:r>
          </a:p>
          <a:p>
            <a:pPr algn="ctr">
              <a:spcBef>
                <a:spcPts val="1200"/>
              </a:spcBef>
              <a:defRPr/>
            </a:pPr>
            <a:r>
              <a:rPr lang="ru-RU" sz="1800" b="1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СТАНДАРТИЗАЦИЯ ЗАКУПОК </a:t>
            </a:r>
            <a:endParaRPr lang="ru-RU" sz="1800" b="1" dirty="0">
              <a:effectLst>
                <a:reflection blurRad="12700" endPos="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1"/>
          <p:cNvGrpSpPr>
            <a:grpSpLocks/>
          </p:cNvGrpSpPr>
          <p:nvPr/>
        </p:nvGrpSpPr>
        <p:grpSpPr bwMode="auto">
          <a:xfrm>
            <a:off x="223838" y="1627188"/>
            <a:ext cx="8723312" cy="4370387"/>
            <a:chOff x="207308" y="1628054"/>
            <a:chExt cx="8724383" cy="4370650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35887" y="2915593"/>
              <a:ext cx="2881666" cy="857302"/>
            </a:xfrm>
            <a:prstGeom prst="roundRect">
              <a:avLst/>
            </a:prstGeom>
            <a:ln>
              <a:noFill/>
            </a:ln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i="1" dirty="0">
                  <a:solidFill>
                    <a:srgbClr val="002060"/>
                  </a:solidFill>
                </a:rPr>
                <a:t>Типовой контракт на выполнение работ</a:t>
              </a:r>
            </a:p>
          </p:txBody>
        </p:sp>
        <p:sp>
          <p:nvSpPr>
            <p:cNvPr id="4" name="Скругленный прямоугольник 3"/>
            <p:cNvSpPr/>
            <p:nvPr/>
          </p:nvSpPr>
          <p:spPr>
            <a:xfrm>
              <a:off x="207308" y="1628054"/>
              <a:ext cx="4925030" cy="71441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461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i="1" dirty="0">
                  <a:solidFill>
                    <a:srgbClr val="002060"/>
                  </a:solidFill>
                </a:rPr>
                <a:t>Типовой контракт на поставку товаров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212071" y="4355543"/>
              <a:ext cx="4920267" cy="523907"/>
            </a:xfrm>
            <a:prstGeom prst="roundRect">
              <a:avLst/>
            </a:prstGeom>
            <a:ln>
              <a:noFill/>
            </a:ln>
            <a:effectLst>
              <a:outerShdw blurRad="1028700" dist="38100" dir="5400000" rotWithShape="0">
                <a:schemeClr val="accent1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b="1" i="1" dirty="0">
                  <a:solidFill>
                    <a:srgbClr val="002060"/>
                  </a:solidFill>
                </a:rPr>
                <a:t>Типовой контракт на оказание услуг</a:t>
              </a:r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6549208" y="2979616"/>
              <a:ext cx="648071" cy="81683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3981258" y="2623476"/>
              <a:ext cx="2519672" cy="1528855"/>
            </a:xfrm>
            <a:prstGeom prst="round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Типовой контракт на выполнение работ по строительству, реконструкции, ремонту объектов капитального строительства</a:t>
              </a:r>
            </a:p>
          </p:txBody>
        </p:sp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/>
            </a:blip>
            <a:srcRect/>
            <a:stretch>
              <a:fillRect/>
            </a:stretch>
          </p:blipFill>
          <p:spPr bwMode="auto">
            <a:xfrm>
              <a:off x="3260902" y="2980302"/>
              <a:ext cx="648071" cy="81683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669327" y="5357315"/>
              <a:ext cx="7776530" cy="641389"/>
            </a:xfrm>
            <a:prstGeom prst="roundRect">
              <a:avLst/>
            </a:prstGeom>
            <a:ln/>
            <a:effectLst>
              <a:outerShdw blurRad="673100" dist="38100" dir="5400000" rotWithShape="0">
                <a:schemeClr val="accent5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Типовые контракты согласованы с прокуратурой, ФСБ, МВД, главными распорядителями средств краевого бюджета и получили правовую оценку в Ассоциации юристов России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259849" y="2669517"/>
              <a:ext cx="1671842" cy="1530442"/>
            </a:xfrm>
            <a:prstGeom prst="roundRect">
              <a:avLst/>
            </a:prstGeom>
            <a:ln/>
            <a:effectLst>
              <a:outerShdw blurRad="673100" dist="38100" dir="5400000" rotWithShape="0">
                <a:schemeClr val="accent5">
                  <a:lumMod val="75000"/>
                  <a:alpha val="35000"/>
                </a:scheme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Обязательной частью контракта является </a:t>
              </a:r>
            </a:p>
            <a:p>
              <a:pPr algn="ctr">
                <a:defRPr/>
              </a:pPr>
              <a:r>
                <a:rPr lang="ru-RU" sz="1400" b="1" i="1" dirty="0">
                  <a:solidFill>
                    <a:srgbClr val="002060"/>
                  </a:solidFill>
                </a:rPr>
                <a:t>«График выполнения работ»</a:t>
              </a:r>
            </a:p>
          </p:txBody>
        </p:sp>
      </p:grpSp>
      <p:sp>
        <p:nvSpPr>
          <p:cNvPr id="13" name="Заголовок 1"/>
          <p:cNvSpPr txBox="1">
            <a:spLocks/>
          </p:cNvSpPr>
          <p:nvPr/>
        </p:nvSpPr>
        <p:spPr>
          <a:xfrm>
            <a:off x="291824" y="260648"/>
            <a:ext cx="8686800" cy="841248"/>
          </a:xfrm>
          <a:prstGeom prst="rect">
            <a:avLst/>
          </a:prstGeo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ctr">
              <a:defRPr/>
            </a:pPr>
            <a:r>
              <a:rPr lang="ru-RU" sz="2000" b="1" dirty="0" smtClean="0">
                <a:effectLst>
                  <a:reflection blurRad="12700" endPos="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типовых контрактов</a:t>
            </a:r>
          </a:p>
          <a:p>
            <a:pPr algn="ctr">
              <a:defRPr/>
            </a:pPr>
            <a:r>
              <a:rPr lang="ru-RU" sz="16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effectLst>
                  <a:reflection blurRad="12700" endPos="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Типовые контракты обязательны к применению государственными заказчиками Алтайского края</a:t>
            </a:r>
            <a:endParaRPr lang="ru-RU" sz="1400" dirty="0">
              <a:effectLst>
                <a:reflection blurRad="12700" endPos="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29"/>
          <p:cNvGrpSpPr>
            <a:grpSpLocks/>
          </p:cNvGrpSpPr>
          <p:nvPr/>
        </p:nvGrpSpPr>
        <p:grpSpPr bwMode="auto">
          <a:xfrm>
            <a:off x="587375" y="1165225"/>
            <a:ext cx="8131175" cy="5002213"/>
            <a:chOff x="587853" y="1165488"/>
            <a:chExt cx="8131131" cy="5002400"/>
          </a:xfrm>
        </p:grpSpPr>
        <p:sp>
          <p:nvSpPr>
            <p:cNvPr id="24" name="Выгнутая вправо стрелка 23"/>
            <p:cNvSpPr/>
            <p:nvPr/>
          </p:nvSpPr>
          <p:spPr>
            <a:xfrm rot="10184719">
              <a:off x="587853" y="2135487"/>
              <a:ext cx="1271581" cy="3667262"/>
            </a:xfrm>
            <a:prstGeom prst="curved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grpSp>
          <p:nvGrpSpPr>
            <p:cNvPr id="10245" name="Группа 28"/>
            <p:cNvGrpSpPr>
              <a:grpSpLocks/>
            </p:cNvGrpSpPr>
            <p:nvPr/>
          </p:nvGrpSpPr>
          <p:grpSpPr bwMode="auto">
            <a:xfrm>
              <a:off x="1537030" y="1165488"/>
              <a:ext cx="7181954" cy="5002400"/>
              <a:chOff x="1243732" y="1174114"/>
              <a:chExt cx="7181954" cy="5002400"/>
            </a:xfrm>
          </p:grpSpPr>
          <p:sp>
            <p:nvSpPr>
              <p:cNvPr id="3" name="Скругленный прямоугольник 2"/>
              <p:cNvSpPr/>
              <p:nvPr/>
            </p:nvSpPr>
            <p:spPr>
              <a:xfrm>
                <a:off x="1936021" y="4433374"/>
                <a:ext cx="5021236" cy="1743140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4800" dirty="0">
                    <a:solidFill>
                      <a:schemeClr val="tx1"/>
                    </a:solidFill>
                  </a:rPr>
                  <a:t>Муниципальные заказчики</a:t>
                </a:r>
                <a:endParaRPr lang="ru-RU" sz="1200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0247" name="Группа 40"/>
              <p:cNvGrpSpPr>
                <a:grpSpLocks/>
              </p:cNvGrpSpPr>
              <p:nvPr/>
            </p:nvGrpSpPr>
            <p:grpSpPr bwMode="auto">
              <a:xfrm>
                <a:off x="1243732" y="1174114"/>
                <a:ext cx="1762125" cy="2519238"/>
                <a:chOff x="1299831" y="3755653"/>
                <a:chExt cx="1762052" cy="2518643"/>
              </a:xfrm>
            </p:grpSpPr>
            <p:sp>
              <p:nvSpPr>
                <p:cNvPr id="10255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1299831" y="5751200"/>
                  <a:ext cx="1762052" cy="5230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i="1">
                      <a:latin typeface="Arial" pitchFamily="34" charset="0"/>
                      <a:cs typeface="Arial" pitchFamily="34" charset="0"/>
                    </a:rPr>
                    <a:t>Контрактная служба</a:t>
                  </a:r>
                </a:p>
              </p:txBody>
            </p:sp>
            <p:grpSp>
              <p:nvGrpSpPr>
                <p:cNvPr id="10256" name="Группа 42"/>
                <p:cNvGrpSpPr>
                  <a:grpSpLocks/>
                </p:cNvGrpSpPr>
                <p:nvPr/>
              </p:nvGrpSpPr>
              <p:grpSpPr bwMode="auto">
                <a:xfrm>
                  <a:off x="1396330" y="3755653"/>
                  <a:ext cx="1545170" cy="1980378"/>
                  <a:chOff x="3871913" y="4468604"/>
                  <a:chExt cx="1704975" cy="2146510"/>
                </a:xfrm>
              </p:grpSpPr>
              <p:sp>
                <p:nvSpPr>
                  <p:cNvPr id="10" name="Скругленный прямоугольник 9"/>
                  <p:cNvSpPr/>
                  <p:nvPr/>
                </p:nvSpPr>
                <p:spPr bwMode="auto">
                  <a:xfrm>
                    <a:off x="3872439" y="4468604"/>
                    <a:ext cx="1704306" cy="2146974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  <a:alpha val="0"/>
                    </a:schemeClr>
                  </a:solidFill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 dirty="0"/>
                  </a:p>
                </p:txBody>
              </p:sp>
              <p:pic>
                <p:nvPicPr>
                  <p:cNvPr id="10258" name="Picture 38" descr="C:\Users\fedorishev\Desktop\Безымянный4.png"/>
                  <p:cNvPicPr>
                    <a:picLocks noChangeAspect="1" noChangeArrowheads="1"/>
                  </p:cNvPicPr>
                  <p:nvPr/>
                </p:nvPicPr>
                <p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311325" y="4468604"/>
                    <a:ext cx="919339" cy="110848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259" name="Picture 39" descr="C:\Users\fedorishev\Desktop\Безымянный5.png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819" b="14175"/>
                  <a:stretch>
                    <a:fillRect/>
                  </a:stretch>
                </p:blipFill>
                <p:spPr bwMode="auto">
                  <a:xfrm>
                    <a:off x="3975995" y="5577087"/>
                    <a:ext cx="533204" cy="8527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260" name="Picture 39" descr="C:\Users\fedorishev\Desktop\Безымянный5.png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819" b="14175"/>
                  <a:stretch>
                    <a:fillRect/>
                  </a:stretch>
                </p:blipFill>
                <p:spPr bwMode="auto">
                  <a:xfrm>
                    <a:off x="4470975" y="5577087"/>
                    <a:ext cx="533204" cy="8527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0261" name="Picture 39" descr="C:\Users\fedorishev\Desktop\Безымянный5.png"/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819" b="14175"/>
                  <a:stretch>
                    <a:fillRect/>
                  </a:stretch>
                </p:blipFill>
                <p:spPr bwMode="auto">
                  <a:xfrm>
                    <a:off x="4956172" y="5577087"/>
                    <a:ext cx="533204" cy="85277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0248" name="Группа 4"/>
              <p:cNvGrpSpPr>
                <a:grpSpLocks/>
              </p:cNvGrpSpPr>
              <p:nvPr/>
            </p:nvGrpSpPr>
            <p:grpSpPr bwMode="auto">
              <a:xfrm>
                <a:off x="5654179" y="1174114"/>
                <a:ext cx="1762125" cy="2519238"/>
                <a:chOff x="4904655" y="1034660"/>
                <a:chExt cx="1762125" cy="2519238"/>
              </a:xfrm>
            </p:grpSpPr>
            <p:sp>
              <p:nvSpPr>
                <p:cNvPr id="10252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4904655" y="3030678"/>
                  <a:ext cx="1762125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 eaLnBrk="1" hangingPunct="1"/>
                  <a:r>
                    <a:rPr lang="ru-RU" altLang="ru-RU" sz="1400" i="1">
                      <a:latin typeface="Arial" pitchFamily="34" charset="0"/>
                      <a:cs typeface="Arial" pitchFamily="34" charset="0"/>
                    </a:rPr>
                    <a:t>Контрактный управляющий</a:t>
                  </a:r>
                </a:p>
              </p:txBody>
            </p:sp>
            <p:sp>
              <p:nvSpPr>
                <p:cNvPr id="18" name="Скругленный прямоугольник 17"/>
                <p:cNvSpPr/>
                <p:nvPr/>
              </p:nvSpPr>
              <p:spPr bwMode="auto">
                <a:xfrm>
                  <a:off x="5001239" y="1034660"/>
                  <a:ext cx="1544628" cy="1981274"/>
                </a:xfrm>
                <a:prstGeom prst="roundRect">
                  <a:avLst/>
                </a:prstGeom>
                <a:solidFill>
                  <a:schemeClr val="bg1">
                    <a:lumMod val="85000"/>
                    <a:alpha val="0"/>
                  </a:schemeClr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 dirty="0"/>
                </a:p>
              </p:txBody>
            </p:sp>
            <p:pic>
              <p:nvPicPr>
                <p:cNvPr id="10254" name="Picture 38" descr="C:\Users\fedorishev\Desktop\Безымянный4.png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9401" y="1513794"/>
                  <a:ext cx="833205" cy="10229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3304439" y="2904554"/>
                <a:ext cx="2027227" cy="984287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2400" b="1" dirty="0">
                    <a:solidFill>
                      <a:schemeClr val="tx1"/>
                    </a:solidFill>
                  </a:rPr>
                  <a:t>ОБУЧЕНИЕ</a:t>
                </a:r>
                <a:r>
                  <a:rPr lang="ru-RU" dirty="0">
                    <a:solidFill>
                      <a:schemeClr val="tx1"/>
                    </a:solidFill>
                  </a:rPr>
                  <a:t> </a:t>
                </a:r>
              </a:p>
              <a:p>
                <a:pPr algn="ctr"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более 1000 специалистов</a:t>
                </a:r>
              </a:p>
            </p:txBody>
          </p:sp>
          <p:sp>
            <p:nvSpPr>
              <p:cNvPr id="26" name="Выгнутая вправо стрелка 25"/>
              <p:cNvSpPr/>
              <p:nvPr/>
            </p:nvSpPr>
            <p:spPr>
              <a:xfrm rot="11136725">
                <a:off x="7153343" y="2098810"/>
                <a:ext cx="1272343" cy="3670202"/>
              </a:xfrm>
              <a:prstGeom prst="curvedLeftArrow">
                <a:avLst>
                  <a:gd name="adj1" fmla="val 25000"/>
                  <a:gd name="adj2" fmla="val 50480"/>
                  <a:gd name="adj3" fmla="val 25000"/>
                </a:avLst>
              </a:prstGeom>
              <a:scene3d>
                <a:camera prst="orthographicFront">
                  <a:rot lat="0" lon="1080000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Выноска со стрелкой вниз 26"/>
              <p:cNvSpPr/>
              <p:nvPr/>
            </p:nvSpPr>
            <p:spPr>
              <a:xfrm>
                <a:off x="2885341" y="1909154"/>
                <a:ext cx="2865422" cy="914434"/>
              </a:xfrm>
              <a:prstGeom prst="downArrowCallout">
                <a:avLst>
                  <a:gd name="adj1" fmla="val 25472"/>
                  <a:gd name="adj2" fmla="val 29717"/>
                  <a:gd name="adj3" fmla="val 25000"/>
                  <a:gd name="adj4" fmla="val 29128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sp>
        <p:nvSpPr>
          <p:cNvPr id="10243" name="TextBox 30"/>
          <p:cNvSpPr txBox="1">
            <a:spLocks noChangeArrowheads="1"/>
          </p:cNvSpPr>
          <p:nvPr/>
        </p:nvSpPr>
        <p:spPr bwMode="auto">
          <a:xfrm>
            <a:off x="800100" y="230188"/>
            <a:ext cx="7623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Реализация принципа профессионализма заказчиков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6296</TotalTime>
  <Words>445</Words>
  <Application>Microsoft Office PowerPoint</Application>
  <PresentationFormat>Экран (4:3)</PresentationFormat>
  <Paragraphs>114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Диаграмма Microsoft Excel</vt:lpstr>
      <vt:lpstr>Презентация PowerPoint</vt:lpstr>
      <vt:lpstr>Годовой объем закупок заказчиков Алтайского края</vt:lpstr>
      <vt:lpstr>История централизации закупок края</vt:lpstr>
      <vt:lpstr>ПЕРЕЧЕНЬ товаров, работ, услуг, закупки на поставку, выполнение, оказание которых осуществляются уполномоченным учреждением Алтайского края на основании заключенных с органами местного самоуправления соглашений </vt:lpstr>
      <vt:lpstr>Централизованная модель закупок  Постановление Администрации Алтайского края от 30.12.2013 № 712 «О контрактной системе в сфере закупок товаров, работ, услуг для обеспечения государственных и муниципальных нужд Алтайского края»</vt:lpstr>
      <vt:lpstr>Презентация PowerPoint</vt:lpstr>
      <vt:lpstr>Презентация PowerPoint</vt:lpstr>
      <vt:lpstr>Презентация PowerPoint</vt:lpstr>
      <vt:lpstr>Презентация PowerPoint</vt:lpstr>
      <vt:lpstr>Региональная информационная система Алтайского края  в сфере закупок</vt:lpstr>
      <vt:lpstr>Варианты  работы муниципальных заказчиков  с использованием АИС «Госзаказ»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Макашов Сергей Сергеевич</dc:creator>
  <cp:lastModifiedBy>Макашов Сергей Сергеевич</cp:lastModifiedBy>
  <cp:revision>64</cp:revision>
  <cp:lastPrinted>2016-09-27T12:44:40Z</cp:lastPrinted>
  <dcterms:created xsi:type="dcterms:W3CDTF">2015-02-16T07:43:27Z</dcterms:created>
  <dcterms:modified xsi:type="dcterms:W3CDTF">2016-10-12T04:50:40Z</dcterms:modified>
</cp:coreProperties>
</file>