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25" r:id="rId2"/>
    <p:sldId id="276" r:id="rId3"/>
    <p:sldId id="296" r:id="rId4"/>
    <p:sldId id="319" r:id="rId5"/>
    <p:sldId id="330" r:id="rId6"/>
    <p:sldId id="327" r:id="rId7"/>
    <p:sldId id="329" r:id="rId8"/>
    <p:sldId id="328" r:id="rId9"/>
    <p:sldId id="277" r:id="rId10"/>
    <p:sldId id="309" r:id="rId11"/>
    <p:sldId id="323" r:id="rId12"/>
    <p:sldId id="304" r:id="rId13"/>
    <p:sldId id="305" r:id="rId14"/>
    <p:sldId id="313" r:id="rId15"/>
    <p:sldId id="314" r:id="rId16"/>
    <p:sldId id="335" r:id="rId17"/>
    <p:sldId id="334" r:id="rId18"/>
    <p:sldId id="333" r:id="rId19"/>
    <p:sldId id="332" r:id="rId20"/>
    <p:sldId id="326" r:id="rId2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B7"/>
    <a:srgbClr val="214F87"/>
    <a:srgbClr val="FFC1C1"/>
    <a:srgbClr val="2962A7"/>
    <a:srgbClr val="FFFFE1"/>
    <a:srgbClr val="FFFFBD"/>
    <a:srgbClr val="FFB3B3"/>
    <a:srgbClr val="556A2C"/>
    <a:srgbClr val="DE0000"/>
    <a:srgbClr val="FABF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4008" y="-84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38C5BF-CAEB-4AE5-8BFA-3B1B87B926C0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41080-8688-4AC4-B03A-59EA8B66484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8230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DDC23-23F7-4A8C-9993-39CC01AB0772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14341" name="Rectangle 7"/>
          <p:cNvSpPr txBox="1">
            <a:spLocks noGrp="1" noChangeArrowheads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C761DA0-9EE4-426D-BA81-C68618C5E674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 dirty="0">
              <a:latin typeface="+mn-lt"/>
            </a:endParaRPr>
          </a:p>
        </p:txBody>
      </p:sp>
      <p:sp>
        <p:nvSpPr>
          <p:cNvPr id="245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0938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357" y="4713431"/>
            <a:ext cx="4984962" cy="446871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2351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379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8354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186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8617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6593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5948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2577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37417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4185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8080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5932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CC7BAD-3E97-479D-A7F6-50EBA978FCEE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17413" name="Rectangle 7"/>
          <p:cNvSpPr txBox="1">
            <a:spLocks noGrp="1" noChangeArrowheads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9659355-8527-4304-AAEE-0E34DAF29090}" type="slidenum">
              <a:rPr lang="ru-RU" sz="1200">
                <a:latin typeface="+mn-lt"/>
              </a:rPr>
              <a:pPr algn="r">
                <a:defRPr/>
              </a:pPr>
              <a:t>20</a:t>
            </a:fld>
            <a:endParaRPr lang="ru-RU" sz="1200" dirty="0">
              <a:latin typeface="+mn-lt"/>
            </a:endParaRPr>
          </a:p>
        </p:txBody>
      </p:sp>
      <p:sp>
        <p:nvSpPr>
          <p:cNvPr id="440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0938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357" y="4713431"/>
            <a:ext cx="4984962" cy="446871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221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694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4785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7034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AD330C6-9C93-4760-880B-A7464687C50A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7413" name="Rectangle 7"/>
          <p:cNvSpPr txBox="1">
            <a:spLocks noGrp="1" noChangeArrowheads="1"/>
          </p:cNvSpPr>
          <p:nvPr/>
        </p:nvSpPr>
        <p:spPr bwMode="auto">
          <a:xfrm>
            <a:off x="3850444" y="9428584"/>
            <a:ext cx="2945659" cy="4963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5F6DAEA-56A3-4998-AC1B-3CE441FAA222}" type="slidenum">
              <a:rPr lang="ru-RU" sz="1200">
                <a:latin typeface="+mn-lt"/>
              </a:rPr>
              <a:pPr algn="r">
                <a:defRPr/>
              </a:pPr>
              <a:t>7</a:t>
            </a:fld>
            <a:endParaRPr lang="ru-RU" sz="1200" dirty="0">
              <a:latin typeface="+mn-lt"/>
            </a:endParaRPr>
          </a:p>
        </p:txBody>
      </p:sp>
      <p:sp>
        <p:nvSpPr>
          <p:cNvPr id="276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17575" y="744538"/>
            <a:ext cx="4960938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357" y="4713431"/>
            <a:ext cx="4984962" cy="446871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effectLst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0324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41080-8688-4AC4-B03A-59EA8B664845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705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1E1282B-1F2C-4A11-9654-742EB6F1E7BF}" type="datetime1">
              <a:rPr lang="ru-RU"/>
              <a:pPr>
                <a:defRPr/>
              </a:pPr>
              <a:t>26.09.2016</a:t>
            </a:fld>
            <a:endParaRPr lang="ru-RU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34C86-B016-49CD-9BB3-9A8EAD4B0A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8984681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26.09.2016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42" y="294652"/>
            <a:ext cx="8463171" cy="493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DDDFC-B4A4-48C1-82BB-2766616FEE3C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8" name="Rectangle 6"/>
          <p:cNvSpPr txBox="1">
            <a:spLocks noGrp="1" noChangeArrowheads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BE5FE166-2F82-4483-ABF5-AD5A16F19A16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512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50" y="4929188"/>
            <a:ext cx="3159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447596" y="2348880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Опыт Мурманской области по осуществлению закупок «малого объема» </a:t>
            </a:r>
          </a:p>
          <a:p>
            <a:pPr algn="ctr"/>
            <a:r>
              <a:rPr lang="ru-RU" sz="3200" b="1" dirty="0" smtClean="0"/>
              <a:t>на </a:t>
            </a:r>
            <a:r>
              <a:rPr lang="ru-RU" sz="3200" b="1" dirty="0"/>
              <a:t>региональной торговой площадке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8" name="Rectangle 9"/>
          <p:cNvSpPr>
            <a:spLocks noChangeArrowheads="1"/>
          </p:cNvSpPr>
          <p:nvPr/>
        </p:nvSpPr>
        <p:spPr bwMode="auto">
          <a:xfrm>
            <a:off x="214282" y="5500702"/>
            <a:ext cx="49292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Председатель Комитета </a:t>
            </a:r>
            <a:endParaRPr lang="ru-RU" sz="1600" dirty="0">
              <a:latin typeface="Century Gothic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государственных закупок</a:t>
            </a:r>
            <a:endParaRPr lang="ru-RU" sz="1600" dirty="0">
              <a:latin typeface="Century Gothic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latin typeface="Century Gothic" pitchFamily="34" charset="0"/>
              </a:rPr>
              <a:t>Мурманской области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Д.А. Руусалеп</a:t>
            </a:r>
            <a:endParaRPr lang="ru-RU" sz="16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976863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189" y="1430799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500" b="1" dirty="0">
              <a:solidFill>
                <a:srgbClr val="003F82"/>
              </a:solidFill>
            </a:endParaRPr>
          </a:p>
          <a:p>
            <a:pPr marL="0" indent="0" algn="ctr">
              <a:buNone/>
            </a:pPr>
            <a:endParaRPr lang="ru-RU" sz="2200" b="1" dirty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b="1" dirty="0" smtClean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-8022" y="4585"/>
            <a:ext cx="8324438" cy="1264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1: Регистрация участника на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площадке «Малые закупки»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" y="1268760"/>
            <a:ext cx="9144000" cy="5589240"/>
          </a:xfrm>
          <a:prstGeom prst="rect">
            <a:avLst/>
          </a:prstGeom>
        </p:spPr>
      </p:pic>
      <p:pic>
        <p:nvPicPr>
          <p:cNvPr id="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403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3189" y="1430799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1500" b="1" dirty="0">
              <a:solidFill>
                <a:srgbClr val="003F82"/>
              </a:solidFill>
            </a:endParaRPr>
          </a:p>
          <a:p>
            <a:pPr marL="0" indent="0" algn="ctr">
              <a:buNone/>
            </a:pPr>
            <a:endParaRPr lang="ru-RU" sz="2200" b="1" dirty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b="1" dirty="0" smtClean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-8022" y="4584"/>
            <a:ext cx="7964398" cy="143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ШАГ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2: Публикация заказчиком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извещения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площадке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700806"/>
            <a:ext cx="3600400" cy="15250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ЗАПОЛНЕНИЕ ФОРМЫ ИЗВЕЩЕНИЯ НА САЙТЕ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 rot="16200000">
            <a:off x="4146291" y="1832703"/>
            <a:ext cx="672514" cy="1261256"/>
          </a:xfrm>
          <a:prstGeom prst="down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5121158" y="1700804"/>
            <a:ext cx="3600400" cy="15250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ПУБЛИКАЦИЯ ИЗВЕЩЕНИЯ НА САЙТЕ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539552" y="4149080"/>
            <a:ext cx="2777298" cy="1152128"/>
          </a:xfrm>
          <a:prstGeom prst="flowChartAlternateProcess">
            <a:avLst/>
          </a:prstGeom>
          <a:solidFill>
            <a:srgbClr val="FFB7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публикации извещения на сайте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3316850" y="4725144"/>
            <a:ext cx="2502278" cy="0"/>
          </a:xfrm>
          <a:prstGeom prst="straightConnector1">
            <a:avLst/>
          </a:prstGeom>
          <a:ln w="53975" cmpd="sng">
            <a:solidFill>
              <a:srgbClr val="FF0000"/>
            </a:solidFill>
            <a:prstDash val="dash"/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альтернативный процесс 16"/>
          <p:cNvSpPr/>
          <p:nvPr/>
        </p:nvSpPr>
        <p:spPr>
          <a:xfrm>
            <a:off x="5819128" y="4149080"/>
            <a:ext cx="2902430" cy="1152128"/>
          </a:xfrm>
          <a:prstGeom prst="flowChartAlternateProcess">
            <a:avLst/>
          </a:prstGeom>
          <a:solidFill>
            <a:srgbClr val="FFB7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окончания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срока подачи заявок</a:t>
            </a: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3329862" y="3717032"/>
            <a:ext cx="2489266" cy="864096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 менее 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(двух) рабочих дней</a:t>
            </a:r>
          </a:p>
        </p:txBody>
      </p:sp>
      <p:pic>
        <p:nvPicPr>
          <p:cNvPr id="13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076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1500" b="1" dirty="0">
              <a:solidFill>
                <a:srgbClr val="003F82"/>
              </a:solidFill>
            </a:endParaRPr>
          </a:p>
          <a:p>
            <a:pPr marL="0" indent="0" algn="ctr">
              <a:buNone/>
            </a:pPr>
            <a:endParaRPr lang="ru-RU" sz="2200" b="1" dirty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b="1" dirty="0" smtClean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4585"/>
            <a:ext cx="8051800" cy="133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3:   Подача заявки на участие в закупке </a:t>
            </a:r>
            <a:endParaRPr lang="ru-RU" sz="3200" dirty="0" smtClean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051720" y="3501008"/>
            <a:ext cx="0" cy="864096"/>
          </a:xfrm>
          <a:prstGeom prst="straightConnector1">
            <a:avLst/>
          </a:prstGeom>
          <a:ln w="69850">
            <a:solidFill>
              <a:schemeClr val="accent6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89796" y="4365104"/>
            <a:ext cx="3960440" cy="1368152"/>
          </a:xfrm>
          <a:prstGeom prst="roundRect">
            <a:avLst/>
          </a:prstGeom>
          <a:noFill/>
          <a:ln w="698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казывает только </a:t>
            </a:r>
            <a:r>
              <a:rPr lang="ru-RU" sz="2000" b="1" dirty="0" smtClean="0">
                <a:solidFill>
                  <a:srgbClr val="DE0000"/>
                </a:solidFill>
                <a:latin typeface="Times New Roman" pitchFamily="18" charset="0"/>
                <a:cs typeface="Times New Roman" pitchFamily="18" charset="0"/>
              </a:rPr>
              <a:t>ЦЕНУ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753230" y="3501008"/>
            <a:ext cx="0" cy="864096"/>
          </a:xfrm>
          <a:prstGeom prst="straightConnector1">
            <a:avLst/>
          </a:prstGeom>
          <a:ln w="6985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567988" y="4365104"/>
            <a:ext cx="4252483" cy="1368152"/>
          </a:xfrm>
          <a:prstGeom prst="roundRect">
            <a:avLst/>
          </a:prstGeom>
          <a:noFill/>
          <a:ln w="698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казывает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ЦЕНУ + прикрепляет файл с описанием предлагаемых товаров (работ, услуг)</a:t>
            </a:r>
          </a:p>
        </p:txBody>
      </p:sp>
      <p:pic>
        <p:nvPicPr>
          <p:cNvPr id="1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64088" y="1124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1303462"/>
            <a:ext cx="4328144" cy="219045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 предлагает поставить товары (выполнить работы, оказать услуги) </a:t>
            </a:r>
          </a:p>
          <a:p>
            <a:pPr algn="ctr"/>
            <a:r>
              <a:rPr lang="ru-RU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улучшенными характеристиками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сравнению с требованиями заказчика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9796" y="1303463"/>
            <a:ext cx="3936104" cy="219045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 предлагает 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поставить товары (выполнить работы, оказать услуги) </a:t>
            </a:r>
          </a:p>
          <a:p>
            <a:pPr algn="ctr"/>
            <a:r>
              <a:rPr lang="ru-RU" b="1" i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требованиями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заказчика, указанными в извещении,</a:t>
            </a:r>
          </a:p>
        </p:txBody>
      </p:sp>
    </p:spTree>
    <p:extLst>
      <p:ext uri="{BB962C8B-B14F-4D97-AF65-F5344CB8AC3E}">
        <p14:creationId xmlns:p14="http://schemas.microsoft.com/office/powerpoint/2010/main" val="262400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1500" b="1" dirty="0">
              <a:solidFill>
                <a:srgbClr val="003F82"/>
              </a:solidFill>
            </a:endParaRPr>
          </a:p>
          <a:p>
            <a:pPr marL="0" indent="0" algn="ctr">
              <a:buNone/>
            </a:pPr>
            <a:endParaRPr lang="ru-RU" sz="2200" b="1" dirty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b="1" dirty="0" smtClean="0">
              <a:solidFill>
                <a:srgbClr val="003F82"/>
              </a:solidFill>
            </a:endParaRPr>
          </a:p>
          <a:p>
            <a:pPr marL="0" indent="0" algn="r">
              <a:buNone/>
            </a:pPr>
            <a:endParaRPr lang="ru-RU" sz="25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4585"/>
            <a:ext cx="7956376" cy="133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4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 Рассмотрение заявок и определение победителя</a:t>
            </a:r>
            <a:endParaRPr lang="ru-RU" sz="32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79755"/>
            <a:ext cx="4320480" cy="15841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рассмотрение заявок </a:t>
            </a:r>
          </a:p>
          <a:p>
            <a:pPr algn="ctr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определение победителя: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69140" y="1479755"/>
            <a:ext cx="4151332" cy="15841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более </a:t>
            </a:r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(пяти)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рабочих дней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278128"/>
            <a:ext cx="8496944" cy="3319224"/>
          </a:xfrm>
          <a:prstGeom prst="rect">
            <a:avLst/>
          </a:prstGeom>
          <a:solidFill>
            <a:srgbClr val="FFB3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ЗАЯВКА  </a:t>
            </a:r>
            <a:r>
              <a:rPr lang="ru-RU" sz="25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 СООТВЕТСТВУЕТ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если:</a:t>
            </a:r>
          </a:p>
          <a:p>
            <a:pPr algn="ctr"/>
            <a:endParaRPr lang="ru-RU" sz="2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предлагаемые товары (работы, услуги) не соответствуют требованиям заказчика;</a:t>
            </a:r>
            <a:endPara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редложенная участником цена превышает НМЦК;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частник закупки признан заказчиком недобросовестным поставщиком (подрядчиком, исполнителем).</a:t>
            </a:r>
          </a:p>
        </p:txBody>
      </p:sp>
      <p:pic>
        <p:nvPicPr>
          <p:cNvPr id="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618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"/>
            <a:ext cx="6492230" cy="1196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ПОБЕДИТЕЛЬ  ЗАКУПКИ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19" y="1484784"/>
            <a:ext cx="4104457" cy="24645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  1: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участник, предложивший </a:t>
            </a:r>
            <a:r>
              <a:rPr lang="ru-RU" sz="24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наименьшую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цену</a:t>
            </a:r>
          </a:p>
          <a:p>
            <a:pPr algn="ctr"/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1484784"/>
            <a:ext cx="4017301" cy="24645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  2:</a:t>
            </a:r>
          </a:p>
          <a:p>
            <a:pPr algn="ctr"/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участник, предложивший </a:t>
            </a:r>
            <a:r>
              <a:rPr lang="ru-RU" sz="2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улучшенный 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товар (работу, услугу);</a:t>
            </a:r>
          </a:p>
          <a:p>
            <a:pPr marL="342900" indent="-342900">
              <a:buFontTx/>
              <a:buChar char="-"/>
            </a:pP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цена предложенных ТРУ </a:t>
            </a:r>
          </a:p>
          <a:p>
            <a:r>
              <a:rPr lang="ru-RU" sz="2200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превышает НМЦК.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7504" y="4869160"/>
            <a:ext cx="8928992" cy="1512168"/>
          </a:xfrm>
          <a:prstGeom prst="roundRect">
            <a:avLst/>
          </a:prstGeom>
          <a:noFill/>
          <a:ln w="698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убликация протокола на площадке</a:t>
            </a:r>
          </a:p>
        </p:txBody>
      </p:sp>
      <p:sp>
        <p:nvSpPr>
          <p:cNvPr id="15" name="Левая фигурная скобка 14"/>
          <p:cNvSpPr/>
          <p:nvPr/>
        </p:nvSpPr>
        <p:spPr>
          <a:xfrm rot="16200000">
            <a:off x="4229944" y="169414"/>
            <a:ext cx="828125" cy="8466653"/>
          </a:xfrm>
          <a:prstGeom prst="leftBrace">
            <a:avLst/>
          </a:prstGeom>
          <a:ln w="984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95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022" y="188640"/>
            <a:ext cx="7820382" cy="112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5</a:t>
            </a: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 Заключение контракта </a:t>
            </a:r>
            <a:endParaRPr lang="ru-RU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88977" y="1052736"/>
            <a:ext cx="4021857" cy="20162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 1: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аключение контракта на бумажном носителе</a:t>
            </a:r>
            <a:endParaRPr lang="ru-RU" sz="24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4788024" y="1052736"/>
            <a:ext cx="3888432" cy="20162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889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 2:</a:t>
            </a:r>
          </a:p>
          <a:p>
            <a:pPr algn="ctr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 счета на оплату</a:t>
            </a:r>
            <a:endParaRPr lang="ru-RU" sz="2400" dirty="0" smtClean="0"/>
          </a:p>
        </p:txBody>
      </p:sp>
      <p:sp>
        <p:nvSpPr>
          <p:cNvPr id="8" name="Левая фигурная скобка 7"/>
          <p:cNvSpPr/>
          <p:nvPr/>
        </p:nvSpPr>
        <p:spPr>
          <a:xfrm rot="16200000">
            <a:off x="4165510" y="-541853"/>
            <a:ext cx="828125" cy="8337783"/>
          </a:xfrm>
          <a:prstGeom prst="leftBrace">
            <a:avLst/>
          </a:prstGeom>
          <a:ln w="984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18894" y="4149081"/>
            <a:ext cx="8625815" cy="7920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пределяет заказчик самостоятельно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39552" y="5229200"/>
            <a:ext cx="8136904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Реализована возможность заключения контракта со вторым участником, если участник закупки, признанный победителем, отказался от заключения контракта.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79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108414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6: Внесение сведений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контракте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реестр малых закупок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endParaRPr lang="ru-RU" sz="2400" dirty="0" smtClean="0"/>
          </a:p>
        </p:txBody>
      </p:sp>
      <p:pic>
        <p:nvPicPr>
          <p:cNvPr id="10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48660" y="1916832"/>
            <a:ext cx="3791292" cy="19391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несение сведений в реестр малых закупок: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36851" y="1916831"/>
            <a:ext cx="4680520" cy="1939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течение </a:t>
            </a: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(трех) </a:t>
            </a:r>
            <a:r>
              <a:rPr lang="ru-RU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рабочих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дней с даты заключения контракта (даты счета).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31098" y="4509121"/>
            <a:ext cx="8625815" cy="18220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Реализована возможность автоматического формирования отчетных сведений о проведенных закупках.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36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85"/>
            <a:ext cx="8051800" cy="1336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Экономия по результатам проведенных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закупок</a:t>
            </a:r>
            <a:endParaRPr lang="ru-RU" sz="3200" dirty="0" smtClean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6001" y="1268760"/>
            <a:ext cx="4194172" cy="944086"/>
          </a:xfrm>
          <a:prstGeom prst="roundRect">
            <a:avLst/>
          </a:prstGeom>
          <a:solidFill>
            <a:srgbClr val="FABF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Исполнительные органы государственной власти и казенные учреждения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074615" y="2257848"/>
            <a:ext cx="0" cy="864096"/>
          </a:xfrm>
          <a:prstGeom prst="straightConnector1">
            <a:avLst/>
          </a:prstGeom>
          <a:ln w="69850">
            <a:solidFill>
              <a:schemeClr val="accent6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572000" y="1266504"/>
            <a:ext cx="4391738" cy="95394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Бюджетные учреждения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715135" y="2257848"/>
            <a:ext cx="0" cy="864096"/>
          </a:xfrm>
          <a:prstGeom prst="straightConnector1">
            <a:avLst/>
          </a:prstGeom>
          <a:ln w="69850">
            <a:solidFill>
              <a:schemeClr val="accent3">
                <a:lumMod val="75000"/>
              </a:schemeClr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4626843" y="3215630"/>
            <a:ext cx="4252483" cy="877812"/>
          </a:xfrm>
          <a:prstGeom prst="roundRect">
            <a:avLst/>
          </a:prstGeom>
          <a:noFill/>
          <a:ln w="698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ставляют у себя на прочие нужды</a:t>
            </a:r>
          </a:p>
        </p:txBody>
      </p:sp>
      <p:pic>
        <p:nvPicPr>
          <p:cNvPr id="14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86001" y="3212976"/>
            <a:ext cx="4252483" cy="880466"/>
          </a:xfrm>
          <a:prstGeom prst="roundRect">
            <a:avLst/>
          </a:prstGeom>
          <a:noFill/>
          <a:ln w="698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возвращают в бюджет на погашение дефицита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4869160"/>
            <a:ext cx="7632848" cy="12241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Реализована возможность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увеличения количества поставляемого товара на сумму, не превышающую разницы между ценой контракта и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НМЦК.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32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064896" cy="1247006"/>
          </a:xfrm>
          <a:noFill/>
        </p:spPr>
        <p:txBody>
          <a:bodyPr>
            <a:noAutofit/>
          </a:bodyPr>
          <a:lstStyle/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Результаты мониторинга работы заказчиков на региональной торговой площадке «Малые закупки»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356992"/>
            <a:ext cx="8784976" cy="1008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«Дробление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на закупки с НМЦК до 3 тыс.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1" y="4869160"/>
            <a:ext cx="8712967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объектам,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соответствующим исключающему перечню</a:t>
            </a:r>
          </a:p>
        </p:txBody>
      </p:sp>
      <p:pic>
        <p:nvPicPr>
          <p:cNvPr id="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79512" y="1916832"/>
            <a:ext cx="8784976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Ненадлежащее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реестра малых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6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288982" cy="1052736"/>
          </a:xfrm>
          <a:noFill/>
        </p:spPr>
        <p:txBody>
          <a:bodyPr>
            <a:noAutofit/>
          </a:bodyPr>
          <a:lstStyle/>
          <a:p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ланы по развитию региональной торговой площадки «Малые закупки»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63910" y="1556792"/>
            <a:ext cx="8436360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реестр фактов недобросовестного исполнения обязательств поставщиками (подрядчиками, исполнителями)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9909" y="3312418"/>
            <a:ext cx="8436360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муниципальных заказчиков и лиц, осуществляющих закупки по ФЗ № 223 на региональной торговой площадке «Малые закупки»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6486" y="5089376"/>
            <a:ext cx="8436360" cy="792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контроля за работой на площадке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1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40382"/>
            <a:ext cx="8490396" cy="768338"/>
          </a:xfrm>
          <a:noFill/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Комитет государственных закупок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Мурманской области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937" y="3789040"/>
            <a:ext cx="8436360" cy="72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сопровождение заказчиков, работающих по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ФЗ-223.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0937" y="1844824"/>
            <a:ext cx="8436360" cy="18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орган на определение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поставщиков (подрядчиков, исполнителей) конкурентными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способами (кроме запроса котировок):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заказчиков;</a:t>
            </a:r>
          </a:p>
          <a:p>
            <a:pPr>
              <a:buFontTx/>
              <a:buChar char="-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ля муниципальных заказчиков (если закупки осуществляются за счет межбюджетных трансфертов).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0937" y="1124744"/>
            <a:ext cx="8436360" cy="5966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 по реализации государственной политики в сфере закупок.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84845" y="5589240"/>
            <a:ext cx="8436360" cy="5966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имущественных торгов.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4845" y="4675634"/>
            <a:ext cx="8436360" cy="72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функционирования РИС «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WEB-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Торги-КС».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9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5"/>
            <a:ext cx="813690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B914AB-C555-4670-935E-684E104BFCBD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9" name="Rectangle 6"/>
          <p:cNvSpPr txBox="1">
            <a:spLocks noGrp="1" noChangeArrowheads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79E4DF9-13CF-4598-B0B3-26A7B2586861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2428860" y="2428868"/>
            <a:ext cx="396081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r>
              <a:rPr lang="ru-RU" sz="3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Благодарю за внимание</a:t>
            </a:r>
          </a:p>
        </p:txBody>
      </p:sp>
      <p:sp>
        <p:nvSpPr>
          <p:cNvPr id="22535" name="Oval 5"/>
          <p:cNvSpPr>
            <a:spLocks noChangeArrowheads="1"/>
          </p:cNvSpPr>
          <p:nvPr/>
        </p:nvSpPr>
        <p:spPr bwMode="auto">
          <a:xfrm>
            <a:off x="8686800" y="6629400"/>
            <a:ext cx="4572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latin typeface="Calibri" pitchFamily="34" charset="0"/>
              </a:rPr>
              <a:t>37</a:t>
            </a:r>
          </a:p>
        </p:txBody>
      </p:sp>
      <p:pic>
        <p:nvPicPr>
          <p:cNvPr id="2253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756" y="4929198"/>
            <a:ext cx="3159244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42844" y="557214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Председатель Комитета 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государственных закупок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Мурманской области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Century Gothic" pitchFamily="34" charset="0"/>
              </a:rPr>
              <a:t>Д.А. Руусалеп</a:t>
            </a:r>
            <a:endParaRPr lang="ru-RU" sz="16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119239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490396" cy="1393726"/>
          </a:xfrm>
          <a:noFill/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Результаты деятельности Комитета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государственных закупок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Мурманской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 9 месяцев 2016 года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089" y="244752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880025"/>
              </p:ext>
            </p:extLst>
          </p:nvPr>
        </p:nvGraphicFramePr>
        <p:xfrm>
          <a:off x="549126" y="1916832"/>
          <a:ext cx="8127329" cy="4480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14634"/>
                <a:gridCol w="3312695"/>
              </a:tblGrid>
              <a:tr h="975892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Штатная численность </a:t>
                      </a:r>
                    </a:p>
                    <a:p>
                      <a:pPr algn="ctr"/>
                      <a:r>
                        <a:rPr lang="ru-RU" sz="2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Комитета</a:t>
                      </a:r>
                      <a:endParaRPr lang="ru-RU" sz="26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человек </a:t>
                      </a:r>
                    </a:p>
                    <a:p>
                      <a:pPr algn="ctr"/>
                      <a:r>
                        <a:rPr lang="ru-RU" sz="2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(25 - УО,</a:t>
                      </a:r>
                      <a:r>
                        <a:rPr lang="ru-RU" sz="26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6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14 - регулятор)</a:t>
                      </a:r>
                      <a:endParaRPr lang="ru-RU" sz="26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2005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заказчиков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429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 конкурентных процедур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3 489 шт.</a:t>
                      </a:r>
                    </a:p>
                    <a:p>
                      <a:pPr algn="ctr"/>
                      <a:r>
                        <a:rPr lang="ru-RU" sz="2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6 412, 4 млн руб.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9138">
                <a:tc>
                  <a:txBody>
                    <a:bodyPr/>
                    <a:lstStyle/>
                    <a:p>
                      <a:pPr algn="ctr"/>
                      <a:r>
                        <a:rPr lang="ru-RU" sz="26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проведено</a:t>
                      </a:r>
                      <a:r>
                        <a:rPr lang="ru-RU" sz="2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совместных торгов</a:t>
                      </a:r>
                      <a:endParaRPr lang="ru-RU" sz="26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 шт.</a:t>
                      </a:r>
                    </a:p>
                    <a:p>
                      <a:pPr algn="ctr"/>
                      <a:r>
                        <a:rPr lang="ru-RU" sz="26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410,9 млн руб.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69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671656" y="4573676"/>
            <a:ext cx="2088232" cy="1383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43507" y="908720"/>
            <a:ext cx="8648977" cy="50339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распоряжением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Мурманской области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14.07.2015 №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199-РП государственные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заказчики и областные бюджетные учреждения обязаны публиковать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извещения о товарах, работах, услугах,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закупаемых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п.п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4, 5 ч. 1 ст. 93 ФЗ - 44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региональной торговой площадке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«Малые закупки».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652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333376"/>
            <a:ext cx="7759828" cy="204216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/>
          </a:p>
          <a:p>
            <a:pPr algn="ctr"/>
            <a:endParaRPr lang="ru-RU" sz="24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Комитета от 01.09.2015 № 128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 утверждении Регламента работы в модуле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Малые закупки» автоматизированной информационной системы управления закупками Мурманской области «WEB-Торги-КС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937" y="2564904"/>
            <a:ext cx="8211963" cy="36724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закупок, по которым заказчик имеет право не формировать извещение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(33 позиции), например: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закупки до 3 тыс. рублей;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ОСАГО;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акупки на участие в семинарах, конференциях;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закупки определенных медицинских, лекарственных средств и услуг.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5937" y="2579395"/>
            <a:ext cx="7138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в себя</a:t>
            </a:r>
            <a:endParaRPr lang="ru-RU" sz="2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72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4" y="0"/>
            <a:ext cx="7661870" cy="1052736"/>
          </a:xfrm>
          <a:noFill/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Особенности региональной торговой площадки «Малые закупки»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9" y="2204864"/>
            <a:ext cx="8436360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площадке на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безвозмездной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3895" y="3068960"/>
            <a:ext cx="8436360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необходимости оформления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7446" y="3933056"/>
            <a:ext cx="8436360" cy="776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Подписка на рассылку извещений в личном кабинете по категориям товаров, работ,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77999" y="1268760"/>
            <a:ext cx="8436360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заказчиков на площадке в обязательном порядке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3895" y="4941168"/>
            <a:ext cx="8436360" cy="776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Автоматическое формирование отчетов по закупкам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58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1571625" y="2000250"/>
            <a:ext cx="75723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</a:pPr>
            <a:endParaRPr lang="ru-RU" sz="1400" b="1" dirty="0">
              <a:latin typeface="Century Gothic" pitchFamily="34" charset="0"/>
            </a:endParaRPr>
          </a:p>
        </p:txBody>
      </p:sp>
      <p:pic>
        <p:nvPicPr>
          <p:cNvPr id="717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16111" y="-1"/>
            <a:ext cx="8039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Региональная торговая площадка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Малые закупки»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95544" y="4539533"/>
            <a:ext cx="3312368" cy="1092600"/>
            <a:chOff x="2684474" y="226541"/>
            <a:chExt cx="1920176" cy="873081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5" name="Овал 24"/>
            <p:cNvSpPr/>
            <p:nvPr/>
          </p:nvSpPr>
          <p:spPr>
            <a:xfrm>
              <a:off x="2684474" y="226541"/>
              <a:ext cx="1920176" cy="873081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Овал 4"/>
            <p:cNvSpPr/>
            <p:nvPr/>
          </p:nvSpPr>
          <p:spPr>
            <a:xfrm>
              <a:off x="3023859" y="354401"/>
              <a:ext cx="1237553" cy="617361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Развитие конкуренции </a:t>
              </a:r>
              <a:endParaRPr lang="ru-RU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89832" y="3382149"/>
            <a:ext cx="3312368" cy="1080120"/>
            <a:chOff x="3067178" y="1170330"/>
            <a:chExt cx="2255563" cy="74127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8" name="Овал 27"/>
            <p:cNvSpPr/>
            <p:nvPr/>
          </p:nvSpPr>
          <p:spPr>
            <a:xfrm>
              <a:off x="3067178" y="1170330"/>
              <a:ext cx="2255563" cy="741278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Овал 4"/>
            <p:cNvSpPr/>
            <p:nvPr/>
          </p:nvSpPr>
          <p:spPr>
            <a:xfrm>
              <a:off x="3469732" y="1278888"/>
              <a:ext cx="1404678" cy="524162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Поддержка малого бизнеса</a:t>
              </a:r>
              <a:endParaRPr lang="ru-RU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14436" y="5690791"/>
            <a:ext cx="3384376" cy="1068203"/>
            <a:chOff x="2915460" y="2011207"/>
            <a:chExt cx="2627584" cy="884000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1" name="Овал 30"/>
            <p:cNvSpPr/>
            <p:nvPr/>
          </p:nvSpPr>
          <p:spPr>
            <a:xfrm>
              <a:off x="2915460" y="2011207"/>
              <a:ext cx="2627584" cy="884000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Овал 4"/>
            <p:cNvSpPr/>
            <p:nvPr/>
          </p:nvSpPr>
          <p:spPr>
            <a:xfrm>
              <a:off x="3399900" y="2231620"/>
              <a:ext cx="1612874" cy="53412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Эффективность расходования бюджетных средств</a:t>
              </a:r>
              <a:endParaRPr lang="ru-RU" sz="1600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Стрелка вниз 5"/>
          <p:cNvSpPr/>
          <p:nvPr/>
        </p:nvSpPr>
        <p:spPr>
          <a:xfrm>
            <a:off x="838405" y="646331"/>
            <a:ext cx="2178710" cy="155853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ЦЕЛИ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5858266" y="646331"/>
            <a:ext cx="2314134" cy="155853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ИТОГИ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 месяцев 2016 года</a:t>
            </a:r>
          </a:p>
        </p:txBody>
      </p:sp>
      <p:sp>
        <p:nvSpPr>
          <p:cNvPr id="21504" name="Скругленный прямоугольник 21503"/>
          <p:cNvSpPr/>
          <p:nvPr/>
        </p:nvSpPr>
        <p:spPr>
          <a:xfrm>
            <a:off x="4932041" y="2230032"/>
            <a:ext cx="3635373" cy="92193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3 517 состоявшихся закупок на сумму 161,2 млн рублей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932041" y="3477811"/>
            <a:ext cx="3665859" cy="88879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Свыше 1 600 </a:t>
            </a:r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пользователей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(физические и юридические лица)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962526" y="4637144"/>
            <a:ext cx="3604888" cy="83498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2,1 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среднее количество участников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79513" y="2230032"/>
            <a:ext cx="3312368" cy="1080120"/>
            <a:chOff x="2987919" y="855121"/>
            <a:chExt cx="2255563" cy="74127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46" name="Овал 45"/>
            <p:cNvSpPr/>
            <p:nvPr/>
          </p:nvSpPr>
          <p:spPr>
            <a:xfrm>
              <a:off x="2987919" y="855121"/>
              <a:ext cx="2255563" cy="741278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Овал 4"/>
            <p:cNvSpPr/>
            <p:nvPr/>
          </p:nvSpPr>
          <p:spPr>
            <a:xfrm>
              <a:off x="3397499" y="996558"/>
              <a:ext cx="1453710" cy="49128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Повышение открытости госзакупок</a:t>
              </a:r>
              <a:endParaRPr lang="ru-RU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3" name="Скругленный прямоугольник 52"/>
          <p:cNvSpPr/>
          <p:nvPr/>
        </p:nvSpPr>
        <p:spPr>
          <a:xfrm>
            <a:off x="5007852" y="5710802"/>
            <a:ext cx="3604888" cy="83498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17,5 млн рублей (10,8 %)</a:t>
            </a:r>
          </a:p>
          <a:p>
            <a:pPr algn="ctr"/>
            <a:endParaRPr lang="ru-RU" sz="5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экономия по закупкам</a:t>
            </a:r>
            <a:endParaRPr lang="ru-RU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>
          <a:xfrm rot="5400000">
            <a:off x="4020762" y="2279267"/>
            <a:ext cx="509759" cy="82346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Равнобедренный треугольник 38"/>
          <p:cNvSpPr/>
          <p:nvPr/>
        </p:nvSpPr>
        <p:spPr>
          <a:xfrm rot="5400000">
            <a:off x="4020763" y="3510475"/>
            <a:ext cx="509759" cy="82346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Равнобедренный треугольник 39"/>
          <p:cNvSpPr/>
          <p:nvPr/>
        </p:nvSpPr>
        <p:spPr>
          <a:xfrm rot="5400000">
            <a:off x="4020764" y="4642900"/>
            <a:ext cx="509759" cy="82346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Равнобедренный треугольник 40"/>
          <p:cNvSpPr/>
          <p:nvPr/>
        </p:nvSpPr>
        <p:spPr>
          <a:xfrm rot="5400000">
            <a:off x="4080782" y="5800278"/>
            <a:ext cx="509759" cy="82346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708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671656" y="4573676"/>
            <a:ext cx="2088232" cy="1383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945" y="781178"/>
            <a:ext cx="8496943" cy="49552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часто закупаемыми товарами 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(работами, услугами) являются: </a:t>
            </a:r>
          </a:p>
          <a:p>
            <a:pPr algn="ctr"/>
            <a:endParaRPr lang="ru-RU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техника;</a:t>
            </a:r>
          </a:p>
          <a:p>
            <a:pPr marL="342900" indent="-342900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канцелярские и хозяйственные товары;</a:t>
            </a:r>
          </a:p>
          <a:p>
            <a:pPr marL="342900" indent="-342900"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питания;</a:t>
            </a:r>
          </a:p>
          <a:p>
            <a:pPr marL="342900" indent="-34290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программное обеспечение;</a:t>
            </a:r>
          </a:p>
          <a:p>
            <a:pPr marL="342900" indent="-34290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полиграфии;</a:t>
            </a:r>
          </a:p>
          <a:p>
            <a:pPr marL="342900" indent="-34290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и обслуживание приборов и систем;</a:t>
            </a:r>
          </a:p>
          <a:p>
            <a:pPr marL="342900" indent="-342900">
              <a:buFontTx/>
              <a:buChar char="-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по автоперевозкам.</a:t>
            </a:r>
          </a:p>
          <a:p>
            <a:pPr marL="342900" indent="-342900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661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48464" cy="908720"/>
          </a:xfrm>
          <a:noFill/>
        </p:spPr>
        <p:txBody>
          <a:bodyPr>
            <a:normAutofit fontScale="90000"/>
          </a:bodyPr>
          <a:lstStyle/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35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шагов работы на площадке </a:t>
            </a:r>
            <a:br>
              <a:rPr lang="ru-RU" sz="35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«Малые закупки»</a:t>
            </a: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393093" y="1012861"/>
            <a:ext cx="5760640" cy="471923"/>
          </a:xfrm>
          <a:prstGeom prst="round1Rect">
            <a:avLst/>
          </a:prstGeom>
          <a:solidFill>
            <a:srgbClr val="FF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Регистрация на площадке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одним скругленным углом 11"/>
          <p:cNvSpPr/>
          <p:nvPr/>
        </p:nvSpPr>
        <p:spPr>
          <a:xfrm>
            <a:off x="370524" y="1859590"/>
            <a:ext cx="5805777" cy="715158"/>
          </a:xfrm>
          <a:prstGeom prst="round1Rect">
            <a:avLst/>
          </a:prstGeom>
          <a:solidFill>
            <a:srgbClr val="FF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2: Публикация извещения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98870" y="1798755"/>
            <a:ext cx="2520280" cy="8368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аказчик </a:t>
            </a:r>
          </a:p>
        </p:txBody>
      </p:sp>
      <p:sp>
        <p:nvSpPr>
          <p:cNvPr id="16" name="Прямоугольник с одним скругленным углом 15"/>
          <p:cNvSpPr/>
          <p:nvPr/>
        </p:nvSpPr>
        <p:spPr>
          <a:xfrm>
            <a:off x="393092" y="2876176"/>
            <a:ext cx="5805777" cy="624832"/>
          </a:xfrm>
          <a:prstGeom prst="round1Rect">
            <a:avLst/>
          </a:prstGeom>
          <a:solidFill>
            <a:srgbClr val="FF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одача заявки на участие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214276" y="2788170"/>
            <a:ext cx="2520280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с одним скругленным углом 19"/>
          <p:cNvSpPr/>
          <p:nvPr/>
        </p:nvSpPr>
        <p:spPr>
          <a:xfrm>
            <a:off x="386997" y="3789040"/>
            <a:ext cx="5820247" cy="655719"/>
          </a:xfrm>
          <a:prstGeom prst="round1Rect">
            <a:avLst/>
          </a:prstGeom>
          <a:solidFill>
            <a:srgbClr val="FF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4: Рассмотрение заявок </a:t>
            </a:r>
          </a:p>
          <a:p>
            <a:pPr algn="just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и определение победителя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с одним скругленным углом 22"/>
          <p:cNvSpPr/>
          <p:nvPr/>
        </p:nvSpPr>
        <p:spPr>
          <a:xfrm>
            <a:off x="388364" y="4725144"/>
            <a:ext cx="5851065" cy="547798"/>
          </a:xfrm>
          <a:prstGeom prst="round1Rect">
            <a:avLst/>
          </a:prstGeom>
          <a:solidFill>
            <a:srgbClr val="FF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5: Заключение контракта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239429" y="4665482"/>
            <a:ext cx="2505844" cy="6671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221680" y="3722143"/>
            <a:ext cx="2520280" cy="7895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с одним скругленным углом 26"/>
          <p:cNvSpPr/>
          <p:nvPr/>
        </p:nvSpPr>
        <p:spPr>
          <a:xfrm>
            <a:off x="401467" y="5569442"/>
            <a:ext cx="5851065" cy="739878"/>
          </a:xfrm>
          <a:prstGeom prst="round1Rect">
            <a:avLst/>
          </a:prstGeom>
          <a:solidFill>
            <a:srgbClr val="FFFF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6: Внесение сведений в реестр МЗ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252532" y="5524006"/>
            <a:ext cx="2505844" cy="7853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заказчик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85103" y="852778"/>
            <a:ext cx="2520280" cy="79208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участник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74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75000"/>
          </a:schemeClr>
        </a:solidFill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3277</TotalTime>
  <Words>917</Words>
  <Application>Microsoft Office PowerPoint</Application>
  <PresentationFormat>Экран (4:3)</PresentationFormat>
  <Paragraphs>216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Комитет государственных закупок  Мурманской области</vt:lpstr>
      <vt:lpstr> Результаты деятельности Комитета государственных закупок Мурманской области  за 9 месяцев 2016 года </vt:lpstr>
      <vt:lpstr>Презентация PowerPoint</vt:lpstr>
      <vt:lpstr>Презентация PowerPoint</vt:lpstr>
      <vt:lpstr>Особенности региональной торговой площадки «Малые закупки»</vt:lpstr>
      <vt:lpstr>Презентация PowerPoint</vt:lpstr>
      <vt:lpstr>Презентация PowerPoint</vt:lpstr>
      <vt:lpstr>6 шагов работы на площадке  «Малые закупки»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Результаты мониторинга работы заказчиков на региональной торговой площадке «Малые закупки»</vt:lpstr>
      <vt:lpstr>Планы по развитию региональной торговой площадки «Малые закупки»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Комитет государственных закупок Мурманской области</dc:title>
  <dc:creator>Стешенко И. С.</dc:creator>
  <cp:lastModifiedBy>Шелехова Дарья</cp:lastModifiedBy>
  <cp:revision>331</cp:revision>
  <cp:lastPrinted>2016-09-23T14:00:20Z</cp:lastPrinted>
  <dcterms:created xsi:type="dcterms:W3CDTF">2014-12-02T08:49:14Z</dcterms:created>
  <dcterms:modified xsi:type="dcterms:W3CDTF">2016-09-26T13:19:37Z</dcterms:modified>
</cp:coreProperties>
</file>