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colors5.xml" ContentType="application/vnd.openxmlformats-officedocument.drawingml.diagramColor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Default Extension="gif" ContentType="image/gif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792" r:id="rId2"/>
    <p:sldId id="793" r:id="rId3"/>
    <p:sldId id="799" r:id="rId4"/>
    <p:sldId id="800" r:id="rId5"/>
    <p:sldId id="809" r:id="rId6"/>
    <p:sldId id="810" r:id="rId7"/>
    <p:sldId id="803" r:id="rId8"/>
    <p:sldId id="805" r:id="rId9"/>
    <p:sldId id="804" r:id="rId10"/>
    <p:sldId id="808" r:id="rId11"/>
    <p:sldId id="811" r:id="rId12"/>
    <p:sldId id="755" r:id="rId13"/>
    <p:sldId id="794" r:id="rId14"/>
    <p:sldId id="795" r:id="rId15"/>
    <p:sldId id="812" r:id="rId16"/>
    <p:sldId id="798" r:id="rId17"/>
  </p:sldIdLst>
  <p:sldSz cx="9144000" cy="6858000" type="screen4x3"/>
  <p:notesSz cx="6669088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C0"/>
    <a:srgbClr val="FBECE9"/>
    <a:srgbClr val="D9FFD9"/>
    <a:srgbClr val="99FF99"/>
    <a:srgbClr val="009644"/>
    <a:srgbClr val="1111FF"/>
    <a:srgbClr val="00EA6A"/>
    <a:srgbClr val="0000E2"/>
    <a:srgbClr val="0000C8"/>
    <a:srgbClr val="C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717" autoAdjust="0"/>
    <p:restoredTop sz="99757" autoAdjust="0"/>
  </p:normalViewPr>
  <p:slideViewPr>
    <p:cSldViewPr>
      <p:cViewPr>
        <p:scale>
          <a:sx n="80" d="100"/>
          <a:sy n="80" d="100"/>
        </p:scale>
        <p:origin x="-858" y="-72"/>
      </p:cViewPr>
      <p:guideLst>
        <p:guide orient="horz" pos="2160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0"/>
    </p:cViewPr>
  </p:sorterViewPr>
  <p:notesViewPr>
    <p:cSldViewPr>
      <p:cViewPr varScale="1">
        <p:scale>
          <a:sx n="51" d="100"/>
          <a:sy n="51" d="100"/>
        </p:scale>
        <p:origin x="-1260" y="-96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B64D93-FD8C-4269-A776-096B3F49DEFE}" type="doc">
      <dgm:prSet loTypeId="urn:microsoft.com/office/officeart/2005/8/layout/hierarchy2" loCatId="hierarchy" qsTypeId="urn:microsoft.com/office/officeart/2005/8/quickstyle/simple3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61BBDB0C-6BA7-45A2-8B50-D39FF79AD52F}">
      <dgm:prSet phldrT="[Текст]" custT="1"/>
      <dgm:spPr>
        <a:solidFill>
          <a:schemeClr val="bg1"/>
        </a:solidFill>
        <a:ln>
          <a:solidFill>
            <a:srgbClr val="002060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900" b="1" dirty="0" smtClean="0">
              <a:solidFill>
                <a:srgbClr val="1111FF"/>
              </a:solidFill>
              <a:latin typeface="Arial Narrow" pitchFamily="34" charset="0"/>
            </a:rPr>
            <a:t>Министерство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900" b="1" dirty="0" smtClean="0">
              <a:solidFill>
                <a:srgbClr val="1111FF"/>
              </a:solidFill>
              <a:latin typeface="Arial Narrow" pitchFamily="34" charset="0"/>
            </a:rPr>
            <a:t>экономического развития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900" b="1" dirty="0" smtClean="0">
              <a:solidFill>
                <a:srgbClr val="1111FF"/>
              </a:solidFill>
              <a:latin typeface="Arial Narrow" pitchFamily="34" charset="0"/>
            </a:rPr>
            <a:t>Саратовской области</a:t>
          </a:r>
          <a:endParaRPr lang="ru-RU" sz="1900" b="1" dirty="0">
            <a:solidFill>
              <a:srgbClr val="1111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EB8099C-4BEC-4F90-B248-4AD598F0F08D}" type="parTrans" cxnId="{80211433-2534-40D2-B8AF-1A433652CB41}">
      <dgm:prSet/>
      <dgm:spPr/>
      <dgm:t>
        <a:bodyPr/>
        <a:lstStyle/>
        <a:p>
          <a:endParaRPr lang="ru-RU" sz="190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BC9496E-90E2-4DAF-83EA-8E71668FF465}" type="sibTrans" cxnId="{80211433-2534-40D2-B8AF-1A433652CB41}">
      <dgm:prSet/>
      <dgm:spPr/>
      <dgm:t>
        <a:bodyPr/>
        <a:lstStyle/>
        <a:p>
          <a:endParaRPr lang="ru-RU" sz="190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799AA124-4FE5-4AFB-AB23-A89547C3DC57}">
      <dgm:prSet phldrT="[Текст]" custT="1"/>
      <dgm:spPr>
        <a:solidFill>
          <a:schemeClr val="bg1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1900" b="1" dirty="0" smtClean="0">
              <a:solidFill>
                <a:srgbClr val="1111FF"/>
              </a:solidFill>
              <a:latin typeface="Arial Narrow" pitchFamily="34" charset="0"/>
            </a:rPr>
            <a:t>Орган по регулированию контрактной системы</a:t>
          </a:r>
          <a:endParaRPr lang="ru-RU" sz="1900" b="1" dirty="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FA5E9A-58B1-4957-8AF2-861E61A4A7D0}" type="parTrans" cxnId="{638562A8-391E-4A59-8674-6134B060F2CE}">
      <dgm:prSet custT="1"/>
      <dgm:spPr>
        <a:ln>
          <a:solidFill>
            <a:srgbClr val="FF0000"/>
          </a:solidFill>
          <a:tailEnd type="triangle"/>
        </a:ln>
      </dgm:spPr>
      <dgm:t>
        <a:bodyPr/>
        <a:lstStyle/>
        <a:p>
          <a:endParaRPr lang="ru-RU" sz="190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FFE2EC-EFF4-449D-9FE5-9DC6E5E8E893}" type="sibTrans" cxnId="{638562A8-391E-4A59-8674-6134B060F2CE}">
      <dgm:prSet/>
      <dgm:spPr/>
      <dgm:t>
        <a:bodyPr/>
        <a:lstStyle/>
        <a:p>
          <a:endParaRPr lang="ru-RU" sz="190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03D10210-E3C8-4E87-B36C-ED4984A8F189}">
      <dgm:prSet phldrT="[Текст]" custT="1"/>
      <dgm:spPr>
        <a:solidFill>
          <a:schemeClr val="bg1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900" b="1" dirty="0" smtClean="0">
              <a:solidFill>
                <a:srgbClr val="1111FF"/>
              </a:solidFill>
              <a:latin typeface="Arial Narrow" pitchFamily="34" charset="0"/>
            </a:rPr>
            <a:t>Орган по контролю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900" b="1" dirty="0" smtClean="0">
              <a:solidFill>
                <a:srgbClr val="1111FF"/>
              </a:solidFill>
              <a:latin typeface="Arial Narrow" pitchFamily="34" charset="0"/>
            </a:rPr>
            <a:t>в сфере закупок</a:t>
          </a:r>
          <a:endParaRPr lang="ru-RU" sz="1900" b="1" dirty="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38B7E0B-067C-4C12-83F5-4B6CD3D2F50E}" type="parTrans" cxnId="{387D0A94-A77F-4533-8F7C-FA35F3D980B1}">
      <dgm:prSet/>
      <dgm:spPr>
        <a:ln>
          <a:solidFill>
            <a:srgbClr val="FF0000"/>
          </a:solidFill>
          <a:tailEnd type="triangle"/>
        </a:ln>
      </dgm:spPr>
      <dgm:t>
        <a:bodyPr/>
        <a:lstStyle/>
        <a:p>
          <a:endParaRPr lang="ru-RU">
            <a:solidFill>
              <a:srgbClr val="1111FF"/>
            </a:solidFill>
          </a:endParaRPr>
        </a:p>
      </dgm:t>
    </dgm:pt>
    <dgm:pt modelId="{344B4172-40D8-4EE7-A33A-059BE63587BF}" type="sibTrans" cxnId="{387D0A94-A77F-4533-8F7C-FA35F3D980B1}">
      <dgm:prSet/>
      <dgm:spPr/>
      <dgm:t>
        <a:bodyPr/>
        <a:lstStyle/>
        <a:p>
          <a:endParaRPr lang="ru-RU" sz="190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D3DE05-4F44-4A03-9D9B-4FE01394FB1E}" type="pres">
      <dgm:prSet presAssocID="{8DB64D93-FD8C-4269-A776-096B3F49DEF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D0A6AD-D436-4A4F-9153-DE0A55FE598C}" type="pres">
      <dgm:prSet presAssocID="{61BBDB0C-6BA7-45A2-8B50-D39FF79AD52F}" presName="root1" presStyleCnt="0"/>
      <dgm:spPr/>
    </dgm:pt>
    <dgm:pt modelId="{3A912FBD-ADE6-469D-9BF7-5C6B001746AA}" type="pres">
      <dgm:prSet presAssocID="{61BBDB0C-6BA7-45A2-8B50-D39FF79AD52F}" presName="LevelOneTextNode" presStyleLbl="node0" presStyleIdx="0" presStyleCnt="1" custScaleX="135803" custLinFactNeighborY="21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16BD90-24D7-41EE-BAA3-99308D972551}" type="pres">
      <dgm:prSet presAssocID="{61BBDB0C-6BA7-45A2-8B50-D39FF79AD52F}" presName="level2hierChild" presStyleCnt="0"/>
      <dgm:spPr/>
    </dgm:pt>
    <dgm:pt modelId="{1C9E61F3-7D41-497F-850B-DFBEA19168AB}" type="pres">
      <dgm:prSet presAssocID="{D7FA5E9A-58B1-4957-8AF2-861E61A4A7D0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D961A360-33F9-43B8-B4CC-5301CEAF3E2D}" type="pres">
      <dgm:prSet presAssocID="{D7FA5E9A-58B1-4957-8AF2-861E61A4A7D0}" presName="connTx" presStyleLbl="parChTrans1D2" presStyleIdx="0" presStyleCnt="2"/>
      <dgm:spPr/>
      <dgm:t>
        <a:bodyPr/>
        <a:lstStyle/>
        <a:p>
          <a:endParaRPr lang="ru-RU"/>
        </a:p>
      </dgm:t>
    </dgm:pt>
    <dgm:pt modelId="{342C3595-7BC7-48A1-BD89-EFCECCB69C60}" type="pres">
      <dgm:prSet presAssocID="{799AA124-4FE5-4AFB-AB23-A89547C3DC57}" presName="root2" presStyleCnt="0"/>
      <dgm:spPr/>
    </dgm:pt>
    <dgm:pt modelId="{30436B20-4F1A-47B9-8007-961F116B2C55}" type="pres">
      <dgm:prSet presAssocID="{799AA124-4FE5-4AFB-AB23-A89547C3DC57}" presName="LevelTwoTextNode" presStyleLbl="node2" presStyleIdx="0" presStyleCnt="2" custScaleX="1413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D5C62D-068E-4C93-884D-2D153E547D11}" type="pres">
      <dgm:prSet presAssocID="{799AA124-4FE5-4AFB-AB23-A89547C3DC57}" presName="level3hierChild" presStyleCnt="0"/>
      <dgm:spPr/>
    </dgm:pt>
    <dgm:pt modelId="{0FC4C9F4-5F5D-451F-B465-EA22713F0507}" type="pres">
      <dgm:prSet presAssocID="{438B7E0B-067C-4C12-83F5-4B6CD3D2F50E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544E81A5-00C3-41B1-A1A0-2C820CFAD07D}" type="pres">
      <dgm:prSet presAssocID="{438B7E0B-067C-4C12-83F5-4B6CD3D2F50E}" presName="connTx" presStyleLbl="parChTrans1D2" presStyleIdx="1" presStyleCnt="2"/>
      <dgm:spPr/>
      <dgm:t>
        <a:bodyPr/>
        <a:lstStyle/>
        <a:p>
          <a:endParaRPr lang="ru-RU"/>
        </a:p>
      </dgm:t>
    </dgm:pt>
    <dgm:pt modelId="{639DC577-AEA4-41CB-85F9-CC99AEC52980}" type="pres">
      <dgm:prSet presAssocID="{03D10210-E3C8-4E87-B36C-ED4984A8F189}" presName="root2" presStyleCnt="0"/>
      <dgm:spPr/>
    </dgm:pt>
    <dgm:pt modelId="{616D8D78-EED4-4688-859B-0EEE653F8032}" type="pres">
      <dgm:prSet presAssocID="{03D10210-E3C8-4E87-B36C-ED4984A8F189}" presName="LevelTwoTextNode" presStyleLbl="node2" presStyleIdx="1" presStyleCnt="2" custScaleX="1413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84FC3C-9B91-45CE-B32B-461EDB8E408A}" type="pres">
      <dgm:prSet presAssocID="{03D10210-E3C8-4E87-B36C-ED4984A8F189}" presName="level3hierChild" presStyleCnt="0"/>
      <dgm:spPr/>
    </dgm:pt>
  </dgm:ptLst>
  <dgm:cxnLst>
    <dgm:cxn modelId="{80211433-2534-40D2-B8AF-1A433652CB41}" srcId="{8DB64D93-FD8C-4269-A776-096B3F49DEFE}" destId="{61BBDB0C-6BA7-45A2-8B50-D39FF79AD52F}" srcOrd="0" destOrd="0" parTransId="{6EB8099C-4BEC-4F90-B248-4AD598F0F08D}" sibTransId="{4BC9496E-90E2-4DAF-83EA-8E71668FF465}"/>
    <dgm:cxn modelId="{3D871DB3-F207-41CC-B5CB-1463876C8362}" type="presOf" srcId="{438B7E0B-067C-4C12-83F5-4B6CD3D2F50E}" destId="{0FC4C9F4-5F5D-451F-B465-EA22713F0507}" srcOrd="0" destOrd="0" presId="urn:microsoft.com/office/officeart/2005/8/layout/hierarchy2"/>
    <dgm:cxn modelId="{C3A83636-AEB5-46BA-8691-FBFDF5961051}" type="presOf" srcId="{03D10210-E3C8-4E87-B36C-ED4984A8F189}" destId="{616D8D78-EED4-4688-859B-0EEE653F8032}" srcOrd="0" destOrd="0" presId="urn:microsoft.com/office/officeart/2005/8/layout/hierarchy2"/>
    <dgm:cxn modelId="{CCC2A495-C6A0-4A8B-AD5E-DF976606F465}" type="presOf" srcId="{61BBDB0C-6BA7-45A2-8B50-D39FF79AD52F}" destId="{3A912FBD-ADE6-469D-9BF7-5C6B001746AA}" srcOrd="0" destOrd="0" presId="urn:microsoft.com/office/officeart/2005/8/layout/hierarchy2"/>
    <dgm:cxn modelId="{373BDB5E-1955-4E0D-9979-990B56233733}" type="presOf" srcId="{D7FA5E9A-58B1-4957-8AF2-861E61A4A7D0}" destId="{D961A360-33F9-43B8-B4CC-5301CEAF3E2D}" srcOrd="1" destOrd="0" presId="urn:microsoft.com/office/officeart/2005/8/layout/hierarchy2"/>
    <dgm:cxn modelId="{638562A8-391E-4A59-8674-6134B060F2CE}" srcId="{61BBDB0C-6BA7-45A2-8B50-D39FF79AD52F}" destId="{799AA124-4FE5-4AFB-AB23-A89547C3DC57}" srcOrd="0" destOrd="0" parTransId="{D7FA5E9A-58B1-4957-8AF2-861E61A4A7D0}" sibTransId="{7AFFE2EC-EFF4-449D-9FE5-9DC6E5E8E893}"/>
    <dgm:cxn modelId="{387D0A94-A77F-4533-8F7C-FA35F3D980B1}" srcId="{61BBDB0C-6BA7-45A2-8B50-D39FF79AD52F}" destId="{03D10210-E3C8-4E87-B36C-ED4984A8F189}" srcOrd="1" destOrd="0" parTransId="{438B7E0B-067C-4C12-83F5-4B6CD3D2F50E}" sibTransId="{344B4172-40D8-4EE7-A33A-059BE63587BF}"/>
    <dgm:cxn modelId="{22A160BA-2454-4695-BEDA-FA7BA5C95B14}" type="presOf" srcId="{438B7E0B-067C-4C12-83F5-4B6CD3D2F50E}" destId="{544E81A5-00C3-41B1-A1A0-2C820CFAD07D}" srcOrd="1" destOrd="0" presId="urn:microsoft.com/office/officeart/2005/8/layout/hierarchy2"/>
    <dgm:cxn modelId="{87752386-63E0-4C07-8E0F-180784F22482}" type="presOf" srcId="{8DB64D93-FD8C-4269-A776-096B3F49DEFE}" destId="{39D3DE05-4F44-4A03-9D9B-4FE01394FB1E}" srcOrd="0" destOrd="0" presId="urn:microsoft.com/office/officeart/2005/8/layout/hierarchy2"/>
    <dgm:cxn modelId="{85950EF1-6E75-46B0-8A4E-4DDAB2CF94F8}" type="presOf" srcId="{D7FA5E9A-58B1-4957-8AF2-861E61A4A7D0}" destId="{1C9E61F3-7D41-497F-850B-DFBEA19168AB}" srcOrd="0" destOrd="0" presId="urn:microsoft.com/office/officeart/2005/8/layout/hierarchy2"/>
    <dgm:cxn modelId="{1983FBC2-D36F-44AC-8667-B95462DAD319}" type="presOf" srcId="{799AA124-4FE5-4AFB-AB23-A89547C3DC57}" destId="{30436B20-4F1A-47B9-8007-961F116B2C55}" srcOrd="0" destOrd="0" presId="urn:microsoft.com/office/officeart/2005/8/layout/hierarchy2"/>
    <dgm:cxn modelId="{91DA2CAA-5F4D-45CD-B441-2A2CAC702AEB}" type="presParOf" srcId="{39D3DE05-4F44-4A03-9D9B-4FE01394FB1E}" destId="{3DD0A6AD-D436-4A4F-9153-DE0A55FE598C}" srcOrd="0" destOrd="0" presId="urn:microsoft.com/office/officeart/2005/8/layout/hierarchy2"/>
    <dgm:cxn modelId="{E0BF5BA4-51EF-4459-9682-862BA6FC5F96}" type="presParOf" srcId="{3DD0A6AD-D436-4A4F-9153-DE0A55FE598C}" destId="{3A912FBD-ADE6-469D-9BF7-5C6B001746AA}" srcOrd="0" destOrd="0" presId="urn:microsoft.com/office/officeart/2005/8/layout/hierarchy2"/>
    <dgm:cxn modelId="{5A8A74D8-2D11-4037-9F7A-6FEC8BFC2EE8}" type="presParOf" srcId="{3DD0A6AD-D436-4A4F-9153-DE0A55FE598C}" destId="{8C16BD90-24D7-41EE-BAA3-99308D972551}" srcOrd="1" destOrd="0" presId="urn:microsoft.com/office/officeart/2005/8/layout/hierarchy2"/>
    <dgm:cxn modelId="{E36D25C8-873A-4CCA-9C1F-5B6597942663}" type="presParOf" srcId="{8C16BD90-24D7-41EE-BAA3-99308D972551}" destId="{1C9E61F3-7D41-497F-850B-DFBEA19168AB}" srcOrd="0" destOrd="0" presId="urn:microsoft.com/office/officeart/2005/8/layout/hierarchy2"/>
    <dgm:cxn modelId="{CB749200-6F7B-4275-9E28-D57F6616F5C3}" type="presParOf" srcId="{1C9E61F3-7D41-497F-850B-DFBEA19168AB}" destId="{D961A360-33F9-43B8-B4CC-5301CEAF3E2D}" srcOrd="0" destOrd="0" presId="urn:microsoft.com/office/officeart/2005/8/layout/hierarchy2"/>
    <dgm:cxn modelId="{EA19BF6B-71E5-46BC-B6E8-5F0E11AB115F}" type="presParOf" srcId="{8C16BD90-24D7-41EE-BAA3-99308D972551}" destId="{342C3595-7BC7-48A1-BD89-EFCECCB69C60}" srcOrd="1" destOrd="0" presId="urn:microsoft.com/office/officeart/2005/8/layout/hierarchy2"/>
    <dgm:cxn modelId="{4BCBAC9F-B037-408F-B76E-983623ACB544}" type="presParOf" srcId="{342C3595-7BC7-48A1-BD89-EFCECCB69C60}" destId="{30436B20-4F1A-47B9-8007-961F116B2C55}" srcOrd="0" destOrd="0" presId="urn:microsoft.com/office/officeart/2005/8/layout/hierarchy2"/>
    <dgm:cxn modelId="{571C2C17-DA24-4C21-B47E-E2C34157C95D}" type="presParOf" srcId="{342C3595-7BC7-48A1-BD89-EFCECCB69C60}" destId="{76D5C62D-068E-4C93-884D-2D153E547D11}" srcOrd="1" destOrd="0" presId="urn:microsoft.com/office/officeart/2005/8/layout/hierarchy2"/>
    <dgm:cxn modelId="{E323EA32-5923-4C34-A4E2-F4FB4B52C26A}" type="presParOf" srcId="{8C16BD90-24D7-41EE-BAA3-99308D972551}" destId="{0FC4C9F4-5F5D-451F-B465-EA22713F0507}" srcOrd="2" destOrd="0" presId="urn:microsoft.com/office/officeart/2005/8/layout/hierarchy2"/>
    <dgm:cxn modelId="{3FFECF18-C75E-4643-A0A2-DDA2694E97AD}" type="presParOf" srcId="{0FC4C9F4-5F5D-451F-B465-EA22713F0507}" destId="{544E81A5-00C3-41B1-A1A0-2C820CFAD07D}" srcOrd="0" destOrd="0" presId="urn:microsoft.com/office/officeart/2005/8/layout/hierarchy2"/>
    <dgm:cxn modelId="{DB81D3EB-BFF0-41AE-8716-CFD814D1A117}" type="presParOf" srcId="{8C16BD90-24D7-41EE-BAA3-99308D972551}" destId="{639DC577-AEA4-41CB-85F9-CC99AEC52980}" srcOrd="3" destOrd="0" presId="urn:microsoft.com/office/officeart/2005/8/layout/hierarchy2"/>
    <dgm:cxn modelId="{CF329DEA-94B8-49F5-BD2C-0939494A6A77}" type="presParOf" srcId="{639DC577-AEA4-41CB-85F9-CC99AEC52980}" destId="{616D8D78-EED4-4688-859B-0EEE653F8032}" srcOrd="0" destOrd="0" presId="urn:microsoft.com/office/officeart/2005/8/layout/hierarchy2"/>
    <dgm:cxn modelId="{2F1FC944-00EE-494A-851C-07DC2E81EF6E}" type="presParOf" srcId="{639DC577-AEA4-41CB-85F9-CC99AEC52980}" destId="{E484FC3C-9B91-45CE-B32B-461EDB8E408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B64D93-FD8C-4269-A776-096B3F49DEFE}" type="doc">
      <dgm:prSet loTypeId="urn:microsoft.com/office/officeart/2005/8/layout/hierarchy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61BBDB0C-6BA7-45A2-8B50-D39FF79AD52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300" b="1" dirty="0" smtClean="0">
              <a:latin typeface="Arial Narrow" pitchFamily="34" charset="0"/>
            </a:rPr>
            <a:t>Привлечение средств по государственным и муниципальным контрактам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300" b="1" dirty="0" smtClean="0">
              <a:solidFill>
                <a:srgbClr val="FF0000"/>
              </a:solidFill>
              <a:latin typeface="Arial Narrow" pitchFamily="34" charset="0"/>
            </a:rPr>
            <a:t>на поддержку производителей </a:t>
          </a:r>
          <a:r>
            <a:rPr lang="ru-RU" sz="2300" b="1" dirty="0" smtClean="0">
              <a:latin typeface="Arial Narrow" pitchFamily="34" charset="0"/>
            </a:rPr>
            <a:t>(переработчиков) продуктов питания</a:t>
          </a:r>
          <a:endParaRPr lang="ru-RU" sz="23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6EB8099C-4BEC-4F90-B248-4AD598F0F08D}" type="parTrans" cxnId="{80211433-2534-40D2-B8AF-1A433652CB41}">
      <dgm:prSet/>
      <dgm:spPr/>
      <dgm:t>
        <a:bodyPr/>
        <a:lstStyle/>
        <a:p>
          <a:endParaRPr lang="ru-RU" sz="2300">
            <a:latin typeface="Arial Narrow" pitchFamily="34" charset="0"/>
            <a:cs typeface="Times New Roman" pitchFamily="18" charset="0"/>
          </a:endParaRPr>
        </a:p>
      </dgm:t>
    </dgm:pt>
    <dgm:pt modelId="{4BC9496E-90E2-4DAF-83EA-8E71668FF465}" type="sibTrans" cxnId="{80211433-2534-40D2-B8AF-1A433652CB41}">
      <dgm:prSet/>
      <dgm:spPr/>
      <dgm:t>
        <a:bodyPr/>
        <a:lstStyle/>
        <a:p>
          <a:endParaRPr lang="ru-RU" sz="2300">
            <a:latin typeface="Arial Narrow" pitchFamily="34" charset="0"/>
            <a:cs typeface="Times New Roman" pitchFamily="18" charset="0"/>
          </a:endParaRPr>
        </a:p>
      </dgm:t>
    </dgm:pt>
    <dgm:pt modelId="{4EEECD1D-A8F4-4624-8E3A-F639EE2D7F2B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300" b="1" dirty="0" smtClean="0">
              <a:solidFill>
                <a:srgbClr val="FF0000"/>
              </a:solidFill>
              <a:latin typeface="Arial Narrow" pitchFamily="34" charset="0"/>
            </a:rPr>
            <a:t>Снижение затрат </a:t>
          </a:r>
          <a:r>
            <a:rPr lang="ru-RU" sz="2300" b="1" dirty="0" smtClean="0">
              <a:latin typeface="Arial Narrow" pitchFamily="34" charset="0"/>
            </a:rPr>
            <a:t>на приобретение продуктов питания за счет исключения посредников</a:t>
          </a:r>
          <a:endParaRPr lang="ru-RU" sz="23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51669559-70FB-4743-9290-FB46FB910495}" type="parTrans" cxnId="{73BBAFD0-6492-43CE-B1B6-7924058B12C0}">
      <dgm:prSet/>
      <dgm:spPr/>
      <dgm:t>
        <a:bodyPr/>
        <a:lstStyle/>
        <a:p>
          <a:endParaRPr lang="ru-RU" sz="2300">
            <a:latin typeface="Arial Narrow" pitchFamily="34" charset="0"/>
          </a:endParaRPr>
        </a:p>
      </dgm:t>
    </dgm:pt>
    <dgm:pt modelId="{B8162A72-6AF4-4727-9706-22B65B50F2E9}" type="sibTrans" cxnId="{73BBAFD0-6492-43CE-B1B6-7924058B12C0}">
      <dgm:prSet/>
      <dgm:spPr/>
      <dgm:t>
        <a:bodyPr/>
        <a:lstStyle/>
        <a:p>
          <a:endParaRPr lang="ru-RU" sz="2300">
            <a:latin typeface="Arial Narrow" pitchFamily="34" charset="0"/>
          </a:endParaRPr>
        </a:p>
      </dgm:t>
    </dgm:pt>
    <dgm:pt modelId="{06A68A32-3AE7-4576-A115-ADF111AC75C0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300" b="1" dirty="0" smtClean="0">
              <a:latin typeface="Arial Narrow" pitchFamily="34" charset="0"/>
            </a:rPr>
            <a:t>Обеспечение учреждений социальной сферы </a:t>
          </a:r>
          <a:r>
            <a:rPr lang="ru-RU" sz="2300" b="1" dirty="0" smtClean="0">
              <a:solidFill>
                <a:srgbClr val="FF0000"/>
              </a:solidFill>
              <a:latin typeface="Arial Narrow" pitchFamily="34" charset="0"/>
            </a:rPr>
            <a:t>качественными </a:t>
          </a:r>
          <a:r>
            <a:rPr lang="ru-RU" sz="2300" b="1" dirty="0" smtClean="0">
              <a:latin typeface="Arial Narrow" pitchFamily="34" charset="0"/>
            </a:rPr>
            <a:t>продуктами питания</a:t>
          </a:r>
          <a:endParaRPr lang="ru-RU" sz="23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475E94E4-F2E9-448D-B9CB-9B6B1DEC05B2}" type="parTrans" cxnId="{BA7B2219-469E-491F-9C69-2DB8F28FD0CB}">
      <dgm:prSet/>
      <dgm:spPr/>
      <dgm:t>
        <a:bodyPr/>
        <a:lstStyle/>
        <a:p>
          <a:endParaRPr lang="ru-RU" sz="2300">
            <a:latin typeface="Arial Narrow" pitchFamily="34" charset="0"/>
          </a:endParaRPr>
        </a:p>
      </dgm:t>
    </dgm:pt>
    <dgm:pt modelId="{3ED28498-3C60-4696-AD65-FC7CD844A25B}" type="sibTrans" cxnId="{BA7B2219-469E-491F-9C69-2DB8F28FD0CB}">
      <dgm:prSet/>
      <dgm:spPr/>
      <dgm:t>
        <a:bodyPr/>
        <a:lstStyle/>
        <a:p>
          <a:endParaRPr lang="ru-RU" sz="2300">
            <a:latin typeface="Arial Narrow" pitchFamily="34" charset="0"/>
          </a:endParaRPr>
        </a:p>
      </dgm:t>
    </dgm:pt>
    <dgm:pt modelId="{2A2C5539-B638-4A14-A69D-B9989D6FD913}" type="pres">
      <dgm:prSet presAssocID="{8DB64D93-FD8C-4269-A776-096B3F49DEF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0D98A1D-E137-44B4-BCCC-17B3B95A2BCF}" type="pres">
      <dgm:prSet presAssocID="{61BBDB0C-6BA7-45A2-8B50-D39FF79AD52F}" presName="vertOne" presStyleCnt="0"/>
      <dgm:spPr/>
    </dgm:pt>
    <dgm:pt modelId="{937182A6-AB68-4E13-A8B6-4D038CAB05A0}" type="pres">
      <dgm:prSet presAssocID="{61BBDB0C-6BA7-45A2-8B50-D39FF79AD52F}" presName="txOne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936E97-97A5-4BA6-B78C-A362742093C1}" type="pres">
      <dgm:prSet presAssocID="{61BBDB0C-6BA7-45A2-8B50-D39FF79AD52F}" presName="horzOne" presStyleCnt="0"/>
      <dgm:spPr/>
    </dgm:pt>
    <dgm:pt modelId="{DB3E08A6-F6F0-49DD-A1E1-0D4EDFCCA15C}" type="pres">
      <dgm:prSet presAssocID="{4BC9496E-90E2-4DAF-83EA-8E71668FF465}" presName="sibSpaceOne" presStyleCnt="0"/>
      <dgm:spPr/>
    </dgm:pt>
    <dgm:pt modelId="{5C294B97-D156-41E3-A56C-7AE46C8EACE0}" type="pres">
      <dgm:prSet presAssocID="{4EEECD1D-A8F4-4624-8E3A-F639EE2D7F2B}" presName="vertOne" presStyleCnt="0"/>
      <dgm:spPr/>
    </dgm:pt>
    <dgm:pt modelId="{3F1C566D-E140-4CCC-8FF1-62F62EC704DE}" type="pres">
      <dgm:prSet presAssocID="{4EEECD1D-A8F4-4624-8E3A-F639EE2D7F2B}" presName="txOne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AED263-259D-4B18-AD79-5C9E2BAE40A6}" type="pres">
      <dgm:prSet presAssocID="{4EEECD1D-A8F4-4624-8E3A-F639EE2D7F2B}" presName="horzOne" presStyleCnt="0"/>
      <dgm:spPr/>
    </dgm:pt>
    <dgm:pt modelId="{5320B0B8-98EA-4253-9344-6B3C3C3D7D45}" type="pres">
      <dgm:prSet presAssocID="{B8162A72-6AF4-4727-9706-22B65B50F2E9}" presName="sibSpaceOne" presStyleCnt="0"/>
      <dgm:spPr/>
    </dgm:pt>
    <dgm:pt modelId="{4785649B-C68D-4A2C-851B-63AFA3BC8499}" type="pres">
      <dgm:prSet presAssocID="{06A68A32-3AE7-4576-A115-ADF111AC75C0}" presName="vertOne" presStyleCnt="0"/>
      <dgm:spPr/>
    </dgm:pt>
    <dgm:pt modelId="{84A941BD-7967-4233-A9FA-1DF9B5065EDF}" type="pres">
      <dgm:prSet presAssocID="{06A68A32-3AE7-4576-A115-ADF111AC75C0}" presName="txOne" presStyleLbl="node0" presStyleIdx="2" presStyleCnt="3" custLinFactNeighborX="-32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A40B91-F7DF-4200-AA93-0D62D07ABACF}" type="pres">
      <dgm:prSet presAssocID="{06A68A32-3AE7-4576-A115-ADF111AC75C0}" presName="horzOne" presStyleCnt="0"/>
      <dgm:spPr/>
    </dgm:pt>
  </dgm:ptLst>
  <dgm:cxnLst>
    <dgm:cxn modelId="{80211433-2534-40D2-B8AF-1A433652CB41}" srcId="{8DB64D93-FD8C-4269-A776-096B3F49DEFE}" destId="{61BBDB0C-6BA7-45A2-8B50-D39FF79AD52F}" srcOrd="0" destOrd="0" parTransId="{6EB8099C-4BEC-4F90-B248-4AD598F0F08D}" sibTransId="{4BC9496E-90E2-4DAF-83EA-8E71668FF465}"/>
    <dgm:cxn modelId="{BA7B2219-469E-491F-9C69-2DB8F28FD0CB}" srcId="{8DB64D93-FD8C-4269-A776-096B3F49DEFE}" destId="{06A68A32-3AE7-4576-A115-ADF111AC75C0}" srcOrd="2" destOrd="0" parTransId="{475E94E4-F2E9-448D-B9CB-9B6B1DEC05B2}" sibTransId="{3ED28498-3C60-4696-AD65-FC7CD844A25B}"/>
    <dgm:cxn modelId="{73BBAFD0-6492-43CE-B1B6-7924058B12C0}" srcId="{8DB64D93-FD8C-4269-A776-096B3F49DEFE}" destId="{4EEECD1D-A8F4-4624-8E3A-F639EE2D7F2B}" srcOrd="1" destOrd="0" parTransId="{51669559-70FB-4743-9290-FB46FB910495}" sibTransId="{B8162A72-6AF4-4727-9706-22B65B50F2E9}"/>
    <dgm:cxn modelId="{AB1FF1FB-EE18-4F1E-8D74-88E040024C96}" type="presOf" srcId="{4EEECD1D-A8F4-4624-8E3A-F639EE2D7F2B}" destId="{3F1C566D-E140-4CCC-8FF1-62F62EC704DE}" srcOrd="0" destOrd="0" presId="urn:microsoft.com/office/officeart/2005/8/layout/hierarchy4"/>
    <dgm:cxn modelId="{38C7BBEC-655F-48D8-960B-4B925F5D58FC}" type="presOf" srcId="{06A68A32-3AE7-4576-A115-ADF111AC75C0}" destId="{84A941BD-7967-4233-A9FA-1DF9B5065EDF}" srcOrd="0" destOrd="0" presId="urn:microsoft.com/office/officeart/2005/8/layout/hierarchy4"/>
    <dgm:cxn modelId="{DFA01D4E-D32C-4E6D-AC7E-D635F9830FBE}" type="presOf" srcId="{61BBDB0C-6BA7-45A2-8B50-D39FF79AD52F}" destId="{937182A6-AB68-4E13-A8B6-4D038CAB05A0}" srcOrd="0" destOrd="0" presId="urn:microsoft.com/office/officeart/2005/8/layout/hierarchy4"/>
    <dgm:cxn modelId="{FDF5DB64-0E09-4B8D-BB62-CCEE9A918275}" type="presOf" srcId="{8DB64D93-FD8C-4269-A776-096B3F49DEFE}" destId="{2A2C5539-B638-4A14-A69D-B9989D6FD913}" srcOrd="0" destOrd="0" presId="urn:microsoft.com/office/officeart/2005/8/layout/hierarchy4"/>
    <dgm:cxn modelId="{5C90677F-896A-47C9-9CC5-FB66C4F3E2CF}" type="presParOf" srcId="{2A2C5539-B638-4A14-A69D-B9989D6FD913}" destId="{60D98A1D-E137-44B4-BCCC-17B3B95A2BCF}" srcOrd="0" destOrd="0" presId="urn:microsoft.com/office/officeart/2005/8/layout/hierarchy4"/>
    <dgm:cxn modelId="{FFC6E043-ED93-4035-9CA3-99F2D9E43056}" type="presParOf" srcId="{60D98A1D-E137-44B4-BCCC-17B3B95A2BCF}" destId="{937182A6-AB68-4E13-A8B6-4D038CAB05A0}" srcOrd="0" destOrd="0" presId="urn:microsoft.com/office/officeart/2005/8/layout/hierarchy4"/>
    <dgm:cxn modelId="{84CAFEA9-C4FD-4BB2-B470-B316CE89B3C9}" type="presParOf" srcId="{60D98A1D-E137-44B4-BCCC-17B3B95A2BCF}" destId="{97936E97-97A5-4BA6-B78C-A362742093C1}" srcOrd="1" destOrd="0" presId="urn:microsoft.com/office/officeart/2005/8/layout/hierarchy4"/>
    <dgm:cxn modelId="{D6DB7B4E-4215-4E83-8CC7-B1DA849E5172}" type="presParOf" srcId="{2A2C5539-B638-4A14-A69D-B9989D6FD913}" destId="{DB3E08A6-F6F0-49DD-A1E1-0D4EDFCCA15C}" srcOrd="1" destOrd="0" presId="urn:microsoft.com/office/officeart/2005/8/layout/hierarchy4"/>
    <dgm:cxn modelId="{8F92F0CA-96ED-47DA-B60D-2705414D51F6}" type="presParOf" srcId="{2A2C5539-B638-4A14-A69D-B9989D6FD913}" destId="{5C294B97-D156-41E3-A56C-7AE46C8EACE0}" srcOrd="2" destOrd="0" presId="urn:microsoft.com/office/officeart/2005/8/layout/hierarchy4"/>
    <dgm:cxn modelId="{D9BEB95E-CB27-4FF3-9915-9E58BF6DE1D0}" type="presParOf" srcId="{5C294B97-D156-41E3-A56C-7AE46C8EACE0}" destId="{3F1C566D-E140-4CCC-8FF1-62F62EC704DE}" srcOrd="0" destOrd="0" presId="urn:microsoft.com/office/officeart/2005/8/layout/hierarchy4"/>
    <dgm:cxn modelId="{FFFF3E0D-A372-4F45-8E4F-55D9900ED4D1}" type="presParOf" srcId="{5C294B97-D156-41E3-A56C-7AE46C8EACE0}" destId="{86AED263-259D-4B18-AD79-5C9E2BAE40A6}" srcOrd="1" destOrd="0" presId="urn:microsoft.com/office/officeart/2005/8/layout/hierarchy4"/>
    <dgm:cxn modelId="{C8DA0572-010D-47D6-8D87-E069ED2B4D66}" type="presParOf" srcId="{2A2C5539-B638-4A14-A69D-B9989D6FD913}" destId="{5320B0B8-98EA-4253-9344-6B3C3C3D7D45}" srcOrd="3" destOrd="0" presId="urn:microsoft.com/office/officeart/2005/8/layout/hierarchy4"/>
    <dgm:cxn modelId="{77D8BC99-1294-42D3-A7CE-BB1C91B4A09D}" type="presParOf" srcId="{2A2C5539-B638-4A14-A69D-B9989D6FD913}" destId="{4785649B-C68D-4A2C-851B-63AFA3BC8499}" srcOrd="4" destOrd="0" presId="urn:microsoft.com/office/officeart/2005/8/layout/hierarchy4"/>
    <dgm:cxn modelId="{C76D1F8D-2092-4567-AFBA-56CA2C1BCF2D}" type="presParOf" srcId="{4785649B-C68D-4A2C-851B-63AFA3BC8499}" destId="{84A941BD-7967-4233-A9FA-1DF9B5065EDF}" srcOrd="0" destOrd="0" presId="urn:microsoft.com/office/officeart/2005/8/layout/hierarchy4"/>
    <dgm:cxn modelId="{A88C160C-8466-44C5-BE85-2E7143836B61}" type="presParOf" srcId="{4785649B-C68D-4A2C-851B-63AFA3BC8499}" destId="{B5A40B91-F7DF-4200-AA93-0D62D07ABACF}" srcOrd="1" destOrd="0" presId="urn:microsoft.com/office/officeart/2005/8/layout/hierarchy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B64D93-FD8C-4269-A776-096B3F49DEFE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61BBDB0C-6BA7-45A2-8B50-D39FF79AD52F}">
      <dgm:prSet phldrT="[Текст]" custT="1"/>
      <dgm:spPr>
        <a:gradFill flip="none" rotWithShape="1">
          <a:gsLst>
            <a:gs pos="0">
              <a:srgbClr val="0000C8">
                <a:alpha val="95000"/>
              </a:srgbClr>
            </a:gs>
            <a:gs pos="28000">
              <a:schemeClr val="bg1"/>
            </a:gs>
          </a:gsLst>
          <a:lin ang="0" scaled="1"/>
          <a:tileRect/>
        </a:gradFill>
      </dgm:spPr>
      <dgm:t>
        <a:bodyPr/>
        <a:lstStyle/>
        <a:p>
          <a:pPr marL="2155825" indent="0">
            <a:lnSpc>
              <a:spcPct val="100000"/>
            </a:lnSpc>
            <a:spcAft>
              <a:spcPts val="0"/>
            </a:spcAft>
          </a:pPr>
          <a:r>
            <a:rPr lang="ru-RU" sz="2200" dirty="0" err="1" smtClean="0">
              <a:latin typeface="Arial Narrow" pitchFamily="34" charset="0"/>
            </a:rPr>
            <a:t>онлайн</a:t>
          </a:r>
          <a:r>
            <a:rPr lang="ru-RU" sz="2200" dirty="0" smtClean="0">
              <a:latin typeface="Arial Narrow" pitchFamily="34" charset="0"/>
            </a:rPr>
            <a:t> контроль объявленных закупок на предмет запретов, ограничений и условий допуска иностранных товаров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6EB8099C-4BEC-4F90-B248-4AD598F0F08D}" type="parTrans" cxnId="{80211433-2534-40D2-B8AF-1A433652CB41}">
      <dgm:prSet/>
      <dgm:spPr/>
      <dgm:t>
        <a:bodyPr/>
        <a:lstStyle/>
        <a:p>
          <a:endParaRPr lang="ru-RU" sz="2200">
            <a:latin typeface="Arial Narrow" pitchFamily="34" charset="0"/>
            <a:cs typeface="Times New Roman" pitchFamily="18" charset="0"/>
          </a:endParaRPr>
        </a:p>
      </dgm:t>
    </dgm:pt>
    <dgm:pt modelId="{4BC9496E-90E2-4DAF-83EA-8E71668FF465}" type="sibTrans" cxnId="{80211433-2534-40D2-B8AF-1A433652CB41}">
      <dgm:prSet/>
      <dgm:spPr/>
      <dgm:t>
        <a:bodyPr/>
        <a:lstStyle/>
        <a:p>
          <a:endParaRPr lang="ru-RU" sz="2200">
            <a:latin typeface="Arial Narrow" pitchFamily="34" charset="0"/>
            <a:cs typeface="Times New Roman" pitchFamily="18" charset="0"/>
          </a:endParaRPr>
        </a:p>
      </dgm:t>
    </dgm:pt>
    <dgm:pt modelId="{8EBA8CEE-DA9F-4F54-B3DA-53136E55C5B2}">
      <dgm:prSet phldrT="[Текст]" custT="1"/>
      <dgm:spPr>
        <a:gradFill flip="none" rotWithShape="1">
          <a:gsLst>
            <a:gs pos="0">
              <a:srgbClr val="0000C8">
                <a:alpha val="95000"/>
              </a:srgbClr>
            </a:gs>
            <a:gs pos="28000">
              <a:schemeClr val="bg1"/>
            </a:gs>
          </a:gsLst>
          <a:lin ang="0" scaled="1"/>
          <a:tileRect/>
        </a:gradFill>
      </dgm:spPr>
      <dgm:t>
        <a:bodyPr/>
        <a:lstStyle/>
        <a:p>
          <a:pPr marL="2155825" indent="0">
            <a:lnSpc>
              <a:spcPct val="100000"/>
            </a:lnSpc>
            <a:spcAft>
              <a:spcPts val="0"/>
            </a:spcAft>
          </a:pPr>
          <a:r>
            <a:rPr lang="ru-RU" sz="2200" dirty="0" smtClean="0">
              <a:latin typeface="Arial Narrow" pitchFamily="34" charset="0"/>
            </a:rPr>
            <a:t>выявление и устранение препятствий по участию  в закупках производителей, осуществляющих деятельность на территории Саратовской области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0015EA10-DD28-4C18-8E28-8E1DA7222D3C}" type="parTrans" cxnId="{B0271B7C-B63B-455E-A9DD-F342E5498206}">
      <dgm:prSet/>
      <dgm:spPr/>
      <dgm:t>
        <a:bodyPr/>
        <a:lstStyle/>
        <a:p>
          <a:endParaRPr lang="ru-RU" sz="2200"/>
        </a:p>
      </dgm:t>
    </dgm:pt>
    <dgm:pt modelId="{435BC915-6D2F-4A17-A3D2-5F4E263D6352}" type="sibTrans" cxnId="{B0271B7C-B63B-455E-A9DD-F342E5498206}">
      <dgm:prSet/>
      <dgm:spPr/>
      <dgm:t>
        <a:bodyPr/>
        <a:lstStyle/>
        <a:p>
          <a:endParaRPr lang="ru-RU" sz="2200"/>
        </a:p>
      </dgm:t>
    </dgm:pt>
    <dgm:pt modelId="{230C66AC-A8BF-4A19-AC3D-1CE078B3967F}">
      <dgm:prSet phldrT="[Текст]" custT="1"/>
      <dgm:spPr>
        <a:gradFill flip="none" rotWithShape="1">
          <a:gsLst>
            <a:gs pos="0">
              <a:srgbClr val="0000C8">
                <a:alpha val="95000"/>
              </a:srgbClr>
            </a:gs>
            <a:gs pos="28000">
              <a:schemeClr val="bg1"/>
            </a:gs>
          </a:gsLst>
          <a:lin ang="0" scaled="1"/>
          <a:tileRect/>
        </a:gradFill>
      </dgm:spPr>
      <dgm:t>
        <a:bodyPr/>
        <a:lstStyle/>
        <a:p>
          <a:pPr marL="2155825" indent="0">
            <a:lnSpc>
              <a:spcPct val="100000"/>
            </a:lnSpc>
            <a:spcAft>
              <a:spcPts val="0"/>
            </a:spcAft>
          </a:pPr>
          <a:r>
            <a:rPr lang="ru-RU" sz="2200" dirty="0" smtClean="0">
              <a:latin typeface="Arial Narrow" pitchFamily="34" charset="0"/>
            </a:rPr>
            <a:t>развитие электронной </a:t>
          </a:r>
          <a:r>
            <a:rPr lang="ru-RU" sz="2200" dirty="0" err="1" smtClean="0">
              <a:latin typeface="Arial Narrow" pitchFamily="34" charset="0"/>
            </a:rPr>
            <a:t>агроплощадки</a:t>
          </a:r>
          <a:r>
            <a:rPr lang="ru-RU" sz="2200" dirty="0" smtClean="0">
              <a:latin typeface="Arial Narrow" pitchFamily="34" charset="0"/>
            </a:rPr>
            <a:t> «</a:t>
          </a:r>
          <a:r>
            <a:rPr lang="ru-RU" sz="2200" dirty="0" err="1" smtClean="0">
              <a:latin typeface="Arial Narrow" pitchFamily="34" charset="0"/>
            </a:rPr>
            <a:t>Саратовагро</a:t>
          </a:r>
          <a:r>
            <a:rPr lang="ru-RU" sz="2200" dirty="0" smtClean="0">
              <a:latin typeface="Arial Narrow" pitchFamily="34" charset="0"/>
            </a:rPr>
            <a:t>»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54180EA8-3886-4623-B574-98DD44EDBBA9}" type="parTrans" cxnId="{B1A3287A-A4DD-4007-8457-99259F51B2AC}">
      <dgm:prSet/>
      <dgm:spPr/>
      <dgm:t>
        <a:bodyPr/>
        <a:lstStyle/>
        <a:p>
          <a:endParaRPr lang="ru-RU" sz="2200"/>
        </a:p>
      </dgm:t>
    </dgm:pt>
    <dgm:pt modelId="{B249FC84-4132-48AF-8680-43A0FCA9BA70}" type="sibTrans" cxnId="{B1A3287A-A4DD-4007-8457-99259F51B2AC}">
      <dgm:prSet/>
      <dgm:spPr/>
      <dgm:t>
        <a:bodyPr/>
        <a:lstStyle/>
        <a:p>
          <a:endParaRPr lang="ru-RU" sz="2200"/>
        </a:p>
      </dgm:t>
    </dgm:pt>
    <dgm:pt modelId="{440222E3-9809-42A5-B7FC-A344B39A6E79}" type="pres">
      <dgm:prSet presAssocID="{8DB64D93-FD8C-4269-A776-096B3F49DEF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3060F6-599F-4100-A8FE-FD1F336FCAFD}" type="pres">
      <dgm:prSet presAssocID="{61BBDB0C-6BA7-45A2-8B50-D39FF79AD52F}" presName="parentText" presStyleLbl="node1" presStyleIdx="0" presStyleCnt="3" custLinFactY="-13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4ED9AD-0405-47C4-BD95-87782393ECB6}" type="pres">
      <dgm:prSet presAssocID="{4BC9496E-90E2-4DAF-83EA-8E71668FF465}" presName="spacer" presStyleCnt="0"/>
      <dgm:spPr/>
    </dgm:pt>
    <dgm:pt modelId="{ECECCFC1-E9EC-4002-8FE2-1EC3CE08ED88}" type="pres">
      <dgm:prSet presAssocID="{8EBA8CEE-DA9F-4F54-B3DA-53136E55C5B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845956-5FEC-468C-8C53-C80499737E76}" type="pres">
      <dgm:prSet presAssocID="{435BC915-6D2F-4A17-A3D2-5F4E263D6352}" presName="spacer" presStyleCnt="0"/>
      <dgm:spPr/>
    </dgm:pt>
    <dgm:pt modelId="{4ADD1A9C-8CDF-48EC-A6B2-ED1621AB83AC}" type="pres">
      <dgm:prSet presAssocID="{230C66AC-A8BF-4A19-AC3D-1CE078B3967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211433-2534-40D2-B8AF-1A433652CB41}" srcId="{8DB64D93-FD8C-4269-A776-096B3F49DEFE}" destId="{61BBDB0C-6BA7-45A2-8B50-D39FF79AD52F}" srcOrd="0" destOrd="0" parTransId="{6EB8099C-4BEC-4F90-B248-4AD598F0F08D}" sibTransId="{4BC9496E-90E2-4DAF-83EA-8E71668FF465}"/>
    <dgm:cxn modelId="{B1A3287A-A4DD-4007-8457-99259F51B2AC}" srcId="{8DB64D93-FD8C-4269-A776-096B3F49DEFE}" destId="{230C66AC-A8BF-4A19-AC3D-1CE078B3967F}" srcOrd="2" destOrd="0" parTransId="{54180EA8-3886-4623-B574-98DD44EDBBA9}" sibTransId="{B249FC84-4132-48AF-8680-43A0FCA9BA70}"/>
    <dgm:cxn modelId="{E7074E06-6616-457E-A8F6-A8E7076BF176}" type="presOf" srcId="{8EBA8CEE-DA9F-4F54-B3DA-53136E55C5B2}" destId="{ECECCFC1-E9EC-4002-8FE2-1EC3CE08ED88}" srcOrd="0" destOrd="0" presId="urn:microsoft.com/office/officeart/2005/8/layout/vList2"/>
    <dgm:cxn modelId="{A0A00A83-7180-481C-B461-FCB4C694DCB0}" type="presOf" srcId="{8DB64D93-FD8C-4269-A776-096B3F49DEFE}" destId="{440222E3-9809-42A5-B7FC-A344B39A6E79}" srcOrd="0" destOrd="0" presId="urn:microsoft.com/office/officeart/2005/8/layout/vList2"/>
    <dgm:cxn modelId="{4582661E-4F88-408E-A80F-F7FF1CAFB296}" type="presOf" srcId="{230C66AC-A8BF-4A19-AC3D-1CE078B3967F}" destId="{4ADD1A9C-8CDF-48EC-A6B2-ED1621AB83AC}" srcOrd="0" destOrd="0" presId="urn:microsoft.com/office/officeart/2005/8/layout/vList2"/>
    <dgm:cxn modelId="{B0271B7C-B63B-455E-A9DD-F342E5498206}" srcId="{8DB64D93-FD8C-4269-A776-096B3F49DEFE}" destId="{8EBA8CEE-DA9F-4F54-B3DA-53136E55C5B2}" srcOrd="1" destOrd="0" parTransId="{0015EA10-DD28-4C18-8E28-8E1DA7222D3C}" sibTransId="{435BC915-6D2F-4A17-A3D2-5F4E263D6352}"/>
    <dgm:cxn modelId="{30233DCB-C407-4F5B-8476-742BF89D8F74}" type="presOf" srcId="{61BBDB0C-6BA7-45A2-8B50-D39FF79AD52F}" destId="{9F3060F6-599F-4100-A8FE-FD1F336FCAFD}" srcOrd="0" destOrd="0" presId="urn:microsoft.com/office/officeart/2005/8/layout/vList2"/>
    <dgm:cxn modelId="{511ACF60-0A1C-4D8C-84A9-F9D9A6301C79}" type="presParOf" srcId="{440222E3-9809-42A5-B7FC-A344B39A6E79}" destId="{9F3060F6-599F-4100-A8FE-FD1F336FCAFD}" srcOrd="0" destOrd="0" presId="urn:microsoft.com/office/officeart/2005/8/layout/vList2"/>
    <dgm:cxn modelId="{2CDF207A-2983-45AA-B4C1-3E171E06C6E8}" type="presParOf" srcId="{440222E3-9809-42A5-B7FC-A344B39A6E79}" destId="{344ED9AD-0405-47C4-BD95-87782393ECB6}" srcOrd="1" destOrd="0" presId="urn:microsoft.com/office/officeart/2005/8/layout/vList2"/>
    <dgm:cxn modelId="{6744E020-C6AF-4C92-9055-FAF4D314C456}" type="presParOf" srcId="{440222E3-9809-42A5-B7FC-A344B39A6E79}" destId="{ECECCFC1-E9EC-4002-8FE2-1EC3CE08ED88}" srcOrd="2" destOrd="0" presId="urn:microsoft.com/office/officeart/2005/8/layout/vList2"/>
    <dgm:cxn modelId="{4733EE6C-3054-4F75-B06D-9EDBBCA4F03A}" type="presParOf" srcId="{440222E3-9809-42A5-B7FC-A344B39A6E79}" destId="{E4845956-5FEC-468C-8C53-C80499737E76}" srcOrd="3" destOrd="0" presId="urn:microsoft.com/office/officeart/2005/8/layout/vList2"/>
    <dgm:cxn modelId="{5616C6A9-8CAA-4169-BF16-50B7CBD93304}" type="presParOf" srcId="{440222E3-9809-42A5-B7FC-A344B39A6E79}" destId="{4ADD1A9C-8CDF-48EC-A6B2-ED1621AB83AC}" srcOrd="4" destOrd="0" presId="urn:microsoft.com/office/officeart/2005/8/layout/vList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DB64D93-FD8C-4269-A776-096B3F49DEFE}" type="doc">
      <dgm:prSet loTypeId="urn:microsoft.com/office/officeart/2005/8/layout/v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61BBDB0C-6BA7-45A2-8B50-D39FF79AD52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latin typeface="Arial Narrow" pitchFamily="34" charset="0"/>
            </a:rPr>
            <a:t>Ежедневный анализ закупок,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latin typeface="Arial Narrow" pitchFamily="34" charset="0"/>
            </a:rPr>
            <a:t>размещенных в ЕИС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6EB8099C-4BEC-4F90-B248-4AD598F0F08D}" type="parTrans" cxnId="{80211433-2534-40D2-B8AF-1A433652CB41}">
      <dgm:prSet/>
      <dgm:spPr/>
      <dgm:t>
        <a:bodyPr/>
        <a:lstStyle/>
        <a:p>
          <a:endParaRPr lang="ru-RU" sz="2200">
            <a:latin typeface="Arial Narrow" pitchFamily="34" charset="0"/>
            <a:cs typeface="Times New Roman" pitchFamily="18" charset="0"/>
          </a:endParaRPr>
        </a:p>
      </dgm:t>
    </dgm:pt>
    <dgm:pt modelId="{4BC9496E-90E2-4DAF-83EA-8E71668FF465}" type="sibTrans" cxnId="{80211433-2534-40D2-B8AF-1A433652CB41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 sz="2200">
            <a:latin typeface="Arial Narrow" pitchFamily="34" charset="0"/>
            <a:cs typeface="Times New Roman" pitchFamily="18" charset="0"/>
          </a:endParaRPr>
        </a:p>
      </dgm:t>
    </dgm:pt>
    <dgm:pt modelId="{0C2967F7-A5D1-4116-85EA-6EAA2A685257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latin typeface="Arial Narrow" pitchFamily="34" charset="0"/>
            </a:rPr>
            <a:t>Выявление нарушений по национальному режиму в сфере закупок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AAFBE20B-0550-44AE-974F-9CE54DD77B08}" type="parTrans" cxnId="{AB87DE62-4B97-41DE-88A3-53F443D15EC1}">
      <dgm:prSet/>
      <dgm:spPr/>
      <dgm:t>
        <a:bodyPr/>
        <a:lstStyle/>
        <a:p>
          <a:endParaRPr lang="ru-RU"/>
        </a:p>
      </dgm:t>
    </dgm:pt>
    <dgm:pt modelId="{742AB035-D6AF-4B1F-A70A-E70FBE8D6A4E}" type="sibTrans" cxnId="{AB87DE62-4B97-41DE-88A3-53F443D15EC1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D3557AF0-FF38-4BD1-96E4-D8E53B9C10A4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latin typeface="Arial Narrow" pitchFamily="34" charset="0"/>
            </a:rPr>
            <a:t>Оперативное уведомление заказчиков, уполномоченного учреждения о нарушениях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2ABFDA93-DE20-4239-8D71-7C571352BBC3}" type="parTrans" cxnId="{896F82F8-9165-4BAC-8DF6-7A937A50B369}">
      <dgm:prSet/>
      <dgm:spPr/>
      <dgm:t>
        <a:bodyPr/>
        <a:lstStyle/>
        <a:p>
          <a:endParaRPr lang="ru-RU"/>
        </a:p>
      </dgm:t>
    </dgm:pt>
    <dgm:pt modelId="{911A46A5-E0D2-4DAE-9D7B-2C0D1ACE9247}" type="sibTrans" cxnId="{896F82F8-9165-4BAC-8DF6-7A937A50B369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3385BA3A-6AC3-4E41-8476-405CFFF5CE62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latin typeface="Arial Narrow" pitchFamily="34" charset="0"/>
            </a:rPr>
            <a:t>Устранение нарушений до момента окончания подачи заявок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E36FD995-FEDF-46EA-A0FE-5C723CCD3C6B}" type="parTrans" cxnId="{9B4FF7B5-CB12-44BB-A38B-A3B266AC24FF}">
      <dgm:prSet/>
      <dgm:spPr/>
      <dgm:t>
        <a:bodyPr/>
        <a:lstStyle/>
        <a:p>
          <a:endParaRPr lang="ru-RU"/>
        </a:p>
      </dgm:t>
    </dgm:pt>
    <dgm:pt modelId="{89CEFABE-F189-4A78-817E-4311DB4C704B}" type="sibTrans" cxnId="{9B4FF7B5-CB12-44BB-A38B-A3B266AC24FF}">
      <dgm:prSet/>
      <dgm:spPr/>
      <dgm:t>
        <a:bodyPr/>
        <a:lstStyle/>
        <a:p>
          <a:endParaRPr lang="ru-RU"/>
        </a:p>
      </dgm:t>
    </dgm:pt>
    <dgm:pt modelId="{B13B7473-29DE-4A67-9C56-6E388C9DA395}" type="pres">
      <dgm:prSet presAssocID="{8DB64D93-FD8C-4269-A776-096B3F49DEF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A1FCC5-2485-4EC5-B5DB-DC3CD50C7276}" type="pres">
      <dgm:prSet presAssocID="{8DB64D93-FD8C-4269-A776-096B3F49DEFE}" presName="dummyMaxCanvas" presStyleCnt="0">
        <dgm:presLayoutVars/>
      </dgm:prSet>
      <dgm:spPr/>
    </dgm:pt>
    <dgm:pt modelId="{4FF72E7D-E5B5-43E9-9102-F0A21B5A71AC}" type="pres">
      <dgm:prSet presAssocID="{8DB64D93-FD8C-4269-A776-096B3F49DEFE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E4C28-CEF7-4C40-BB06-FB1247D141A7}" type="pres">
      <dgm:prSet presAssocID="{8DB64D93-FD8C-4269-A776-096B3F49DEFE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80F2EA-B092-45DF-BD89-7446181EFD0D}" type="pres">
      <dgm:prSet presAssocID="{8DB64D93-FD8C-4269-A776-096B3F49DEFE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B64817-3F46-4DAD-B873-3EF568A35DB4}" type="pres">
      <dgm:prSet presAssocID="{8DB64D93-FD8C-4269-A776-096B3F49DEFE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C678C2-0670-460F-AD2E-77B5AD1D3196}" type="pres">
      <dgm:prSet presAssocID="{8DB64D93-FD8C-4269-A776-096B3F49DEFE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CB013A-EB96-4236-8113-1B483D833E7B}" type="pres">
      <dgm:prSet presAssocID="{8DB64D93-FD8C-4269-A776-096B3F49DEFE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98CFE-77CE-456C-9A7C-4EBFE613AA1C}" type="pres">
      <dgm:prSet presAssocID="{8DB64D93-FD8C-4269-A776-096B3F49DEFE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CE1053-960A-44E9-A4B0-17CA5BCE954B}" type="pres">
      <dgm:prSet presAssocID="{8DB64D93-FD8C-4269-A776-096B3F49DEFE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31EFE1-4C21-45B8-ACF0-B307E67FF71F}" type="pres">
      <dgm:prSet presAssocID="{8DB64D93-FD8C-4269-A776-096B3F49DEFE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C9238D-9685-4E51-B64F-0809E0ACA159}" type="pres">
      <dgm:prSet presAssocID="{8DB64D93-FD8C-4269-A776-096B3F49DEFE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47229-C9A3-4508-B1EC-B492B5B9FD4F}" type="pres">
      <dgm:prSet presAssocID="{8DB64D93-FD8C-4269-A776-096B3F49DEFE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6F82F8-9165-4BAC-8DF6-7A937A50B369}" srcId="{8DB64D93-FD8C-4269-A776-096B3F49DEFE}" destId="{D3557AF0-FF38-4BD1-96E4-D8E53B9C10A4}" srcOrd="2" destOrd="0" parTransId="{2ABFDA93-DE20-4239-8D71-7C571352BBC3}" sibTransId="{911A46A5-E0D2-4DAE-9D7B-2C0D1ACE9247}"/>
    <dgm:cxn modelId="{80211433-2534-40D2-B8AF-1A433652CB41}" srcId="{8DB64D93-FD8C-4269-A776-096B3F49DEFE}" destId="{61BBDB0C-6BA7-45A2-8B50-D39FF79AD52F}" srcOrd="0" destOrd="0" parTransId="{6EB8099C-4BEC-4F90-B248-4AD598F0F08D}" sibTransId="{4BC9496E-90E2-4DAF-83EA-8E71668FF465}"/>
    <dgm:cxn modelId="{ACA713C0-1E65-48D7-A776-1A26FB0A5C8D}" type="presOf" srcId="{D3557AF0-FF38-4BD1-96E4-D8E53B9C10A4}" destId="{01C9238D-9685-4E51-B64F-0809E0ACA159}" srcOrd="1" destOrd="0" presId="urn:microsoft.com/office/officeart/2005/8/layout/vProcess5"/>
    <dgm:cxn modelId="{321E0465-12B9-4826-9532-C3163FEA3FEB}" type="presOf" srcId="{0C2967F7-A5D1-4116-85EA-6EAA2A685257}" destId="{6D31EFE1-4C21-45B8-ACF0-B307E67FF71F}" srcOrd="1" destOrd="0" presId="urn:microsoft.com/office/officeart/2005/8/layout/vProcess5"/>
    <dgm:cxn modelId="{3A05DDC3-D82D-4BD0-87CE-F363FA12BD2A}" type="presOf" srcId="{3385BA3A-6AC3-4E41-8476-405CFFF5CE62}" destId="{8BB64817-3F46-4DAD-B873-3EF568A35DB4}" srcOrd="0" destOrd="0" presId="urn:microsoft.com/office/officeart/2005/8/layout/vProcess5"/>
    <dgm:cxn modelId="{C47ABF6C-FA5A-490B-AEC7-5BD5BD00AC57}" type="presOf" srcId="{742AB035-D6AF-4B1F-A70A-E70FBE8D6A4E}" destId="{DFCB013A-EB96-4236-8113-1B483D833E7B}" srcOrd="0" destOrd="0" presId="urn:microsoft.com/office/officeart/2005/8/layout/vProcess5"/>
    <dgm:cxn modelId="{ABC88714-E51B-4E42-974F-26E24412D490}" type="presOf" srcId="{0C2967F7-A5D1-4116-85EA-6EAA2A685257}" destId="{A2BE4C28-CEF7-4C40-BB06-FB1247D141A7}" srcOrd="0" destOrd="0" presId="urn:microsoft.com/office/officeart/2005/8/layout/vProcess5"/>
    <dgm:cxn modelId="{F40D93B6-BA1A-4C95-AA5B-11B25545A769}" type="presOf" srcId="{3385BA3A-6AC3-4E41-8476-405CFFF5CE62}" destId="{16C47229-C9A3-4508-B1EC-B492B5B9FD4F}" srcOrd="1" destOrd="0" presId="urn:microsoft.com/office/officeart/2005/8/layout/vProcess5"/>
    <dgm:cxn modelId="{3A5AD007-E91A-4950-B79E-3CB6C23FEE51}" type="presOf" srcId="{61BBDB0C-6BA7-45A2-8B50-D39FF79AD52F}" destId="{4FF72E7D-E5B5-43E9-9102-F0A21B5A71AC}" srcOrd="0" destOrd="0" presId="urn:microsoft.com/office/officeart/2005/8/layout/vProcess5"/>
    <dgm:cxn modelId="{AB87DE62-4B97-41DE-88A3-53F443D15EC1}" srcId="{8DB64D93-FD8C-4269-A776-096B3F49DEFE}" destId="{0C2967F7-A5D1-4116-85EA-6EAA2A685257}" srcOrd="1" destOrd="0" parTransId="{AAFBE20B-0550-44AE-974F-9CE54DD77B08}" sibTransId="{742AB035-D6AF-4B1F-A70A-E70FBE8D6A4E}"/>
    <dgm:cxn modelId="{15DBC87B-B38C-405F-9835-02769E29714A}" type="presOf" srcId="{D3557AF0-FF38-4BD1-96E4-D8E53B9C10A4}" destId="{B480F2EA-B092-45DF-BD89-7446181EFD0D}" srcOrd="0" destOrd="0" presId="urn:microsoft.com/office/officeart/2005/8/layout/vProcess5"/>
    <dgm:cxn modelId="{BBFD336A-0534-4C2E-9FE2-381148903C73}" type="presOf" srcId="{8DB64D93-FD8C-4269-A776-096B3F49DEFE}" destId="{B13B7473-29DE-4A67-9C56-6E388C9DA395}" srcOrd="0" destOrd="0" presId="urn:microsoft.com/office/officeart/2005/8/layout/vProcess5"/>
    <dgm:cxn modelId="{3AA27CBD-2F87-46EA-A08D-DD4F6FE7748A}" type="presOf" srcId="{4BC9496E-90E2-4DAF-83EA-8E71668FF465}" destId="{5FC678C2-0670-460F-AD2E-77B5AD1D3196}" srcOrd="0" destOrd="0" presId="urn:microsoft.com/office/officeart/2005/8/layout/vProcess5"/>
    <dgm:cxn modelId="{7C1AFA96-F51A-4A2E-A5DA-B2B0688BC580}" type="presOf" srcId="{61BBDB0C-6BA7-45A2-8B50-D39FF79AD52F}" destId="{D7CE1053-960A-44E9-A4B0-17CA5BCE954B}" srcOrd="1" destOrd="0" presId="urn:microsoft.com/office/officeart/2005/8/layout/vProcess5"/>
    <dgm:cxn modelId="{C10F3078-258D-4CE8-AE25-71625F1AEF55}" type="presOf" srcId="{911A46A5-E0D2-4DAE-9D7B-2C0D1ACE9247}" destId="{9CC98CFE-77CE-456C-9A7C-4EBFE613AA1C}" srcOrd="0" destOrd="0" presId="urn:microsoft.com/office/officeart/2005/8/layout/vProcess5"/>
    <dgm:cxn modelId="{9B4FF7B5-CB12-44BB-A38B-A3B266AC24FF}" srcId="{8DB64D93-FD8C-4269-A776-096B3F49DEFE}" destId="{3385BA3A-6AC3-4E41-8476-405CFFF5CE62}" srcOrd="3" destOrd="0" parTransId="{E36FD995-FEDF-46EA-A0FE-5C723CCD3C6B}" sibTransId="{89CEFABE-F189-4A78-817E-4311DB4C704B}"/>
    <dgm:cxn modelId="{76C49FAE-DA2F-4143-84BA-C06C5E243B5A}" type="presParOf" srcId="{B13B7473-29DE-4A67-9C56-6E388C9DA395}" destId="{77A1FCC5-2485-4EC5-B5DB-DC3CD50C7276}" srcOrd="0" destOrd="0" presId="urn:microsoft.com/office/officeart/2005/8/layout/vProcess5"/>
    <dgm:cxn modelId="{AA896E63-67C3-4A83-80E4-E83200B6A580}" type="presParOf" srcId="{B13B7473-29DE-4A67-9C56-6E388C9DA395}" destId="{4FF72E7D-E5B5-43E9-9102-F0A21B5A71AC}" srcOrd="1" destOrd="0" presId="urn:microsoft.com/office/officeart/2005/8/layout/vProcess5"/>
    <dgm:cxn modelId="{D7F8EE3D-20F8-4685-8011-1EA126CF839F}" type="presParOf" srcId="{B13B7473-29DE-4A67-9C56-6E388C9DA395}" destId="{A2BE4C28-CEF7-4C40-BB06-FB1247D141A7}" srcOrd="2" destOrd="0" presId="urn:microsoft.com/office/officeart/2005/8/layout/vProcess5"/>
    <dgm:cxn modelId="{A6938562-854F-4CC3-A529-A1133B859592}" type="presParOf" srcId="{B13B7473-29DE-4A67-9C56-6E388C9DA395}" destId="{B480F2EA-B092-45DF-BD89-7446181EFD0D}" srcOrd="3" destOrd="0" presId="urn:microsoft.com/office/officeart/2005/8/layout/vProcess5"/>
    <dgm:cxn modelId="{EDB04649-B164-4BEF-B862-674CA1488A73}" type="presParOf" srcId="{B13B7473-29DE-4A67-9C56-6E388C9DA395}" destId="{8BB64817-3F46-4DAD-B873-3EF568A35DB4}" srcOrd="4" destOrd="0" presId="urn:microsoft.com/office/officeart/2005/8/layout/vProcess5"/>
    <dgm:cxn modelId="{584AEA66-86E5-454E-8A0A-3212646A1E4F}" type="presParOf" srcId="{B13B7473-29DE-4A67-9C56-6E388C9DA395}" destId="{5FC678C2-0670-460F-AD2E-77B5AD1D3196}" srcOrd="5" destOrd="0" presId="urn:microsoft.com/office/officeart/2005/8/layout/vProcess5"/>
    <dgm:cxn modelId="{2FF5EE89-6145-4336-9027-721EE885CFDC}" type="presParOf" srcId="{B13B7473-29DE-4A67-9C56-6E388C9DA395}" destId="{DFCB013A-EB96-4236-8113-1B483D833E7B}" srcOrd="6" destOrd="0" presId="urn:microsoft.com/office/officeart/2005/8/layout/vProcess5"/>
    <dgm:cxn modelId="{5248A52A-2509-4B76-989E-98C5F58A1258}" type="presParOf" srcId="{B13B7473-29DE-4A67-9C56-6E388C9DA395}" destId="{9CC98CFE-77CE-456C-9A7C-4EBFE613AA1C}" srcOrd="7" destOrd="0" presId="urn:microsoft.com/office/officeart/2005/8/layout/vProcess5"/>
    <dgm:cxn modelId="{9C3FFA1A-4654-42A4-8398-40F58A7F8C6C}" type="presParOf" srcId="{B13B7473-29DE-4A67-9C56-6E388C9DA395}" destId="{D7CE1053-960A-44E9-A4B0-17CA5BCE954B}" srcOrd="8" destOrd="0" presId="urn:microsoft.com/office/officeart/2005/8/layout/vProcess5"/>
    <dgm:cxn modelId="{FAD77EC4-66F5-4FC4-AF20-07F354271674}" type="presParOf" srcId="{B13B7473-29DE-4A67-9C56-6E388C9DA395}" destId="{6D31EFE1-4C21-45B8-ACF0-B307E67FF71F}" srcOrd="9" destOrd="0" presId="urn:microsoft.com/office/officeart/2005/8/layout/vProcess5"/>
    <dgm:cxn modelId="{CD0091C4-277C-4B15-8451-CC86714B7CAF}" type="presParOf" srcId="{B13B7473-29DE-4A67-9C56-6E388C9DA395}" destId="{01C9238D-9685-4E51-B64F-0809E0ACA159}" srcOrd="10" destOrd="0" presId="urn:microsoft.com/office/officeart/2005/8/layout/vProcess5"/>
    <dgm:cxn modelId="{5EAB37BD-A63F-459C-AA6F-079B703D37BB}" type="presParOf" srcId="{B13B7473-29DE-4A67-9C56-6E388C9DA395}" destId="{16C47229-C9A3-4508-B1EC-B492B5B9FD4F}" srcOrd="11" destOrd="0" presId="urn:microsoft.com/office/officeart/2005/8/layout/vProcess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B64D93-FD8C-4269-A776-096B3F49DEFE}" type="doc">
      <dgm:prSet loTypeId="urn:microsoft.com/office/officeart/2005/8/layout/v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61BBDB0C-6BA7-45A2-8B50-D39FF79AD52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latin typeface="Arial Narrow" pitchFamily="34" charset="0"/>
            </a:rPr>
            <a:t>Работа с производителями в целях выявления препятствий по участию в закупках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6EB8099C-4BEC-4F90-B248-4AD598F0F08D}" type="parTrans" cxnId="{80211433-2534-40D2-B8AF-1A433652CB41}">
      <dgm:prSet/>
      <dgm:spPr/>
      <dgm:t>
        <a:bodyPr/>
        <a:lstStyle/>
        <a:p>
          <a:endParaRPr lang="ru-RU" sz="2200">
            <a:latin typeface="Arial Narrow" pitchFamily="34" charset="0"/>
            <a:cs typeface="Times New Roman" pitchFamily="18" charset="0"/>
          </a:endParaRPr>
        </a:p>
      </dgm:t>
    </dgm:pt>
    <dgm:pt modelId="{4BC9496E-90E2-4DAF-83EA-8E71668FF465}" type="sibTrans" cxnId="{80211433-2534-40D2-B8AF-1A433652CB41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 sz="2200">
            <a:latin typeface="Arial Narrow" pitchFamily="34" charset="0"/>
            <a:cs typeface="Times New Roman" pitchFamily="18" charset="0"/>
          </a:endParaRPr>
        </a:p>
      </dgm:t>
    </dgm:pt>
    <dgm:pt modelId="{0C2967F7-A5D1-4116-85EA-6EAA2A685257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latin typeface="Arial Narrow" pitchFamily="34" charset="0"/>
            </a:rPr>
            <a:t>Разработка методических рекомендаций  по устранению препятствий, в т.ч. по организации совместных торгов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AAFBE20B-0550-44AE-974F-9CE54DD77B08}" type="parTrans" cxnId="{AB87DE62-4B97-41DE-88A3-53F443D15EC1}">
      <dgm:prSet/>
      <dgm:spPr/>
      <dgm:t>
        <a:bodyPr/>
        <a:lstStyle/>
        <a:p>
          <a:endParaRPr lang="ru-RU"/>
        </a:p>
      </dgm:t>
    </dgm:pt>
    <dgm:pt modelId="{742AB035-D6AF-4B1F-A70A-E70FBE8D6A4E}" type="sibTrans" cxnId="{AB87DE62-4B97-41DE-88A3-53F443D15EC1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D3557AF0-FF38-4BD1-96E4-D8E53B9C10A4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latin typeface="Arial Narrow" pitchFamily="34" charset="0"/>
            </a:rPr>
            <a:t>Доведение рекомендаций до заказчиков и ГКУ СО «Государственное агентство по централизации закупок» 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2ABFDA93-DE20-4239-8D71-7C571352BBC3}" type="parTrans" cxnId="{896F82F8-9165-4BAC-8DF6-7A937A50B369}">
      <dgm:prSet/>
      <dgm:spPr/>
      <dgm:t>
        <a:bodyPr/>
        <a:lstStyle/>
        <a:p>
          <a:endParaRPr lang="ru-RU"/>
        </a:p>
      </dgm:t>
    </dgm:pt>
    <dgm:pt modelId="{911A46A5-E0D2-4DAE-9D7B-2C0D1ACE9247}" type="sibTrans" cxnId="{896F82F8-9165-4BAC-8DF6-7A937A50B369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3385BA3A-6AC3-4E41-8476-405CFFF5CE62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latin typeface="Arial Narrow" pitchFamily="34" charset="0"/>
            </a:rPr>
            <a:t>Мониторинг эффективности применения методических рекомендаций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gm:t>
    </dgm:pt>
    <dgm:pt modelId="{E36FD995-FEDF-46EA-A0FE-5C723CCD3C6B}" type="parTrans" cxnId="{9B4FF7B5-CB12-44BB-A38B-A3B266AC24FF}">
      <dgm:prSet/>
      <dgm:spPr/>
      <dgm:t>
        <a:bodyPr/>
        <a:lstStyle/>
        <a:p>
          <a:endParaRPr lang="ru-RU"/>
        </a:p>
      </dgm:t>
    </dgm:pt>
    <dgm:pt modelId="{89CEFABE-F189-4A78-817E-4311DB4C704B}" type="sibTrans" cxnId="{9B4FF7B5-CB12-44BB-A38B-A3B266AC24FF}">
      <dgm:prSet/>
      <dgm:spPr/>
      <dgm:t>
        <a:bodyPr/>
        <a:lstStyle/>
        <a:p>
          <a:endParaRPr lang="ru-RU"/>
        </a:p>
      </dgm:t>
    </dgm:pt>
    <dgm:pt modelId="{B13B7473-29DE-4A67-9C56-6E388C9DA395}" type="pres">
      <dgm:prSet presAssocID="{8DB64D93-FD8C-4269-A776-096B3F49DEF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A1FCC5-2485-4EC5-B5DB-DC3CD50C7276}" type="pres">
      <dgm:prSet presAssocID="{8DB64D93-FD8C-4269-A776-096B3F49DEFE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4FF72E7D-E5B5-43E9-9102-F0A21B5A71AC}" type="pres">
      <dgm:prSet presAssocID="{8DB64D93-FD8C-4269-A776-096B3F49DEFE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E4C28-CEF7-4C40-BB06-FB1247D141A7}" type="pres">
      <dgm:prSet presAssocID="{8DB64D93-FD8C-4269-A776-096B3F49DEFE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80F2EA-B092-45DF-BD89-7446181EFD0D}" type="pres">
      <dgm:prSet presAssocID="{8DB64D93-FD8C-4269-A776-096B3F49DEFE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B64817-3F46-4DAD-B873-3EF568A35DB4}" type="pres">
      <dgm:prSet presAssocID="{8DB64D93-FD8C-4269-A776-096B3F49DEFE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C678C2-0670-460F-AD2E-77B5AD1D3196}" type="pres">
      <dgm:prSet presAssocID="{8DB64D93-FD8C-4269-A776-096B3F49DEFE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CB013A-EB96-4236-8113-1B483D833E7B}" type="pres">
      <dgm:prSet presAssocID="{8DB64D93-FD8C-4269-A776-096B3F49DEFE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98CFE-77CE-456C-9A7C-4EBFE613AA1C}" type="pres">
      <dgm:prSet presAssocID="{8DB64D93-FD8C-4269-A776-096B3F49DEFE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CE1053-960A-44E9-A4B0-17CA5BCE954B}" type="pres">
      <dgm:prSet presAssocID="{8DB64D93-FD8C-4269-A776-096B3F49DEFE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31EFE1-4C21-45B8-ACF0-B307E67FF71F}" type="pres">
      <dgm:prSet presAssocID="{8DB64D93-FD8C-4269-A776-096B3F49DEFE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C9238D-9685-4E51-B64F-0809E0ACA159}" type="pres">
      <dgm:prSet presAssocID="{8DB64D93-FD8C-4269-A776-096B3F49DEFE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47229-C9A3-4508-B1EC-B492B5B9FD4F}" type="pres">
      <dgm:prSet presAssocID="{8DB64D93-FD8C-4269-A776-096B3F49DEFE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1A90E9-D7CD-41F0-9C39-646562DB82E0}" type="presOf" srcId="{911A46A5-E0D2-4DAE-9D7B-2C0D1ACE9247}" destId="{9CC98CFE-77CE-456C-9A7C-4EBFE613AA1C}" srcOrd="0" destOrd="0" presId="urn:microsoft.com/office/officeart/2005/8/layout/vProcess5"/>
    <dgm:cxn modelId="{A382ABF0-A3DE-4879-8A26-FD4332AB1B50}" type="presOf" srcId="{D3557AF0-FF38-4BD1-96E4-D8E53B9C10A4}" destId="{01C9238D-9685-4E51-B64F-0809E0ACA159}" srcOrd="1" destOrd="0" presId="urn:microsoft.com/office/officeart/2005/8/layout/vProcess5"/>
    <dgm:cxn modelId="{DA963569-51CF-4953-9063-164521312201}" type="presOf" srcId="{8DB64D93-FD8C-4269-A776-096B3F49DEFE}" destId="{B13B7473-29DE-4A67-9C56-6E388C9DA395}" srcOrd="0" destOrd="0" presId="urn:microsoft.com/office/officeart/2005/8/layout/vProcess5"/>
    <dgm:cxn modelId="{AB87DE62-4B97-41DE-88A3-53F443D15EC1}" srcId="{8DB64D93-FD8C-4269-A776-096B3F49DEFE}" destId="{0C2967F7-A5D1-4116-85EA-6EAA2A685257}" srcOrd="1" destOrd="0" parTransId="{AAFBE20B-0550-44AE-974F-9CE54DD77B08}" sibTransId="{742AB035-D6AF-4B1F-A70A-E70FBE8D6A4E}"/>
    <dgm:cxn modelId="{80211433-2534-40D2-B8AF-1A433652CB41}" srcId="{8DB64D93-FD8C-4269-A776-096B3F49DEFE}" destId="{61BBDB0C-6BA7-45A2-8B50-D39FF79AD52F}" srcOrd="0" destOrd="0" parTransId="{6EB8099C-4BEC-4F90-B248-4AD598F0F08D}" sibTransId="{4BC9496E-90E2-4DAF-83EA-8E71668FF465}"/>
    <dgm:cxn modelId="{39F82C46-4DB0-4618-B241-B567FE3D3D69}" type="presOf" srcId="{4BC9496E-90E2-4DAF-83EA-8E71668FF465}" destId="{5FC678C2-0670-460F-AD2E-77B5AD1D3196}" srcOrd="0" destOrd="0" presId="urn:microsoft.com/office/officeart/2005/8/layout/vProcess5"/>
    <dgm:cxn modelId="{6AF7084C-161D-43B7-8415-621C79BDCCDE}" type="presOf" srcId="{0C2967F7-A5D1-4116-85EA-6EAA2A685257}" destId="{6D31EFE1-4C21-45B8-ACF0-B307E67FF71F}" srcOrd="1" destOrd="0" presId="urn:microsoft.com/office/officeart/2005/8/layout/vProcess5"/>
    <dgm:cxn modelId="{2F29E568-001C-4103-9077-1311D822CC67}" type="presOf" srcId="{61BBDB0C-6BA7-45A2-8B50-D39FF79AD52F}" destId="{4FF72E7D-E5B5-43E9-9102-F0A21B5A71AC}" srcOrd="0" destOrd="0" presId="urn:microsoft.com/office/officeart/2005/8/layout/vProcess5"/>
    <dgm:cxn modelId="{DF07B3A4-2173-40B3-8B19-8790A66F7093}" type="presOf" srcId="{3385BA3A-6AC3-4E41-8476-405CFFF5CE62}" destId="{8BB64817-3F46-4DAD-B873-3EF568A35DB4}" srcOrd="0" destOrd="0" presId="urn:microsoft.com/office/officeart/2005/8/layout/vProcess5"/>
    <dgm:cxn modelId="{221A74C5-8936-48E0-A858-F9ABD5D4516A}" type="presOf" srcId="{D3557AF0-FF38-4BD1-96E4-D8E53B9C10A4}" destId="{B480F2EA-B092-45DF-BD89-7446181EFD0D}" srcOrd="0" destOrd="0" presId="urn:microsoft.com/office/officeart/2005/8/layout/vProcess5"/>
    <dgm:cxn modelId="{21AB97A5-8B03-41E4-A390-91B83FBD5B0C}" type="presOf" srcId="{0C2967F7-A5D1-4116-85EA-6EAA2A685257}" destId="{A2BE4C28-CEF7-4C40-BB06-FB1247D141A7}" srcOrd="0" destOrd="0" presId="urn:microsoft.com/office/officeart/2005/8/layout/vProcess5"/>
    <dgm:cxn modelId="{9B4FF7B5-CB12-44BB-A38B-A3B266AC24FF}" srcId="{8DB64D93-FD8C-4269-A776-096B3F49DEFE}" destId="{3385BA3A-6AC3-4E41-8476-405CFFF5CE62}" srcOrd="3" destOrd="0" parTransId="{E36FD995-FEDF-46EA-A0FE-5C723CCD3C6B}" sibTransId="{89CEFABE-F189-4A78-817E-4311DB4C704B}"/>
    <dgm:cxn modelId="{AB349126-6ED1-4091-96E0-F43D51BF2FE8}" type="presOf" srcId="{742AB035-D6AF-4B1F-A70A-E70FBE8D6A4E}" destId="{DFCB013A-EB96-4236-8113-1B483D833E7B}" srcOrd="0" destOrd="0" presId="urn:microsoft.com/office/officeart/2005/8/layout/vProcess5"/>
    <dgm:cxn modelId="{896F82F8-9165-4BAC-8DF6-7A937A50B369}" srcId="{8DB64D93-FD8C-4269-A776-096B3F49DEFE}" destId="{D3557AF0-FF38-4BD1-96E4-D8E53B9C10A4}" srcOrd="2" destOrd="0" parTransId="{2ABFDA93-DE20-4239-8D71-7C571352BBC3}" sibTransId="{911A46A5-E0D2-4DAE-9D7B-2C0D1ACE9247}"/>
    <dgm:cxn modelId="{8CAF81CE-9716-4F11-AA52-49DF6383FE51}" type="presOf" srcId="{61BBDB0C-6BA7-45A2-8B50-D39FF79AD52F}" destId="{D7CE1053-960A-44E9-A4B0-17CA5BCE954B}" srcOrd="1" destOrd="0" presId="urn:microsoft.com/office/officeart/2005/8/layout/vProcess5"/>
    <dgm:cxn modelId="{DE48478C-2392-40CB-8E1D-042A2375D0DC}" type="presOf" srcId="{3385BA3A-6AC3-4E41-8476-405CFFF5CE62}" destId="{16C47229-C9A3-4508-B1EC-B492B5B9FD4F}" srcOrd="1" destOrd="0" presId="urn:microsoft.com/office/officeart/2005/8/layout/vProcess5"/>
    <dgm:cxn modelId="{72D29239-256A-4B4D-843E-01F1549B5453}" type="presParOf" srcId="{B13B7473-29DE-4A67-9C56-6E388C9DA395}" destId="{77A1FCC5-2485-4EC5-B5DB-DC3CD50C7276}" srcOrd="0" destOrd="0" presId="urn:microsoft.com/office/officeart/2005/8/layout/vProcess5"/>
    <dgm:cxn modelId="{2A8C7FEA-1360-4EB0-AA30-8950EED7C5A8}" type="presParOf" srcId="{B13B7473-29DE-4A67-9C56-6E388C9DA395}" destId="{4FF72E7D-E5B5-43E9-9102-F0A21B5A71AC}" srcOrd="1" destOrd="0" presId="urn:microsoft.com/office/officeart/2005/8/layout/vProcess5"/>
    <dgm:cxn modelId="{895FBF57-85E2-483B-AEBF-9FDF6A41F4B0}" type="presParOf" srcId="{B13B7473-29DE-4A67-9C56-6E388C9DA395}" destId="{A2BE4C28-CEF7-4C40-BB06-FB1247D141A7}" srcOrd="2" destOrd="0" presId="urn:microsoft.com/office/officeart/2005/8/layout/vProcess5"/>
    <dgm:cxn modelId="{C327B077-DD8B-4A91-BD6F-C6F49ABDE3EE}" type="presParOf" srcId="{B13B7473-29DE-4A67-9C56-6E388C9DA395}" destId="{B480F2EA-B092-45DF-BD89-7446181EFD0D}" srcOrd="3" destOrd="0" presId="urn:microsoft.com/office/officeart/2005/8/layout/vProcess5"/>
    <dgm:cxn modelId="{EF69DBA4-5B5A-4DD9-9DDD-AD518A2EA9B0}" type="presParOf" srcId="{B13B7473-29DE-4A67-9C56-6E388C9DA395}" destId="{8BB64817-3F46-4DAD-B873-3EF568A35DB4}" srcOrd="4" destOrd="0" presId="urn:microsoft.com/office/officeart/2005/8/layout/vProcess5"/>
    <dgm:cxn modelId="{54A10C2B-795E-4C09-BD9E-EEF622722AAF}" type="presParOf" srcId="{B13B7473-29DE-4A67-9C56-6E388C9DA395}" destId="{5FC678C2-0670-460F-AD2E-77B5AD1D3196}" srcOrd="5" destOrd="0" presId="urn:microsoft.com/office/officeart/2005/8/layout/vProcess5"/>
    <dgm:cxn modelId="{6491CF55-AF36-4981-9EA5-C7D930C20CE8}" type="presParOf" srcId="{B13B7473-29DE-4A67-9C56-6E388C9DA395}" destId="{DFCB013A-EB96-4236-8113-1B483D833E7B}" srcOrd="6" destOrd="0" presId="urn:microsoft.com/office/officeart/2005/8/layout/vProcess5"/>
    <dgm:cxn modelId="{51A149AB-38EC-454C-9719-251E3531C9D0}" type="presParOf" srcId="{B13B7473-29DE-4A67-9C56-6E388C9DA395}" destId="{9CC98CFE-77CE-456C-9A7C-4EBFE613AA1C}" srcOrd="7" destOrd="0" presId="urn:microsoft.com/office/officeart/2005/8/layout/vProcess5"/>
    <dgm:cxn modelId="{765D076D-C993-4BF4-B8B6-397A41F37B67}" type="presParOf" srcId="{B13B7473-29DE-4A67-9C56-6E388C9DA395}" destId="{D7CE1053-960A-44E9-A4B0-17CA5BCE954B}" srcOrd="8" destOrd="0" presId="urn:microsoft.com/office/officeart/2005/8/layout/vProcess5"/>
    <dgm:cxn modelId="{A1A87854-64E2-49E4-880F-19A25CE0DE66}" type="presParOf" srcId="{B13B7473-29DE-4A67-9C56-6E388C9DA395}" destId="{6D31EFE1-4C21-45B8-ACF0-B307E67FF71F}" srcOrd="9" destOrd="0" presId="urn:microsoft.com/office/officeart/2005/8/layout/vProcess5"/>
    <dgm:cxn modelId="{5DED2DFF-7A2E-4144-84A9-8DD8722128E7}" type="presParOf" srcId="{B13B7473-29DE-4A67-9C56-6E388C9DA395}" destId="{01C9238D-9685-4E51-B64F-0809E0ACA159}" srcOrd="10" destOrd="0" presId="urn:microsoft.com/office/officeart/2005/8/layout/vProcess5"/>
    <dgm:cxn modelId="{3F8E7F05-100B-4FB4-B512-F4B96CD3752F}" type="presParOf" srcId="{B13B7473-29DE-4A67-9C56-6E388C9DA395}" destId="{16C47229-C9A3-4508-B1EC-B492B5B9FD4F}" srcOrd="11" destOrd="0" presId="urn:microsoft.com/office/officeart/2005/8/layout/vProcess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912FBD-ADE6-469D-9BF7-5C6B001746AA}">
      <dsp:nvSpPr>
        <dsp:cNvPr id="0" name=""/>
        <dsp:cNvSpPr/>
      </dsp:nvSpPr>
      <dsp:spPr>
        <a:xfrm>
          <a:off x="750377" y="680604"/>
          <a:ext cx="3088031" cy="1136952"/>
        </a:xfrm>
        <a:prstGeom prst="roundRect">
          <a:avLst>
            <a:gd name="adj" fmla="val 10000"/>
          </a:avLst>
        </a:prstGeom>
        <a:solidFill>
          <a:schemeClr val="bg1"/>
        </a:solidFill>
        <a:ln>
          <a:solidFill>
            <a:srgbClr val="00206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 smtClean="0">
              <a:solidFill>
                <a:srgbClr val="1111FF"/>
              </a:solidFill>
              <a:latin typeface="Arial Narrow" pitchFamily="34" charset="0"/>
            </a:rPr>
            <a:t>Министерство </a:t>
          </a:r>
        </a:p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 smtClean="0">
              <a:solidFill>
                <a:srgbClr val="1111FF"/>
              </a:solidFill>
              <a:latin typeface="Arial Narrow" pitchFamily="34" charset="0"/>
            </a:rPr>
            <a:t>экономического развития </a:t>
          </a:r>
        </a:p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 smtClean="0">
              <a:solidFill>
                <a:srgbClr val="1111FF"/>
              </a:solidFill>
              <a:latin typeface="Arial Narrow" pitchFamily="34" charset="0"/>
            </a:rPr>
            <a:t>Саратовской области</a:t>
          </a:r>
          <a:endParaRPr lang="ru-RU" sz="1900" b="1" kern="1200" dirty="0">
            <a:solidFill>
              <a:srgbClr val="1111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750377" y="680604"/>
        <a:ext cx="3088031" cy="1136952"/>
      </dsp:txXfrm>
    </dsp:sp>
    <dsp:sp modelId="{1C9E61F3-7D41-497F-850B-DFBEA19168AB}">
      <dsp:nvSpPr>
        <dsp:cNvPr id="0" name=""/>
        <dsp:cNvSpPr/>
      </dsp:nvSpPr>
      <dsp:spPr>
        <a:xfrm rot="19396237">
          <a:off x="3725755" y="867939"/>
          <a:ext cx="1134868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1134868" y="41795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sp:txBody>
      <dsp:txXfrm rot="19396237">
        <a:off x="4264818" y="881362"/>
        <a:ext cx="56743" cy="56743"/>
      </dsp:txXfrm>
    </dsp:sp>
    <dsp:sp modelId="{30436B20-4F1A-47B9-8007-961F116B2C55}">
      <dsp:nvSpPr>
        <dsp:cNvPr id="0" name=""/>
        <dsp:cNvSpPr/>
      </dsp:nvSpPr>
      <dsp:spPr>
        <a:xfrm>
          <a:off x="4747970" y="1912"/>
          <a:ext cx="3214619" cy="1136952"/>
        </a:xfrm>
        <a:prstGeom prst="roundRect">
          <a:avLst>
            <a:gd name="adj" fmla="val 10000"/>
          </a:avLst>
        </a:prstGeom>
        <a:solidFill>
          <a:schemeClr val="bg1"/>
        </a:solidFill>
        <a:ln>
          <a:solidFill>
            <a:schemeClr val="accent4">
              <a:lumMod val="7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1111FF"/>
              </a:solidFill>
              <a:latin typeface="Arial Narrow" pitchFamily="34" charset="0"/>
            </a:rPr>
            <a:t>Орган по регулированию контрактной системы</a:t>
          </a:r>
          <a:endParaRPr lang="ru-RU" sz="1900" b="1" kern="1200" dirty="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47970" y="1912"/>
        <a:ext cx="3214619" cy="1136952"/>
      </dsp:txXfrm>
    </dsp:sp>
    <dsp:sp modelId="{0FC4C9F4-5F5D-451F-B465-EA22713F0507}">
      <dsp:nvSpPr>
        <dsp:cNvPr id="0" name=""/>
        <dsp:cNvSpPr/>
      </dsp:nvSpPr>
      <dsp:spPr>
        <a:xfrm rot="2079424">
          <a:off x="3740311" y="1521687"/>
          <a:ext cx="1105755" cy="83590"/>
        </a:xfrm>
        <a:custGeom>
          <a:avLst/>
          <a:gdLst/>
          <a:ahLst/>
          <a:cxnLst/>
          <a:rect l="0" t="0" r="0" b="0"/>
          <a:pathLst>
            <a:path>
              <a:moveTo>
                <a:pt x="0" y="41795"/>
              </a:moveTo>
              <a:lnTo>
                <a:pt x="1105755" y="41795"/>
              </a:lnTo>
            </a:path>
          </a:pathLst>
        </a:custGeom>
        <a:noFill/>
        <a:ln w="25400" cap="flat" cmpd="sng" algn="ctr">
          <a:solidFill>
            <a:srgbClr val="FF0000"/>
          </a:solidFill>
          <a:prstDash val="solid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rgbClr val="1111FF"/>
            </a:solidFill>
          </a:endParaRPr>
        </a:p>
      </dsp:txBody>
      <dsp:txXfrm rot="2079424">
        <a:off x="4265545" y="1535838"/>
        <a:ext cx="55287" cy="55287"/>
      </dsp:txXfrm>
    </dsp:sp>
    <dsp:sp modelId="{616D8D78-EED4-4688-859B-0EEE653F8032}">
      <dsp:nvSpPr>
        <dsp:cNvPr id="0" name=""/>
        <dsp:cNvSpPr/>
      </dsp:nvSpPr>
      <dsp:spPr>
        <a:xfrm>
          <a:off x="4747970" y="1309407"/>
          <a:ext cx="3214619" cy="1136952"/>
        </a:xfrm>
        <a:prstGeom prst="roundRect">
          <a:avLst>
            <a:gd name="adj" fmla="val 10000"/>
          </a:avLst>
        </a:prstGeom>
        <a:solidFill>
          <a:schemeClr val="bg1"/>
        </a:solidFill>
        <a:ln>
          <a:solidFill>
            <a:schemeClr val="accent4">
              <a:lumMod val="7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 smtClean="0">
              <a:solidFill>
                <a:srgbClr val="1111FF"/>
              </a:solidFill>
              <a:latin typeface="Arial Narrow" pitchFamily="34" charset="0"/>
            </a:rPr>
            <a:t>Орган по контролю </a:t>
          </a:r>
        </a:p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 smtClean="0">
              <a:solidFill>
                <a:srgbClr val="1111FF"/>
              </a:solidFill>
              <a:latin typeface="Arial Narrow" pitchFamily="34" charset="0"/>
            </a:rPr>
            <a:t>в сфере закупок</a:t>
          </a:r>
          <a:endParaRPr lang="ru-RU" sz="1900" b="1" kern="1200" dirty="0">
            <a:solidFill>
              <a:srgbClr val="1111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47970" y="1309407"/>
        <a:ext cx="3214619" cy="113695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7182A6-AB68-4E13-A8B6-4D038CAB05A0}">
      <dsp:nvSpPr>
        <dsp:cNvPr id="0" name=""/>
        <dsp:cNvSpPr/>
      </dsp:nvSpPr>
      <dsp:spPr>
        <a:xfrm>
          <a:off x="6449" y="0"/>
          <a:ext cx="2607934" cy="43204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300" b="1" kern="1200" dirty="0" smtClean="0">
              <a:latin typeface="Arial Narrow" pitchFamily="34" charset="0"/>
            </a:rPr>
            <a:t>Привлечение средств по государственным и муниципальным контрактам </a:t>
          </a:r>
        </a:p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300" b="1" kern="1200" dirty="0" smtClean="0">
              <a:solidFill>
                <a:srgbClr val="FF0000"/>
              </a:solidFill>
              <a:latin typeface="Arial Narrow" pitchFamily="34" charset="0"/>
            </a:rPr>
            <a:t>на поддержку производителей </a:t>
          </a:r>
          <a:r>
            <a:rPr lang="ru-RU" sz="2300" b="1" kern="1200" dirty="0" smtClean="0">
              <a:latin typeface="Arial Narrow" pitchFamily="34" charset="0"/>
            </a:rPr>
            <a:t>(переработчиков) продуктов питания</a:t>
          </a:r>
          <a:endParaRPr lang="ru-RU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sp:txBody>
      <dsp:txXfrm>
        <a:off x="6449" y="0"/>
        <a:ext cx="2607934" cy="4320480"/>
      </dsp:txXfrm>
    </dsp:sp>
    <dsp:sp modelId="{3F1C566D-E140-4CCC-8FF1-62F62EC704DE}">
      <dsp:nvSpPr>
        <dsp:cNvPr id="0" name=""/>
        <dsp:cNvSpPr/>
      </dsp:nvSpPr>
      <dsp:spPr>
        <a:xfrm>
          <a:off x="3052516" y="0"/>
          <a:ext cx="2607934" cy="43204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300" b="1" kern="1200" dirty="0" smtClean="0">
              <a:solidFill>
                <a:srgbClr val="FF0000"/>
              </a:solidFill>
              <a:latin typeface="Arial Narrow" pitchFamily="34" charset="0"/>
            </a:rPr>
            <a:t>Снижение затрат </a:t>
          </a:r>
          <a:r>
            <a:rPr lang="ru-RU" sz="2300" b="1" kern="1200" dirty="0" smtClean="0">
              <a:latin typeface="Arial Narrow" pitchFamily="34" charset="0"/>
            </a:rPr>
            <a:t>на приобретение продуктов питания за счет исключения посредников</a:t>
          </a:r>
          <a:endParaRPr lang="ru-RU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sp:txBody>
      <dsp:txXfrm>
        <a:off x="3052516" y="0"/>
        <a:ext cx="2607934" cy="4320480"/>
      </dsp:txXfrm>
    </dsp:sp>
    <dsp:sp modelId="{84A941BD-7967-4233-A9FA-1DF9B5065EDF}">
      <dsp:nvSpPr>
        <dsp:cNvPr id="0" name=""/>
        <dsp:cNvSpPr/>
      </dsp:nvSpPr>
      <dsp:spPr>
        <a:xfrm>
          <a:off x="6013174" y="0"/>
          <a:ext cx="2607934" cy="43204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300" b="1" kern="1200" dirty="0" smtClean="0">
              <a:latin typeface="Arial Narrow" pitchFamily="34" charset="0"/>
            </a:rPr>
            <a:t>Обеспечение учреждений социальной сферы </a:t>
          </a:r>
          <a:r>
            <a:rPr lang="ru-RU" sz="2300" b="1" kern="1200" dirty="0" smtClean="0">
              <a:solidFill>
                <a:srgbClr val="FF0000"/>
              </a:solidFill>
              <a:latin typeface="Arial Narrow" pitchFamily="34" charset="0"/>
            </a:rPr>
            <a:t>качественными </a:t>
          </a:r>
          <a:r>
            <a:rPr lang="ru-RU" sz="2300" b="1" kern="1200" dirty="0" smtClean="0">
              <a:latin typeface="Arial Narrow" pitchFamily="34" charset="0"/>
            </a:rPr>
            <a:t>продуктами питания</a:t>
          </a:r>
          <a:endParaRPr lang="ru-RU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sp:txBody>
      <dsp:txXfrm>
        <a:off x="6013174" y="0"/>
        <a:ext cx="2607934" cy="43204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3060F6-599F-4100-A8FE-FD1F336FCAFD}">
      <dsp:nvSpPr>
        <dsp:cNvPr id="0" name=""/>
        <dsp:cNvSpPr/>
      </dsp:nvSpPr>
      <dsp:spPr>
        <a:xfrm>
          <a:off x="0" y="0"/>
          <a:ext cx="8712968" cy="1255409"/>
        </a:xfrm>
        <a:prstGeom prst="roundRect">
          <a:avLst/>
        </a:prstGeom>
        <a:gradFill flip="none" rotWithShape="1">
          <a:gsLst>
            <a:gs pos="0">
              <a:srgbClr val="0000C8">
                <a:alpha val="95000"/>
              </a:srgbClr>
            </a:gs>
            <a:gs pos="28000">
              <a:schemeClr val="bg1"/>
            </a:gs>
          </a:gsLst>
          <a:lin ang="0" scaled="1"/>
          <a:tileRect/>
        </a:gra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2155825" lvl="0" indent="0" algn="l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200" kern="1200" dirty="0" err="1" smtClean="0">
              <a:latin typeface="Arial Narrow" pitchFamily="34" charset="0"/>
            </a:rPr>
            <a:t>онлайн</a:t>
          </a:r>
          <a:r>
            <a:rPr lang="ru-RU" sz="2200" kern="1200" dirty="0" smtClean="0">
              <a:latin typeface="Arial Narrow" pitchFamily="34" charset="0"/>
            </a:rPr>
            <a:t> контроль объявленных закупок на предмет запретов, ограничений и условий допуска иностранных товаров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sp:txBody>
      <dsp:txXfrm>
        <a:off x="0" y="0"/>
        <a:ext cx="8712968" cy="1255409"/>
      </dsp:txXfrm>
    </dsp:sp>
    <dsp:sp modelId="{ECECCFC1-E9EC-4002-8FE2-1EC3CE08ED88}">
      <dsp:nvSpPr>
        <dsp:cNvPr id="0" name=""/>
        <dsp:cNvSpPr/>
      </dsp:nvSpPr>
      <dsp:spPr>
        <a:xfrm>
          <a:off x="0" y="1424523"/>
          <a:ext cx="8712968" cy="1255409"/>
        </a:xfrm>
        <a:prstGeom prst="roundRect">
          <a:avLst/>
        </a:prstGeom>
        <a:gradFill flip="none" rotWithShape="1">
          <a:gsLst>
            <a:gs pos="0">
              <a:srgbClr val="0000C8">
                <a:alpha val="95000"/>
              </a:srgbClr>
            </a:gs>
            <a:gs pos="28000">
              <a:schemeClr val="bg1"/>
            </a:gs>
          </a:gsLst>
          <a:lin ang="0" scaled="1"/>
          <a:tileRect/>
        </a:gra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2155825" lvl="0" indent="0" algn="l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200" kern="1200" dirty="0" smtClean="0">
              <a:latin typeface="Arial Narrow" pitchFamily="34" charset="0"/>
            </a:rPr>
            <a:t>выявление и устранение препятствий по участию  в закупках производителей, осуществляющих деятельность на территории Саратовской области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sp:txBody>
      <dsp:txXfrm>
        <a:off x="0" y="1424523"/>
        <a:ext cx="8712968" cy="1255409"/>
      </dsp:txXfrm>
    </dsp:sp>
    <dsp:sp modelId="{4ADD1A9C-8CDF-48EC-A6B2-ED1621AB83AC}">
      <dsp:nvSpPr>
        <dsp:cNvPr id="0" name=""/>
        <dsp:cNvSpPr/>
      </dsp:nvSpPr>
      <dsp:spPr>
        <a:xfrm>
          <a:off x="0" y="2846973"/>
          <a:ext cx="8712968" cy="1255409"/>
        </a:xfrm>
        <a:prstGeom prst="roundRect">
          <a:avLst/>
        </a:prstGeom>
        <a:gradFill flip="none" rotWithShape="1">
          <a:gsLst>
            <a:gs pos="0">
              <a:srgbClr val="0000C8">
                <a:alpha val="95000"/>
              </a:srgbClr>
            </a:gs>
            <a:gs pos="28000">
              <a:schemeClr val="bg1"/>
            </a:gs>
          </a:gsLst>
          <a:lin ang="0" scaled="1"/>
          <a:tileRect/>
        </a:gra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2155825" lvl="0" indent="0" algn="l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200" kern="1200" dirty="0" smtClean="0">
              <a:latin typeface="Arial Narrow" pitchFamily="34" charset="0"/>
            </a:rPr>
            <a:t>развитие электронной </a:t>
          </a:r>
          <a:r>
            <a:rPr lang="ru-RU" sz="2200" kern="1200" dirty="0" err="1" smtClean="0">
              <a:latin typeface="Arial Narrow" pitchFamily="34" charset="0"/>
            </a:rPr>
            <a:t>агроплощадки</a:t>
          </a:r>
          <a:r>
            <a:rPr lang="ru-RU" sz="2200" kern="1200" dirty="0" smtClean="0">
              <a:latin typeface="Arial Narrow" pitchFamily="34" charset="0"/>
            </a:rPr>
            <a:t> «</a:t>
          </a:r>
          <a:r>
            <a:rPr lang="ru-RU" sz="2200" kern="1200" dirty="0" err="1" smtClean="0">
              <a:latin typeface="Arial Narrow" pitchFamily="34" charset="0"/>
            </a:rPr>
            <a:t>Саратовагро</a:t>
          </a:r>
          <a:r>
            <a:rPr lang="ru-RU" sz="2200" kern="1200" dirty="0" smtClean="0">
              <a:latin typeface="Arial Narrow" pitchFamily="34" charset="0"/>
            </a:rPr>
            <a:t>»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Times New Roman" pitchFamily="18" charset="0"/>
          </a:endParaRPr>
        </a:p>
      </dsp:txBody>
      <dsp:txXfrm>
        <a:off x="0" y="2846973"/>
        <a:ext cx="8712968" cy="125540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78" tIns="46539" rIns="93078" bIns="4653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78" tIns="46539" rIns="93078" bIns="4653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78" tIns="46539" rIns="93078" bIns="4653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78" tIns="46539" rIns="93078" bIns="4653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fld id="{68576B5D-7442-42F7-817C-8A82B64E9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78" tIns="46539" rIns="93078" bIns="4653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854075" y="744538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2175" y="4714875"/>
            <a:ext cx="4884738" cy="44688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78" tIns="46539" rIns="93078" bIns="465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78" tIns="46539" rIns="93078" bIns="4653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78" tIns="46539" rIns="93078" bIns="4653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3078" tIns="46539" rIns="93078" bIns="4653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fld id="{7DC523FB-82BB-45F9-9B54-42E350CBA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DE883D-136E-4890-AB48-EFC0779A68A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0E1014-6A46-4CE2-A7EB-7BA469722D28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F6C357-6711-4D3F-8BE0-19A5E9EC9C2E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F6C357-6711-4D3F-8BE0-19A5E9EC9C2E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49F00D-9CDA-42D7-A06B-A10C2A1EEB95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Сюда добавить герб республики </a:t>
            </a:r>
            <a:r>
              <a:rPr lang="ru-RU" dirty="0" err="1" smtClean="0"/>
              <a:t>башкоротостан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61E4E1-976B-4A4E-BC0E-E2B0F977E5A4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408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magazine.magix.com/es/wp-content/uploads/2011/06/Fotolia_1526178_Subscription_L.jpg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Картинка 3 из 66673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513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47624" y="1341438"/>
            <a:ext cx="5820519" cy="2374900"/>
          </a:xfrm>
          <a:prstGeom prst="rect">
            <a:avLst/>
          </a:prstGeom>
        </p:spPr>
        <p:txBody>
          <a:bodyPr lIns="36000" tIns="36000" rIns="36000" bIns="36000"/>
          <a:lstStyle>
            <a:lvl1pPr algn="ctr">
              <a:buFontTx/>
              <a:buNone/>
              <a:defRPr sz="2400" baseline="0">
                <a:solidFill>
                  <a:schemeClr val="bg1"/>
                </a:solidFill>
                <a:latin typeface="Times New Roman" pitchFamily="18" charset="0"/>
              </a:defRPr>
            </a:lvl1pPr>
            <a:lvl2pPr>
              <a:buFontTx/>
              <a:buNone/>
              <a:defRPr sz="2400" baseline="0">
                <a:solidFill>
                  <a:schemeClr val="bg1"/>
                </a:solidFill>
                <a:latin typeface="Times New Roman" pitchFamily="18" charset="0"/>
              </a:defRPr>
            </a:lvl2pPr>
            <a:lvl3pPr>
              <a:buFontTx/>
              <a:buNone/>
              <a:defRPr sz="2400" baseline="0">
                <a:solidFill>
                  <a:schemeClr val="bg1"/>
                </a:solidFill>
                <a:latin typeface="Times New Roman" pitchFamily="18" charset="0"/>
              </a:defRPr>
            </a:lvl3pPr>
            <a:lvl4pPr>
              <a:buFontTx/>
              <a:buNone/>
              <a:defRPr sz="2400" baseline="0">
                <a:solidFill>
                  <a:schemeClr val="bg1"/>
                </a:solidFill>
                <a:latin typeface="Times New Roman" pitchFamily="18" charset="0"/>
              </a:defRPr>
            </a:lvl4pPr>
            <a:lvl5pPr>
              <a:buFontTx/>
              <a:buNone/>
              <a:defRPr sz="2400" baseline="0">
                <a:solidFill>
                  <a:schemeClr val="bg1"/>
                </a:solidFill>
                <a:latin typeface="Times New Roman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4"/>
          <p:cNvSpPr>
            <a:spLocks noGrp="1" noChangeArrowheads="1"/>
          </p:cNvSpPr>
          <p:nvPr>
            <p:ph type="title"/>
          </p:nvPr>
        </p:nvSpPr>
        <p:spPr bwMode="auto">
          <a:xfrm>
            <a:off x="929066" y="151791"/>
            <a:ext cx="7704856" cy="70486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84150" y="277813"/>
            <a:ext cx="8775700" cy="5848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BA469-E45E-4C90-8CBA-16CD710AA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1ACB5-96F5-4B1D-BA73-E764567EC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11" descr="adm_del copy"/>
          <p:cNvPicPr>
            <a:picLocks noChangeAspect="1" noChangeArrowheads="1"/>
          </p:cNvPicPr>
          <p:nvPr/>
        </p:nvPicPr>
        <p:blipFill>
          <a:blip r:embed="rId7" cstate="print">
            <a:lum bright="42000" contrast="-52000"/>
          </a:blip>
          <a:srcRect/>
          <a:stretch>
            <a:fillRect/>
          </a:stretch>
        </p:blipFill>
        <p:spPr bwMode="auto">
          <a:xfrm>
            <a:off x="854075" y="1130300"/>
            <a:ext cx="7112000" cy="54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2359025" y="4856163"/>
            <a:ext cx="0" cy="22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Times New Roman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-26988"/>
            <a:ext cx="9144000" cy="142876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128588"/>
            <a:ext cx="9144000" cy="779462"/>
          </a:xfrm>
          <a:prstGeom prst="rect">
            <a:avLst/>
          </a:prstGeom>
          <a:solidFill>
            <a:srgbClr val="0000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charset="0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877888"/>
            <a:ext cx="9144000" cy="223837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995363"/>
            <a:ext cx="9144000" cy="1301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 flipH="1">
            <a:off x="0" y="6804025"/>
            <a:ext cx="9144000" cy="53975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 flipH="1">
            <a:off x="0" y="6629400"/>
            <a:ext cx="9144000" cy="147638"/>
          </a:xfrm>
          <a:prstGeom prst="rect">
            <a:avLst/>
          </a:prstGeom>
          <a:solidFill>
            <a:srgbClr val="0000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 flipH="1">
            <a:off x="0" y="6553200"/>
            <a:ext cx="9144000" cy="3651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charset="0"/>
            </a:endParaRPr>
          </a:p>
        </p:txBody>
      </p:sp>
      <p:sp>
        <p:nvSpPr>
          <p:cNvPr id="68619" name="Rectangle 54"/>
          <p:cNvSpPr>
            <a:spLocks noGrp="1" noChangeArrowheads="1"/>
          </p:cNvSpPr>
          <p:nvPr>
            <p:ph type="title"/>
          </p:nvPr>
        </p:nvSpPr>
        <p:spPr bwMode="auto">
          <a:xfrm>
            <a:off x="899592" y="131862"/>
            <a:ext cx="7705725" cy="7048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97200" tIns="45720" rIns="972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pic>
        <p:nvPicPr>
          <p:cNvPr id="68621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477656" y="-7300192"/>
            <a:ext cx="410394" cy="6855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496" y="206282"/>
            <a:ext cx="864096" cy="55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:\OLD_R\Обложки\Мои обложки\Герб (прозрачный)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44408" y="-603448"/>
            <a:ext cx="1152128" cy="216118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57" r:id="rId2"/>
    <p:sldLayoutId id="2147483670" r:id="rId3"/>
    <p:sldLayoutId id="2147483673" r:id="rId4"/>
    <p:sldLayoutId id="2147483675" r:id="rId5"/>
  </p:sldLayoutIdLst>
  <p:transition/>
  <p:timing>
    <p:tnLst>
      <p:par>
        <p:cTn id="1" dur="indefinite" restart="never" nodeType="tmRoot"/>
      </p:par>
    </p:tnLst>
  </p:timing>
  <p:txStyles>
    <p:titleStyle>
      <a:lvl1pPr algn="ctr" defTabSz="957263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957263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charset="0"/>
        </a:defRPr>
      </a:lvl2pPr>
      <a:lvl3pPr algn="ctr" defTabSz="957263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charset="0"/>
        </a:defRPr>
      </a:lvl3pPr>
      <a:lvl4pPr algn="ctr" defTabSz="957263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charset="0"/>
        </a:defRPr>
      </a:lvl4pPr>
      <a:lvl5pPr algn="ctr" defTabSz="957263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charset="0"/>
        </a:defRPr>
      </a:lvl5pPr>
      <a:lvl6pPr marL="457200" algn="ctr" defTabSz="957263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charset="0"/>
        </a:defRPr>
      </a:lvl6pPr>
      <a:lvl7pPr marL="914400" algn="ctr" defTabSz="957263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charset="0"/>
        </a:defRPr>
      </a:lvl7pPr>
      <a:lvl8pPr marL="1371600" algn="ctr" defTabSz="957263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charset="0"/>
        </a:defRPr>
      </a:lvl8pPr>
      <a:lvl9pPr marL="1828800" algn="ctr" defTabSz="957263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imes New Roman" charset="0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300" b="1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Char char="–"/>
        <a:defRPr sz="2900" b="1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500" b="1">
          <a:solidFill>
            <a:schemeClr val="tx1"/>
          </a:solidFill>
          <a:latin typeface="+mn-lt"/>
        </a:defRPr>
      </a:lvl3pPr>
      <a:lvl4pPr marL="1674813" indent="-238125" algn="l" defTabSz="957263" rtl="0" eaLnBrk="0" fontAlgn="base" hangingPunct="0"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+mn-lt"/>
        </a:defRPr>
      </a:lvl4pPr>
      <a:lvl5pPr marL="2155825" indent="-239713" algn="l" defTabSz="957263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100" b="1">
          <a:solidFill>
            <a:schemeClr val="tx1"/>
          </a:solidFill>
          <a:latin typeface="+mn-lt"/>
        </a:defRPr>
      </a:lvl5pPr>
      <a:lvl6pPr marL="2613025" indent="-239713" algn="l" defTabSz="957263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100" b="1">
          <a:solidFill>
            <a:schemeClr val="tx1"/>
          </a:solidFill>
          <a:latin typeface="+mn-lt"/>
        </a:defRPr>
      </a:lvl6pPr>
      <a:lvl7pPr marL="3070225" indent="-239713" algn="l" defTabSz="957263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100" b="1">
          <a:solidFill>
            <a:schemeClr val="tx1"/>
          </a:solidFill>
          <a:latin typeface="+mn-lt"/>
        </a:defRPr>
      </a:lvl7pPr>
      <a:lvl8pPr marL="3527425" indent="-239713" algn="l" defTabSz="957263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100" b="1">
          <a:solidFill>
            <a:schemeClr val="tx1"/>
          </a:solidFill>
          <a:latin typeface="+mn-lt"/>
        </a:defRPr>
      </a:lvl8pPr>
      <a:lvl9pPr marL="3984625" indent="-239713" algn="l" defTabSz="957263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1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16025" y="1124744"/>
            <a:ext cx="8748463" cy="4248472"/>
          </a:xfrm>
          <a:prstGeom prst="rect">
            <a:avLst/>
          </a:prstGeom>
          <a:solidFill>
            <a:schemeClr val="bg1">
              <a:alpha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r>
              <a:rPr lang="ru-RU" sz="3800" b="1" cap="all" spc="1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Практика </a:t>
            </a:r>
          </a:p>
          <a:p>
            <a:pPr algn="ctr"/>
            <a:r>
              <a:rPr lang="ru-RU" sz="3800" b="1" cap="all" spc="1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организации поддержки </a:t>
            </a:r>
            <a:endParaRPr lang="ru-RU" sz="3800" spc="100" dirty="0" smtClean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  <a:p>
            <a:pPr algn="ctr"/>
            <a:r>
              <a:rPr lang="ru-RU" sz="3800" b="1" cap="all" spc="1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Производителей при осуществлении закупок </a:t>
            </a:r>
            <a:endParaRPr lang="ru-RU" sz="3800" spc="100" dirty="0" smtClean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  <a:p>
            <a:pPr algn="ctr"/>
            <a:r>
              <a:rPr lang="ru-RU" sz="3800" b="1" cap="all" spc="1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для государственных и муниципальных нужд </a:t>
            </a:r>
            <a:endParaRPr lang="ru-RU" sz="3800" spc="100" dirty="0" smtClean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  <a:p>
            <a:pPr algn="ctr"/>
            <a:r>
              <a:rPr lang="ru-RU" sz="3800" b="1" cap="all" spc="1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в саратовской области</a:t>
            </a:r>
            <a:endParaRPr lang="ru-RU" sz="38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5029958"/>
            <a:ext cx="1429936" cy="1495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7504" y="5373216"/>
            <a:ext cx="748883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FF0000"/>
                </a:solidFill>
                <a:latin typeface="Arial Narrow" pitchFamily="34" charset="0"/>
                <a:ea typeface="+mj-ea"/>
                <a:cs typeface="Times New Roman" pitchFamily="18" charset="0"/>
              </a:rPr>
              <a:t>Калашникова Наталия Александровна, </a:t>
            </a:r>
            <a:endParaRPr lang="ru-RU" sz="2000" b="1" i="1" dirty="0">
              <a:solidFill>
                <a:srgbClr val="FF0000"/>
              </a:solidFill>
              <a:latin typeface="Arial Narrow" pitchFamily="34" charset="0"/>
              <a:ea typeface="+mj-ea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заместитель министра </a:t>
            </a:r>
            <a:r>
              <a:rPr lang="ru-RU" sz="1800" b="1" i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экономического </a:t>
            </a:r>
            <a:r>
              <a:rPr lang="ru-RU" sz="1800" b="1" i="1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развития Саратовской области – начальник управления контроля в сфере закупок для государственных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и муниципальных нужд</a:t>
            </a:r>
            <a:endParaRPr lang="ru-RU" sz="1800" b="1" i="1" dirty="0">
              <a:solidFill>
                <a:srgbClr val="FF0000"/>
              </a:solidFill>
              <a:latin typeface="Arial Narrow" pitchFamily="34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67544" y="1124744"/>
            <a:ext cx="8208911" cy="5040560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 bwMode="auto">
          <a:xfrm>
            <a:off x="395536" y="-521"/>
            <a:ext cx="8784976" cy="90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Методические рекомендации</a:t>
            </a:r>
            <a:endParaRPr lang="ru-RU" sz="2600" b="1" u="sng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3" y="1196752"/>
          <a:ext cx="8928994" cy="391414"/>
        </p:xfrm>
        <a:graphic>
          <a:graphicData uri="http://schemas.openxmlformats.org/drawingml/2006/table">
            <a:tbl>
              <a:tblPr/>
              <a:tblGrid>
                <a:gridCol w="7041564"/>
                <a:gridCol w="854323"/>
                <a:gridCol w="1033107"/>
              </a:tblGrid>
              <a:tr h="320851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Рекомендации </a:t>
                      </a:r>
                      <a:endParaRPr lang="ru-RU" sz="1500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Дата направления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Реквизиты письма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641654"/>
          <a:ext cx="8928994" cy="1631855"/>
        </p:xfrm>
        <a:graphic>
          <a:graphicData uri="http://schemas.openxmlformats.org/drawingml/2006/table">
            <a:tbl>
              <a:tblPr/>
              <a:tblGrid>
                <a:gridCol w="7041564"/>
                <a:gridCol w="854323"/>
                <a:gridCol w="1033107"/>
              </a:tblGrid>
              <a:tr h="347186"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Общие </a:t>
                      </a:r>
                      <a:r>
                        <a:rPr lang="ru-RU" sz="1600" b="1" i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рекомендации при закупках продуктов питания</a:t>
                      </a:r>
                      <a:endParaRPr lang="ru-RU" sz="16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0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формировать </a:t>
                      </a: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условия закупок с учетом обеспечения максимальной возможности участия в них производителей области, в том числе: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а) не объединять в предмет одной закупки продукты питания, производимые </a:t>
                      </a: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в области </a:t>
                      </a: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с товарами, которые не производятся </a:t>
                      </a: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области,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б) выделять закупки продуктов </a:t>
                      </a: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разных </a:t>
                      </a: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продовольственных групп в отдельные </a:t>
                      </a: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контракты,</a:t>
                      </a:r>
                      <a:endParaRPr lang="ru-RU" sz="16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04.06.15</a:t>
                      </a:r>
                      <a:endParaRPr lang="ru-RU" sz="16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№  16-7/2095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504" y="3429000"/>
          <a:ext cx="8928994" cy="3067082"/>
        </p:xfrm>
        <a:graphic>
          <a:graphicData uri="http://schemas.openxmlformats.org/drawingml/2006/table">
            <a:tbl>
              <a:tblPr/>
              <a:tblGrid>
                <a:gridCol w="7041564"/>
                <a:gridCol w="854323"/>
                <a:gridCol w="1033107"/>
              </a:tblGrid>
              <a:tr h="347186"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-68580" algn="l"/>
                        </a:tabLst>
                      </a:pPr>
                      <a:r>
                        <a:rPr lang="ru-RU" sz="1600" b="1" i="1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При </a:t>
                      </a:r>
                      <a:r>
                        <a:rPr lang="ru-RU" sz="1600" b="1" i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закупках плодоовощной продукции</a:t>
                      </a:r>
                      <a:endParaRPr lang="ru-RU" sz="16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82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не объединять в </a:t>
                      </a: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одну закупку </a:t>
                      </a: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товары, производимые на территории области (яблоки, груши и пр.), с товарами исключительно импортного производства (бананы, киви, апельсины, мандарины и пр.);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04.06.15</a:t>
                      </a:r>
                      <a:endParaRPr lang="ru-RU" sz="16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№  16-7/2095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148"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При </a:t>
                      </a:r>
                      <a:r>
                        <a:rPr lang="ru-RU" sz="1600" b="1" i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закупках молочной продукции</a:t>
                      </a:r>
                      <a:endParaRPr lang="ru-RU" sz="16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35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в контракт не включать </a:t>
                      </a: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сыр, т.к. данный продукт производится не всеми предприятиями молочной </a:t>
                      </a: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промышленности </a:t>
                      </a: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(выделять в отдельную закупку);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12.02.16</a:t>
                      </a:r>
                      <a:endParaRPr lang="ru-RU" sz="16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№  16-7/634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192"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При </a:t>
                      </a:r>
                      <a:r>
                        <a:rPr lang="ru-RU" sz="1600" b="1" i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закупках хлеба и хлебобулочных изделий</a:t>
                      </a:r>
                      <a:endParaRPr lang="ru-RU" sz="16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103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в контракт </a:t>
                      </a: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не включать печенье, вафли, пряники, муку и макаронные изделия, т.к. они производятся не всеми предприятиями хлебопекарной </a:t>
                      </a: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промышленности (</a:t>
                      </a: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выделять в отдельные закупки);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26.05.16</a:t>
                      </a:r>
                      <a:endParaRPr lang="ru-RU" sz="16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№  16-7/3961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67544" y="1124744"/>
            <a:ext cx="8208911" cy="5040560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 bwMode="auto">
          <a:xfrm>
            <a:off x="395536" y="-521"/>
            <a:ext cx="8784976" cy="90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Методические рекомендации</a:t>
            </a:r>
            <a:endParaRPr lang="ru-RU" sz="2600" b="1" u="sng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3" y="1124744"/>
          <a:ext cx="8928994" cy="5447094"/>
        </p:xfrm>
        <a:graphic>
          <a:graphicData uri="http://schemas.openxmlformats.org/drawingml/2006/table">
            <a:tbl>
              <a:tblPr/>
              <a:tblGrid>
                <a:gridCol w="7041564"/>
                <a:gridCol w="854323"/>
                <a:gridCol w="1033107"/>
              </a:tblGrid>
              <a:tr h="320851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Рекомендации </a:t>
                      </a:r>
                      <a:endParaRPr lang="ru-RU" sz="1500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Дата направления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Реквизиты письма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0"/>
                    </a:solidFill>
                  </a:tcPr>
                </a:tc>
              </a:tr>
              <a:tr h="124107"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b="1" i="1" dirty="0" smtClean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При </a:t>
                      </a:r>
                      <a:r>
                        <a:rPr lang="ru-RU" sz="1500" b="1" i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организации совместных </a:t>
                      </a:r>
                      <a:r>
                        <a:rPr lang="ru-RU" sz="1500" b="1" i="1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торгов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36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объединять потребности заказчиков  по «кустовому» принципу:</a:t>
                      </a:r>
                      <a:endParaRPr lang="ru-RU" sz="15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а)  с учетом места доставки товаров  -  только близлежащие муниципальные районы, территории которых непосредственно граничат друг с другом,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б)  в предмет одной закупки включать потребности заказчиков, расположенных на территории не более чем 2-3 муниципальных районов,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в) потребности заказчиков, расположенных на территории города Саратова, объединять только между собой (без учета заказчиков, расположенных на территории иных муниципалитетов). Аналогичные рекомендации – по заказчикам крупных муниципальных районов области - </a:t>
                      </a:r>
                      <a:r>
                        <a:rPr lang="ru-RU" sz="1500" dirty="0" err="1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Энгельсскому</a:t>
                      </a: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ru-RU" sz="1500" dirty="0" err="1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Балаковскому</a:t>
                      </a: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;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15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23.09.15</a:t>
                      </a:r>
                      <a:endParaRPr lang="ru-RU" sz="15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№  16-7/3595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при определении периодичности и сроков доставки: </a:t>
                      </a:r>
                      <a:endParaRPr lang="ru-RU" sz="15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а) учитывать санитарно-эпидемиологические требования, предъявляемые к транспортировке разных видов </a:t>
                      </a:r>
                      <a:r>
                        <a:rPr lang="ru-RU" sz="15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продуктов,</a:t>
                      </a:r>
                      <a:endParaRPr lang="ru-RU" sz="15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б) учитывать объективный уровень затрат и удобство поставщика обеспечивать доставку товаров с требуемой периодичностью до местонахождения всех заказчиков, т.е. по различным адресам, так как транспортные, трудовые, временные и иные затраты по одновременной доставке товаров в разных направлениях и на значительное расстояние влекут удорожание стоимости продукции;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23.09.15</a:t>
                      </a:r>
                      <a:endParaRPr lang="ru-RU" sz="15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№  16-7/3595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Органам власти в </a:t>
                      </a: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сфере здравоохранения, образования, социального развития осуществлять координацию работы подведомственных учреждений при организации совместных торгов.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ru-RU" sz="15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23.09.15</a:t>
                      </a:r>
                      <a:endParaRPr lang="ru-RU" sz="15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№  16-7/3595</a:t>
                      </a:r>
                    </a:p>
                  </a:txBody>
                  <a:tcPr marL="16007" marR="160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 cstate="print"/>
          <a:srcRect l="507"/>
          <a:stretch>
            <a:fillRect/>
          </a:stretch>
        </p:blipFill>
        <p:spPr bwMode="auto">
          <a:xfrm>
            <a:off x="0" y="1101130"/>
            <a:ext cx="7164388" cy="5424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11361" t="1978" r="11819" b="34579"/>
          <a:stretch>
            <a:fillRect/>
          </a:stretch>
        </p:blipFill>
        <p:spPr bwMode="auto">
          <a:xfrm>
            <a:off x="4427984" y="1124744"/>
            <a:ext cx="468052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31482" y="908685"/>
            <a:ext cx="8281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000000"/>
              </a:solidFill>
              <a:latin typeface="Arial Narrow" pitchFamily="34" charset="0"/>
            </a:endParaRPr>
          </a:p>
          <a:p>
            <a:endParaRPr lang="ru-RU" dirty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64" y="2074203"/>
            <a:ext cx="3384376" cy="1138773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marL="0" lvl="1" algn="ctr">
              <a:lnSpc>
                <a:spcPct val="85000"/>
              </a:lnSpc>
              <a:spcAft>
                <a:spcPts val="1200"/>
              </a:spcAft>
              <a:buClr>
                <a:srgbClr val="990033"/>
              </a:buClr>
              <a:buSzPct val="80000"/>
            </a:pPr>
            <a:r>
              <a:rPr lang="ru-RU" sz="4000" b="1" dirty="0" smtClean="0">
                <a:solidFill>
                  <a:srgbClr val="004D86"/>
                </a:solidFill>
                <a:latin typeface="Arial Narrow" pitchFamily="34" charset="0"/>
              </a:rPr>
              <a:t>Мы работаем напрямую.</a:t>
            </a:r>
            <a:endParaRPr lang="ru-RU" sz="4000" b="1" dirty="0">
              <a:solidFill>
                <a:srgbClr val="004D86"/>
              </a:solidFill>
              <a:latin typeface="Arial Narrow" pitchFamily="34" charset="0"/>
            </a:endParaRPr>
          </a:p>
        </p:txBody>
      </p:sp>
      <p:pic>
        <p:nvPicPr>
          <p:cNvPr id="22" name="Picture 4" descr="http://s014.radikal.ru/i327/1010/2a/b3c1a1e0a23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20" y="2708910"/>
            <a:ext cx="438688" cy="318809"/>
          </a:xfrm>
          <a:prstGeom prst="rect">
            <a:avLst/>
          </a:prstGeom>
          <a:noFill/>
        </p:spPr>
      </p:pic>
      <p:pic>
        <p:nvPicPr>
          <p:cNvPr id="23" name="Picture 4" descr="http://s014.radikal.ru/i327/1010/2a/b3c1a1e0a23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949315"/>
            <a:ext cx="438688" cy="318809"/>
          </a:xfrm>
          <a:prstGeom prst="rect">
            <a:avLst/>
          </a:prstGeom>
          <a:noFill/>
        </p:spPr>
      </p:pic>
      <p:pic>
        <p:nvPicPr>
          <p:cNvPr id="24" name="Picture 4" descr="http://s014.radikal.ru/i327/1010/2a/b3c1a1e0a23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595" y="3068955"/>
            <a:ext cx="438688" cy="318809"/>
          </a:xfrm>
          <a:prstGeom prst="rect">
            <a:avLst/>
          </a:prstGeom>
          <a:noFill/>
        </p:spPr>
      </p:pic>
      <p:pic>
        <p:nvPicPr>
          <p:cNvPr id="25" name="Picture 4" descr="http://s014.radikal.ru/i327/1010/2a/b3c1a1e0a23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0029" y="4031202"/>
            <a:ext cx="438688" cy="318809"/>
          </a:xfrm>
          <a:prstGeom prst="rect">
            <a:avLst/>
          </a:prstGeom>
          <a:noFill/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971601" y="72009"/>
            <a:ext cx="7560840" cy="764703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Электронный ресурс «</a:t>
            </a:r>
            <a:r>
              <a:rPr lang="ru-RU" sz="2600" b="1" dirty="0" err="1" smtClean="0">
                <a:solidFill>
                  <a:schemeClr val="bg1"/>
                </a:solidFill>
                <a:latin typeface="Arial Narrow" pitchFamily="34" charset="0"/>
              </a:rPr>
              <a:t>Саратовагро</a:t>
            </a: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»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07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7544" y="1268760"/>
            <a:ext cx="8208911" cy="4680519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340768"/>
            <a:ext cx="8784976" cy="1692771"/>
          </a:xfrm>
          <a:prstGeom prst="rect">
            <a:avLst/>
          </a:prstGeom>
          <a:solidFill>
            <a:srgbClr val="EA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r>
              <a:rPr lang="ru-RU" sz="3400" b="1" dirty="0">
                <a:latin typeface="Arial Narrow" pitchFamily="34" charset="0"/>
                <a:cs typeface="Times New Roman" pitchFamily="18" charset="0"/>
              </a:rPr>
              <a:t>Для производителей</a:t>
            </a:r>
            <a:r>
              <a:rPr lang="ru-RU" sz="3400" dirty="0">
                <a:latin typeface="Arial Narrow" pitchFamily="34" charset="0"/>
                <a:cs typeface="Times New Roman" pitchFamily="18" charset="0"/>
              </a:rPr>
              <a:t>:</a:t>
            </a:r>
          </a:p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endParaRPr lang="ru-RU" sz="1000" dirty="0">
              <a:latin typeface="Arial Narrow" pitchFamily="34" charset="0"/>
              <a:cs typeface="Times New Roman" pitchFamily="18" charset="0"/>
            </a:endParaRPr>
          </a:p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r>
              <a:rPr lang="ru-RU" sz="2500" dirty="0">
                <a:latin typeface="Arial Narrow" pitchFamily="34" charset="0"/>
                <a:cs typeface="Times New Roman" pitchFamily="18" charset="0"/>
              </a:rPr>
              <a:t>-дополнительный канал сбыта продукции,</a:t>
            </a:r>
          </a:p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endParaRPr lang="ru-RU" sz="1000" dirty="0">
              <a:latin typeface="Arial Narrow" pitchFamily="34" charset="0"/>
              <a:cs typeface="Times New Roman" pitchFamily="18" charset="0"/>
            </a:endParaRPr>
          </a:p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r>
              <a:rPr lang="ru-RU" sz="2500" dirty="0">
                <a:latin typeface="Arial Narrow" pitchFamily="34" charset="0"/>
                <a:cs typeface="Times New Roman" pitchFamily="18" charset="0"/>
              </a:rPr>
              <a:t>-дополнительная прибыль (за счет исключения посредников).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3276560"/>
            <a:ext cx="8784976" cy="2077492"/>
          </a:xfrm>
          <a:prstGeom prst="rect">
            <a:avLst/>
          </a:prstGeom>
          <a:solidFill>
            <a:srgbClr val="EA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r>
              <a:rPr lang="ru-RU" sz="3400" b="1" dirty="0">
                <a:latin typeface="Arial Narrow" pitchFamily="34" charset="0"/>
                <a:cs typeface="Times New Roman" pitchFamily="18" charset="0"/>
              </a:rPr>
              <a:t>Для заказчиков</a:t>
            </a:r>
            <a:r>
              <a:rPr lang="ru-RU" sz="3400" dirty="0">
                <a:latin typeface="Arial Narrow" pitchFamily="34" charset="0"/>
                <a:cs typeface="Times New Roman" pitchFamily="18" charset="0"/>
              </a:rPr>
              <a:t>:</a:t>
            </a:r>
          </a:p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endParaRPr lang="ru-RU" sz="1000" dirty="0">
              <a:latin typeface="Arial Narrow" pitchFamily="34" charset="0"/>
              <a:cs typeface="Times New Roman" pitchFamily="18" charset="0"/>
            </a:endParaRPr>
          </a:p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r>
              <a:rPr lang="ru-RU" sz="2500" dirty="0">
                <a:latin typeface="Arial Narrow" pitchFamily="34" charset="0"/>
                <a:cs typeface="Times New Roman" pitchFamily="18" charset="0"/>
              </a:rPr>
              <a:t>-снижение затрат на закупки продуктов </a:t>
            </a:r>
          </a:p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r>
              <a:rPr lang="ru-RU" sz="2500" dirty="0">
                <a:latin typeface="Arial Narrow" pitchFamily="34" charset="0"/>
                <a:cs typeface="Times New Roman" pitchFamily="18" charset="0"/>
              </a:rPr>
              <a:t>(за счет исключения посредников),</a:t>
            </a:r>
          </a:p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endParaRPr lang="ru-RU" sz="1000" dirty="0">
              <a:latin typeface="Arial Narrow" pitchFamily="34" charset="0"/>
              <a:cs typeface="Times New Roman" pitchFamily="18" charset="0"/>
            </a:endParaRPr>
          </a:p>
          <a:p>
            <a:pPr marL="342900" lvl="1" indent="-342900">
              <a:spcAft>
                <a:spcPts val="0"/>
              </a:spcAft>
              <a:buClr>
                <a:srgbClr val="990033"/>
              </a:buClr>
              <a:buSzPct val="80000"/>
              <a:defRPr/>
            </a:pPr>
            <a:r>
              <a:rPr lang="ru-RU" sz="2500" dirty="0">
                <a:latin typeface="Arial Narrow" pitchFamily="34" charset="0"/>
                <a:cs typeface="Times New Roman" pitchFamily="18" charset="0"/>
              </a:rPr>
              <a:t>-лучшее качество продуктов.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10249" name="TextBox 5"/>
          <p:cNvSpPr txBox="1">
            <a:spLocks noChangeArrowheads="1"/>
          </p:cNvSpPr>
          <p:nvPr/>
        </p:nvSpPr>
        <p:spPr bwMode="auto">
          <a:xfrm>
            <a:off x="144016" y="5570076"/>
            <a:ext cx="8676456" cy="523220"/>
          </a:xfrm>
          <a:prstGeom prst="rect">
            <a:avLst/>
          </a:prstGeom>
          <a:solidFill>
            <a:srgbClr val="009644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1" indent="-342900" algn="ctr">
              <a:buClr>
                <a:srgbClr val="990033"/>
              </a:buClr>
              <a:buSzPct val="80000"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Использование «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Саратовагро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»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не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требует затрат!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79512" y="908720"/>
            <a:ext cx="8784976" cy="7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3800" b="1" u="sng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971601" y="144016"/>
            <a:ext cx="7560840" cy="620688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Цели внедрения «</a:t>
            </a:r>
            <a:r>
              <a:rPr lang="ru-RU" sz="3200" b="1" dirty="0" err="1" smtClean="0">
                <a:solidFill>
                  <a:schemeClr val="bg1"/>
                </a:solidFill>
                <a:latin typeface="Arial Narrow" pitchFamily="34" charset="0"/>
              </a:rPr>
              <a:t>Саратовагро</a:t>
            </a: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»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1340768"/>
            <a:ext cx="9144000" cy="4680519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1269" name="Rectangle 2"/>
          <p:cNvSpPr txBox="1">
            <a:spLocks noChangeArrowheads="1"/>
          </p:cNvSpPr>
          <p:nvPr/>
        </p:nvSpPr>
        <p:spPr bwMode="auto">
          <a:xfrm>
            <a:off x="107504" y="1052215"/>
            <a:ext cx="8856984" cy="7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500" b="1" u="sng" dirty="0" smtClean="0">
                <a:solidFill>
                  <a:srgbClr val="FF0000"/>
                </a:solidFill>
                <a:latin typeface="Arial Narrow" pitchFamily="34" charset="0"/>
              </a:rPr>
              <a:t>Алгоритм работы производителя:</a:t>
            </a:r>
            <a:endParaRPr lang="ru-RU" sz="3500" u="sng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1277" name="TextBox 10"/>
          <p:cNvSpPr txBox="1">
            <a:spLocks noChangeArrowheads="1"/>
          </p:cNvSpPr>
          <p:nvPr/>
        </p:nvSpPr>
        <p:spPr bwMode="auto">
          <a:xfrm>
            <a:off x="34925" y="2060848"/>
            <a:ext cx="1657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1" indent="-342900" algn="ctr">
              <a:buClr>
                <a:srgbClr val="990033"/>
              </a:buClr>
              <a:buSzPct val="80000"/>
            </a:pPr>
            <a:r>
              <a:rPr lang="ru-RU" sz="3600" b="1" u="sng" dirty="0">
                <a:latin typeface="Arial Narrow" pitchFamily="34" charset="0"/>
                <a:cs typeface="Times New Roman" pitchFamily="18" charset="0"/>
              </a:rPr>
              <a:t>Шаг 1</a:t>
            </a:r>
            <a:endParaRPr lang="ru-RU" sz="4200" b="1" u="sng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1278" name="TextBox 11"/>
          <p:cNvSpPr txBox="1">
            <a:spLocks noChangeArrowheads="1"/>
          </p:cNvSpPr>
          <p:nvPr/>
        </p:nvSpPr>
        <p:spPr bwMode="auto">
          <a:xfrm>
            <a:off x="34925" y="3747829"/>
            <a:ext cx="1657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1" indent="-342900" algn="ctr">
              <a:buClr>
                <a:srgbClr val="990033"/>
              </a:buClr>
              <a:buSzPct val="80000"/>
            </a:pPr>
            <a:r>
              <a:rPr lang="ru-RU" sz="3600" b="1" u="sng" dirty="0">
                <a:latin typeface="Arial Narrow" pitchFamily="34" charset="0"/>
                <a:cs typeface="Times New Roman" pitchFamily="18" charset="0"/>
              </a:rPr>
              <a:t>Шаг 2</a:t>
            </a:r>
            <a:endParaRPr lang="ru-RU" sz="4200" b="1" u="sng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1279" name="TextBox 12"/>
          <p:cNvSpPr txBox="1">
            <a:spLocks noChangeArrowheads="1"/>
          </p:cNvSpPr>
          <p:nvPr/>
        </p:nvSpPr>
        <p:spPr bwMode="auto">
          <a:xfrm>
            <a:off x="107950" y="5330046"/>
            <a:ext cx="1655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1" indent="-342900" algn="ctr">
              <a:buClr>
                <a:srgbClr val="990033"/>
              </a:buClr>
              <a:buSzPct val="80000"/>
            </a:pPr>
            <a:r>
              <a:rPr lang="ru-RU" sz="3600" b="1" u="sng" dirty="0">
                <a:latin typeface="Arial Narrow" pitchFamily="34" charset="0"/>
                <a:cs typeface="Times New Roman" pitchFamily="18" charset="0"/>
              </a:rPr>
              <a:t>Шаг 3</a:t>
            </a:r>
            <a:endParaRPr lang="ru-RU" sz="4200" b="1" u="sng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971601" y="72009"/>
            <a:ext cx="7560840" cy="764703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26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1835696" y="1988840"/>
            <a:ext cx="6840760" cy="792857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1111FF"/>
                </a:solidFill>
                <a:latin typeface="Arial Narrow" pitchFamily="34" charset="0"/>
              </a:rPr>
              <a:t>прохождение однократной регистрации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1111FF"/>
                </a:solidFill>
                <a:latin typeface="Arial Narrow" pitchFamily="34" charset="0"/>
              </a:rPr>
              <a:t>(получение логина и пароля)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1835696" y="3601854"/>
            <a:ext cx="6840760" cy="864096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1111FF"/>
                </a:solidFill>
                <a:effectLst/>
                <a:latin typeface="Arial Narrow" pitchFamily="34" charset="0"/>
              </a:rPr>
              <a:t>размещение на электронной </a:t>
            </a:r>
            <a:r>
              <a:rPr kumimoji="0" lang="ru-RU" sz="2100" b="0" i="0" u="none" strike="noStrike" cap="none" normalizeH="0" baseline="0" dirty="0" err="1" smtClean="0">
                <a:ln>
                  <a:noFill/>
                </a:ln>
                <a:solidFill>
                  <a:srgbClr val="1111FF"/>
                </a:solidFill>
                <a:effectLst/>
                <a:latin typeface="Arial Narrow" pitchFamily="34" charset="0"/>
              </a:rPr>
              <a:t>агроплощадке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1111FF"/>
                </a:solidFill>
                <a:effectLst/>
                <a:latin typeface="Arial Narrow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1111FF"/>
                </a:solidFill>
                <a:effectLst/>
                <a:latin typeface="Arial Narrow" pitchFamily="34" charset="0"/>
              </a:rPr>
              <a:t>товарных предложений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rgbClr val="1111FF"/>
              </a:solidFill>
              <a:effectLst/>
              <a:latin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1835696" y="5330046"/>
            <a:ext cx="6840760" cy="864096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1111FF"/>
                </a:solidFill>
                <a:effectLst/>
                <a:latin typeface="Arial Narrow" pitchFamily="34" charset="0"/>
              </a:rPr>
              <a:t>после получения от заказчика предложения на поставку заключение письменного договора в течение 5 рабочих дней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1403648" y="116632"/>
            <a:ext cx="6768752" cy="70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00" tIns="45720" rIns="9720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Электронный ресурс «</a:t>
            </a:r>
            <a:r>
              <a:rPr lang="ru-RU" sz="2600" b="1" dirty="0" err="1" smtClean="0">
                <a:solidFill>
                  <a:schemeClr val="bg1"/>
                </a:solidFill>
                <a:latin typeface="Arial Narrow" pitchFamily="34" charset="0"/>
              </a:rPr>
              <a:t>Саратовагро</a:t>
            </a: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»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8" name="Стрелка вниз 17"/>
          <p:cNvSpPr/>
          <p:nvPr/>
        </p:nvSpPr>
        <p:spPr bwMode="auto">
          <a:xfrm>
            <a:off x="4499992" y="2924944"/>
            <a:ext cx="1656184" cy="576064"/>
          </a:xfrm>
          <a:prstGeom prst="down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perspectiveAbove"/>
            <a:lightRig rig="threePt" dir="t"/>
          </a:scene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9" name="Стрелка вниз 18"/>
          <p:cNvSpPr/>
          <p:nvPr/>
        </p:nvSpPr>
        <p:spPr bwMode="auto">
          <a:xfrm>
            <a:off x="4499992" y="4653136"/>
            <a:ext cx="1656184" cy="576064"/>
          </a:xfrm>
          <a:prstGeom prst="down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perspectiveAbove"/>
            <a:lightRig rig="threePt" dir="t"/>
          </a:scene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5496" y="1124744"/>
            <a:ext cx="9001000" cy="4896544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 bwMode="auto">
          <a:xfrm>
            <a:off x="1403648" y="116632"/>
            <a:ext cx="6768752" cy="70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00" tIns="45720" rIns="9720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Электронный ресурс «</a:t>
            </a:r>
            <a:r>
              <a:rPr lang="ru-RU" sz="2600" b="1" dirty="0" err="1" smtClean="0">
                <a:solidFill>
                  <a:schemeClr val="bg1"/>
                </a:solidFill>
                <a:latin typeface="Arial Narrow" pitchFamily="34" charset="0"/>
              </a:rPr>
              <a:t>Саратовагро</a:t>
            </a: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»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107504" y="1268760"/>
            <a:ext cx="2376264" cy="492443"/>
          </a:xfrm>
          <a:prstGeom prst="rect">
            <a:avLst/>
          </a:prstGeom>
          <a:solidFill>
            <a:srgbClr val="009644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 indent="12700" algn="ctr">
              <a:buClr>
                <a:srgbClr val="990033"/>
              </a:buClr>
              <a:buSzPct val="80000"/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На 30.11.2016: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3" cstate="print"/>
          <a:srcRect l="39272" t="58781" r="40647" b="36789"/>
          <a:stretch>
            <a:fillRect/>
          </a:stretch>
        </p:blipFill>
        <p:spPr bwMode="auto">
          <a:xfrm>
            <a:off x="35496" y="4221088"/>
            <a:ext cx="244827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107504" y="1844824"/>
            <a:ext cx="2376264" cy="892552"/>
          </a:xfrm>
          <a:prstGeom prst="rect">
            <a:avLst/>
          </a:prstGeom>
          <a:solidFill>
            <a:schemeClr val="bg1"/>
          </a:solidFill>
          <a:ln w="9525">
            <a:solidFill>
              <a:srgbClr val="009644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 indent="12700">
              <a:buClr>
                <a:srgbClr val="990033"/>
              </a:buClr>
              <a:buSzPct val="80000"/>
            </a:pPr>
            <a:r>
              <a:rPr lang="ru-RU" sz="2600" b="1" dirty="0" smtClean="0">
                <a:solidFill>
                  <a:srgbClr val="009644"/>
                </a:solidFill>
                <a:latin typeface="Arial Narrow" pitchFamily="34" charset="0"/>
                <a:cs typeface="Times New Roman" pitchFamily="18" charset="0"/>
              </a:rPr>
              <a:t>-1400 товарных предложений,</a:t>
            </a:r>
            <a:endParaRPr lang="ru-RU" sz="2600" b="1" dirty="0">
              <a:solidFill>
                <a:srgbClr val="009644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107504" y="2825641"/>
            <a:ext cx="2376264" cy="1323439"/>
          </a:xfrm>
          <a:prstGeom prst="rect">
            <a:avLst/>
          </a:prstGeom>
          <a:solidFill>
            <a:schemeClr val="bg1"/>
          </a:solidFill>
          <a:ln w="9525">
            <a:solidFill>
              <a:srgbClr val="009644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 indent="12700">
              <a:buClr>
                <a:srgbClr val="990033"/>
              </a:buClr>
              <a:buSzPct val="80000"/>
            </a:pPr>
            <a:r>
              <a:rPr lang="ru-RU" sz="2600" b="1" dirty="0" smtClean="0">
                <a:solidFill>
                  <a:srgbClr val="009644"/>
                </a:solidFill>
                <a:latin typeface="Arial Narrow" pitchFamily="34" charset="0"/>
                <a:cs typeface="Times New Roman" pitchFamily="18" charset="0"/>
              </a:rPr>
              <a:t>-1,9 тыс. пользователей,</a:t>
            </a:r>
          </a:p>
          <a:p>
            <a:pPr marL="0" lvl="1" indent="12700">
              <a:buClr>
                <a:srgbClr val="990033"/>
              </a:buClr>
              <a:buSzPct val="80000"/>
            </a:pPr>
            <a:r>
              <a:rPr lang="ru-RU" sz="1400" b="1" dirty="0" smtClean="0">
                <a:solidFill>
                  <a:srgbClr val="009644"/>
                </a:solidFill>
                <a:latin typeface="Arial Narrow" pitchFamily="34" charset="0"/>
                <a:cs typeface="Times New Roman" pitchFamily="18" charset="0"/>
              </a:rPr>
              <a:t>в т.ч. 1690 заказчиков,</a:t>
            </a:r>
          </a:p>
          <a:p>
            <a:pPr marL="0" lvl="1" indent="12700">
              <a:buClr>
                <a:srgbClr val="990033"/>
              </a:buClr>
              <a:buSzPct val="80000"/>
            </a:pPr>
            <a:r>
              <a:rPr lang="ru-RU" sz="1400" b="1" dirty="0" smtClean="0">
                <a:solidFill>
                  <a:srgbClr val="009644"/>
                </a:solidFill>
                <a:latin typeface="Arial Narrow" pitchFamily="34" charset="0"/>
                <a:cs typeface="Times New Roman" pitchFamily="18" charset="0"/>
              </a:rPr>
              <a:t>202 производителя.</a:t>
            </a:r>
            <a:endParaRPr lang="ru-RU" sz="1400" b="1" dirty="0">
              <a:solidFill>
                <a:srgbClr val="009644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-468560" y="-2763688"/>
            <a:ext cx="8352928" cy="738664"/>
          </a:xfrm>
          <a:prstGeom prst="rect">
            <a:avLst/>
          </a:prstGeom>
          <a:solidFill>
            <a:srgbClr val="E1EEFF"/>
          </a:solidFill>
          <a:ln w="2540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100" b="1" dirty="0" smtClean="0">
                <a:solidFill>
                  <a:srgbClr val="0000B4"/>
                </a:solidFill>
                <a:latin typeface="Arial Narrow" pitchFamily="34" charset="0"/>
              </a:rPr>
              <a:t>Зарегистрировано на площадке около 1,9 тыс. организаций, в т.ч.:</a:t>
            </a:r>
          </a:p>
          <a:p>
            <a:pPr algn="ctr">
              <a:defRPr/>
            </a:pPr>
            <a:r>
              <a:rPr lang="ru-RU" sz="2100" dirty="0" smtClean="0">
                <a:solidFill>
                  <a:srgbClr val="0000B4"/>
                </a:solidFill>
                <a:latin typeface="Arial Narrow" pitchFamily="34" charset="0"/>
              </a:rPr>
              <a:t>-1670 заказчиков, -202 производителя.</a:t>
            </a:r>
          </a:p>
        </p:txBody>
      </p:sp>
      <p:pic>
        <p:nvPicPr>
          <p:cNvPr id="30" name="Picture 6" descr="C:\Users\manankin\Desktop\Николай\какртинки\для презентаций\15069-Arrow-On-A-Graph-Showing-The-Success-And-Increasing-Sales-For-A-Business-Clipart-Graphi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77" b="3913"/>
          <a:stretch>
            <a:fillRect/>
          </a:stretch>
        </p:blipFill>
        <p:spPr bwMode="auto">
          <a:xfrm>
            <a:off x="251520" y="4725144"/>
            <a:ext cx="2160240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r="9906" b="51704"/>
          <a:stretch>
            <a:fillRect/>
          </a:stretch>
        </p:blipFill>
        <p:spPr bwMode="auto">
          <a:xfrm>
            <a:off x="2555776" y="1216149"/>
            <a:ext cx="6480720" cy="2779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 t="35985" r="9906" b="59016"/>
          <a:stretch>
            <a:fillRect/>
          </a:stretch>
        </p:blipFill>
        <p:spPr bwMode="auto">
          <a:xfrm>
            <a:off x="2555776" y="3861424"/>
            <a:ext cx="6480720" cy="28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 t="47537" r="10907" b="46802"/>
          <a:stretch>
            <a:fillRect/>
          </a:stretch>
        </p:blipFill>
        <p:spPr bwMode="auto">
          <a:xfrm>
            <a:off x="2555776" y="4149080"/>
            <a:ext cx="6408712" cy="325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 t="60228" r="9906" b="5113"/>
          <a:stretch>
            <a:fillRect/>
          </a:stretch>
        </p:blipFill>
        <p:spPr bwMode="auto">
          <a:xfrm>
            <a:off x="2555776" y="4437112"/>
            <a:ext cx="6480720" cy="199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8460432" y="1731665"/>
            <a:ext cx="571500" cy="2571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nashkiev.ua/style/usr/image/news/20.03.14/%D1%84%D0%B5%D1%80%D0%BC%D0%B5%D1%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8734" y="4244298"/>
            <a:ext cx="2381250" cy="172878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403648" y="116632"/>
            <a:ext cx="6768752" cy="70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00" tIns="45720" rIns="9720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57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3255073"/>
            <a:ext cx="4104456" cy="1061829"/>
          </a:xfrm>
          <a:prstGeom prst="rect">
            <a:avLst/>
          </a:prstGeom>
          <a:solidFill>
            <a:srgbClr val="E1EEFF"/>
          </a:solidFill>
          <a:ln w="2540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100" b="1" dirty="0" smtClean="0">
                <a:solidFill>
                  <a:srgbClr val="0000B4"/>
                </a:solidFill>
                <a:latin typeface="Arial Narrow" pitchFamily="34" charset="0"/>
              </a:rPr>
              <a:t>Областной заказ </a:t>
            </a:r>
          </a:p>
          <a:p>
            <a:pPr algn="ctr">
              <a:defRPr/>
            </a:pPr>
            <a:r>
              <a:rPr lang="ru-RU" sz="2100" b="1" dirty="0" smtClean="0">
                <a:solidFill>
                  <a:srgbClr val="0000B4"/>
                </a:solidFill>
                <a:latin typeface="Arial Narrow" pitchFamily="34" charset="0"/>
              </a:rPr>
              <a:t>2,0 тыс. договоров </a:t>
            </a:r>
          </a:p>
          <a:p>
            <a:pPr algn="ctr">
              <a:defRPr/>
            </a:pPr>
            <a:r>
              <a:rPr lang="ru-RU" sz="2100" b="1" dirty="0" smtClean="0">
                <a:solidFill>
                  <a:srgbClr val="0000B4"/>
                </a:solidFill>
                <a:latin typeface="Arial Narrow" pitchFamily="34" charset="0"/>
              </a:rPr>
              <a:t>на 103,3 млн. руб.</a:t>
            </a:r>
          </a:p>
        </p:txBody>
      </p:sp>
      <p:sp>
        <p:nvSpPr>
          <p:cNvPr id="11" name="Выноска со стрелкой вправо 10"/>
          <p:cNvSpPr/>
          <p:nvPr/>
        </p:nvSpPr>
        <p:spPr bwMode="auto">
          <a:xfrm rot="5400000">
            <a:off x="3707905" y="-1803778"/>
            <a:ext cx="1440158" cy="8352928"/>
          </a:xfrm>
          <a:prstGeom prst="rightArrowCallout">
            <a:avLst>
              <a:gd name="adj1" fmla="val 47764"/>
              <a:gd name="adj2" fmla="val 211102"/>
              <a:gd name="adj3" fmla="val 26060"/>
              <a:gd name="adj4" fmla="val 62469"/>
            </a:avLst>
          </a:prstGeom>
          <a:solidFill>
            <a:srgbClr val="E1EEFF"/>
          </a:solidFill>
          <a:ln w="2540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vert270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2500" dirty="0" smtClean="0">
                <a:solidFill>
                  <a:srgbClr val="0000B4"/>
                </a:solidFill>
                <a:latin typeface="Arial Narrow" pitchFamily="34" charset="0"/>
                <a:cs typeface="Times New Roman" pitchFamily="18" charset="0"/>
              </a:rPr>
              <a:t>За 10 месяцев 2016 года </a:t>
            </a:r>
          </a:p>
          <a:p>
            <a:pPr algn="ctr">
              <a:defRPr/>
            </a:pPr>
            <a:r>
              <a:rPr lang="ru-RU" sz="2500" dirty="0" smtClean="0">
                <a:solidFill>
                  <a:srgbClr val="0000B4"/>
                </a:solidFill>
                <a:latin typeface="Arial Narrow" pitchFamily="34" charset="0"/>
                <a:cs typeface="Times New Roman" pitchFamily="18" charset="0"/>
              </a:rPr>
              <a:t>Заключено </a:t>
            </a:r>
            <a:r>
              <a:rPr lang="ru-RU" sz="2500" b="1" dirty="0" smtClean="0">
                <a:solidFill>
                  <a:srgbClr val="0000B4"/>
                </a:solidFill>
                <a:latin typeface="Arial Narrow" pitchFamily="34" charset="0"/>
                <a:cs typeface="Times New Roman" pitchFamily="18" charset="0"/>
              </a:rPr>
              <a:t>3,1 тыс. сделок </a:t>
            </a:r>
            <a:r>
              <a:rPr lang="ru-RU" sz="2500" dirty="0" smtClean="0">
                <a:solidFill>
                  <a:srgbClr val="0000B4"/>
                </a:solidFill>
                <a:latin typeface="Arial Narrow" pitchFamily="34" charset="0"/>
                <a:cs typeface="Times New Roman" pitchFamily="18" charset="0"/>
              </a:rPr>
              <a:t>на сумму</a:t>
            </a:r>
            <a:r>
              <a:rPr lang="ru-RU" sz="2500" b="1" dirty="0" smtClean="0">
                <a:solidFill>
                  <a:srgbClr val="0000B4"/>
                </a:solidFill>
                <a:latin typeface="Arial Narrow" pitchFamily="34" charset="0"/>
                <a:cs typeface="Times New Roman" pitchFamily="18" charset="0"/>
              </a:rPr>
              <a:t> 173,2 млн. руб.</a:t>
            </a:r>
            <a:r>
              <a:rPr lang="ru-RU" sz="2500" dirty="0" smtClean="0">
                <a:solidFill>
                  <a:srgbClr val="0000B4"/>
                </a:solidFill>
                <a:latin typeface="Arial Narrow" pitchFamily="34" charset="0"/>
                <a:cs typeface="Times New Roman" pitchFamily="18" charset="0"/>
              </a:rPr>
              <a:t> </a:t>
            </a:r>
            <a:endParaRPr lang="ru-RU" sz="2500" dirty="0">
              <a:solidFill>
                <a:srgbClr val="0000B4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3255073"/>
            <a:ext cx="4104456" cy="1061829"/>
          </a:xfrm>
          <a:prstGeom prst="rect">
            <a:avLst/>
          </a:prstGeom>
          <a:solidFill>
            <a:srgbClr val="E1EEFF"/>
          </a:solidFill>
          <a:ln w="2540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100" b="1" dirty="0" smtClean="0">
                <a:solidFill>
                  <a:srgbClr val="0000B4"/>
                </a:solidFill>
                <a:latin typeface="Arial Narrow" pitchFamily="34" charset="0"/>
              </a:rPr>
              <a:t>Муниципальный заказ </a:t>
            </a:r>
          </a:p>
          <a:p>
            <a:pPr algn="ctr">
              <a:defRPr/>
            </a:pPr>
            <a:r>
              <a:rPr lang="ru-RU" sz="2100" b="1" dirty="0" smtClean="0">
                <a:solidFill>
                  <a:srgbClr val="0000B4"/>
                </a:solidFill>
                <a:latin typeface="Arial Narrow" pitchFamily="34" charset="0"/>
              </a:rPr>
              <a:t>1,1 тыс. договоров </a:t>
            </a:r>
          </a:p>
          <a:p>
            <a:pPr algn="ctr">
              <a:defRPr/>
            </a:pPr>
            <a:r>
              <a:rPr lang="ru-RU" sz="2100" b="1" dirty="0" smtClean="0">
                <a:solidFill>
                  <a:srgbClr val="0000B4"/>
                </a:solidFill>
                <a:latin typeface="Arial Narrow" pitchFamily="34" charset="0"/>
              </a:rPr>
              <a:t>на 69,9 млн. руб.</a:t>
            </a:r>
            <a:endParaRPr lang="ru-RU" sz="2100" b="1" dirty="0">
              <a:solidFill>
                <a:srgbClr val="0000B4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036983"/>
            <a:ext cx="5472608" cy="1200329"/>
          </a:xfrm>
          <a:prstGeom prst="rect">
            <a:avLst/>
          </a:prstGeom>
          <a:solidFill>
            <a:srgbClr val="DEECFF"/>
          </a:solidFill>
          <a:ln w="2540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800" dirty="0" smtClean="0">
                <a:solidFill>
                  <a:srgbClr val="0000B4"/>
                </a:solidFill>
                <a:latin typeface="Arial Narrow" pitchFamily="34" charset="0"/>
              </a:rPr>
              <a:t>в т.ч.: </a:t>
            </a:r>
          </a:p>
          <a:p>
            <a:pPr algn="just">
              <a:defRPr/>
            </a:pPr>
            <a:r>
              <a:rPr lang="ru-RU" sz="1800" dirty="0" smtClean="0">
                <a:solidFill>
                  <a:srgbClr val="0000B4"/>
                </a:solidFill>
                <a:latin typeface="Arial Narrow" pitchFamily="34" charset="0"/>
              </a:rPr>
              <a:t>соц. развитие – 1,1 тыс. договоров на 58,0 млн. руб.,</a:t>
            </a:r>
          </a:p>
          <a:p>
            <a:pPr algn="just">
              <a:defRPr/>
            </a:pPr>
            <a:r>
              <a:rPr lang="ru-RU" sz="1800" dirty="0" smtClean="0">
                <a:solidFill>
                  <a:srgbClr val="0000B4"/>
                </a:solidFill>
                <a:latin typeface="Arial Narrow" pitchFamily="34" charset="0"/>
              </a:rPr>
              <a:t>образование  - 0,6 тыс. договоров на 33,8 млн. руб., </a:t>
            </a:r>
          </a:p>
          <a:p>
            <a:pPr algn="just">
              <a:defRPr/>
            </a:pPr>
            <a:r>
              <a:rPr lang="ru-RU" sz="1800" dirty="0" smtClean="0">
                <a:solidFill>
                  <a:srgbClr val="0000B4"/>
                </a:solidFill>
                <a:latin typeface="Arial Narrow" pitchFamily="34" charset="0"/>
              </a:rPr>
              <a:t>здравоохранение – 0,3 тыс. договоров на 11,5 млн. руб.</a:t>
            </a:r>
          </a:p>
        </p:txBody>
      </p:sp>
      <p:sp>
        <p:nvSpPr>
          <p:cNvPr id="17" name="Стрелка вниз 16"/>
          <p:cNvSpPr/>
          <p:nvPr/>
        </p:nvSpPr>
        <p:spPr bwMode="auto">
          <a:xfrm>
            <a:off x="1619672" y="4388911"/>
            <a:ext cx="1656184" cy="576064"/>
          </a:xfrm>
          <a:prstGeom prst="down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perspectiveAbove"/>
            <a:lightRig rig="threePt" dir="t"/>
          </a:scene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179512" y="908720"/>
            <a:ext cx="8784976" cy="7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800" b="1" u="sng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Итоги:</a:t>
            </a:r>
            <a:endParaRPr lang="ru-RU" sz="3800" b="1" u="sng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06432" y="188640"/>
            <a:ext cx="518443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Электронный ресурс «</a:t>
            </a:r>
            <a:r>
              <a:rPr lang="ru-RU" sz="2600" b="1" dirty="0" err="1" smtClean="0">
                <a:solidFill>
                  <a:schemeClr val="bg1"/>
                </a:solidFill>
                <a:latin typeface="Arial Narrow" pitchFamily="34" charset="0"/>
              </a:rPr>
              <a:t>Саратовагро</a:t>
            </a: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»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71601" y="72009"/>
            <a:ext cx="7560840" cy="764703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r>
              <a:rPr lang="ru-RU" sz="26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Организационная модель закупок </a:t>
            </a:r>
          </a:p>
          <a:p>
            <a:pPr algn="ctr"/>
            <a:r>
              <a:rPr lang="ru-RU" sz="26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в Саратовской области</a:t>
            </a:r>
            <a:endParaRPr lang="ru-RU" sz="26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539552" y="1268760"/>
            <a:ext cx="8208911" cy="5040560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rgbClr val="1111FF"/>
              </a:solidFill>
              <a:latin typeface="Arial Narrow" pitchFamily="34" charset="0"/>
            </a:endParaRPr>
          </a:p>
        </p:txBody>
      </p:sp>
      <p:graphicFrame>
        <p:nvGraphicFramePr>
          <p:cNvPr id="35" name="Объект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90480212"/>
              </p:ext>
            </p:extLst>
          </p:nvPr>
        </p:nvGraphicFramePr>
        <p:xfrm>
          <a:off x="323528" y="1124744"/>
          <a:ext cx="8712968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8" name="Группа 37"/>
          <p:cNvGrpSpPr/>
          <p:nvPr/>
        </p:nvGrpSpPr>
        <p:grpSpPr>
          <a:xfrm>
            <a:off x="755576" y="3933056"/>
            <a:ext cx="3384376" cy="1368152"/>
            <a:chOff x="2472" y="156384"/>
            <a:chExt cx="3724565" cy="1787381"/>
          </a:xfrm>
          <a:scene3d>
            <a:camera prst="orthographicFront"/>
            <a:lightRig rig="flat" dir="t"/>
          </a:scene3d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2472" y="156384"/>
              <a:ext cx="3724565" cy="178738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>
              <a:solidFill>
                <a:srgbClr val="002060"/>
              </a:solidFill>
            </a:ln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/>
            <p:cNvSpPr/>
            <p:nvPr/>
          </p:nvSpPr>
          <p:spPr>
            <a:xfrm>
              <a:off x="54823" y="208735"/>
              <a:ext cx="3619863" cy="168267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700" b="1" kern="1200" dirty="0" smtClean="0">
                  <a:solidFill>
                    <a:srgbClr val="1111FF"/>
                  </a:solidFill>
                  <a:latin typeface="Arial Narrow" pitchFamily="34" charset="0"/>
                </a:rPr>
                <a:t>Государственное казенное учреждение</a:t>
              </a:r>
            </a:p>
            <a:p>
              <a:pPr lvl="0" algn="ctr" defTabSz="84455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700" b="1" kern="1200" dirty="0" smtClean="0">
                  <a:solidFill>
                    <a:srgbClr val="1111FF"/>
                  </a:solidFill>
                  <a:latin typeface="Arial Narrow" pitchFamily="34" charset="0"/>
                </a:rPr>
                <a:t>Саратовской области «Государственное агентство </a:t>
              </a:r>
            </a:p>
            <a:p>
              <a:pPr lvl="0" algn="ctr" defTabSz="84455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700" b="1" kern="1200" dirty="0" smtClean="0">
                  <a:solidFill>
                    <a:srgbClr val="1111FF"/>
                  </a:solidFill>
                  <a:latin typeface="Arial Narrow" pitchFamily="34" charset="0"/>
                </a:rPr>
                <a:t>по централизации закупок»</a:t>
              </a:r>
              <a:endParaRPr lang="ru-RU" sz="1700" b="1" kern="1200" dirty="0">
                <a:solidFill>
                  <a:srgbClr val="111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45" name="Прямая со стрелкой 44"/>
          <p:cNvCxnSpPr/>
          <p:nvPr/>
        </p:nvCxnSpPr>
        <p:spPr bwMode="auto">
          <a:xfrm>
            <a:off x="4139951" y="4581128"/>
            <a:ext cx="792089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grpSp>
        <p:nvGrpSpPr>
          <p:cNvPr id="55" name="Группа 54"/>
          <p:cNvGrpSpPr/>
          <p:nvPr/>
        </p:nvGrpSpPr>
        <p:grpSpPr>
          <a:xfrm>
            <a:off x="4932040" y="3933056"/>
            <a:ext cx="3384376" cy="1368152"/>
            <a:chOff x="2472" y="156384"/>
            <a:chExt cx="3724565" cy="1787381"/>
          </a:xfrm>
          <a:scene3d>
            <a:camera prst="orthographicFront"/>
            <a:lightRig rig="flat" dir="t"/>
          </a:scene3d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2472" y="156384"/>
              <a:ext cx="3724565" cy="178738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>
              <a:solidFill>
                <a:srgbClr val="002060"/>
              </a:solidFill>
            </a:ln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Скругленный прямоугольник 4"/>
            <p:cNvSpPr/>
            <p:nvPr/>
          </p:nvSpPr>
          <p:spPr>
            <a:xfrm>
              <a:off x="54823" y="208735"/>
              <a:ext cx="3619863" cy="168267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700" b="1" kern="1200" dirty="0" smtClean="0">
                  <a:solidFill>
                    <a:srgbClr val="1111FF"/>
                  </a:solidFill>
                  <a:latin typeface="Arial Narrow" pitchFamily="34" charset="0"/>
                </a:rPr>
                <a:t>Уполномоченное учреждение</a:t>
              </a:r>
            </a:p>
            <a:p>
              <a:pPr lvl="0" algn="ctr" defTabSz="84455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700" b="1" kern="1200" dirty="0" smtClean="0">
                  <a:solidFill>
                    <a:srgbClr val="1111FF"/>
                  </a:solidFill>
                  <a:latin typeface="Arial Narrow" pitchFamily="34" charset="0"/>
                </a:rPr>
                <a:t>на определение поставщиков (подрядчиков, исполнителей)</a:t>
              </a:r>
              <a:endParaRPr lang="ru-RU" sz="1700" b="1" kern="1200" dirty="0">
                <a:solidFill>
                  <a:srgbClr val="111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0" name="Стрелка вниз 59"/>
          <p:cNvSpPr/>
          <p:nvPr/>
        </p:nvSpPr>
        <p:spPr bwMode="auto">
          <a:xfrm>
            <a:off x="6084168" y="5373216"/>
            <a:ext cx="1152128" cy="432048"/>
          </a:xfrm>
          <a:prstGeom prst="down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perspectiveAbove"/>
            <a:lightRig rig="threePt" dir="t"/>
          </a:scene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7504" y="5868561"/>
            <a:ext cx="8928992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За 10 месяцев 2016 г. объем закупок для областных нужд составил  17 млрд. руб.,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в т.ч. централизованные закупки – более 7 млрд. руб.</a:t>
            </a:r>
            <a:endParaRPr lang="ru-RU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39552" y="1268760"/>
            <a:ext cx="8208911" cy="5040560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79512" y="980728"/>
            <a:ext cx="8784976" cy="7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800" b="1" u="sng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Цели проекта:</a:t>
            </a:r>
            <a:endParaRPr lang="ru-RU" sz="3800" b="1" u="sng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graphicFrame>
        <p:nvGraphicFramePr>
          <p:cNvPr id="16" name="Объект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90480212"/>
              </p:ext>
            </p:extLst>
          </p:nvPr>
        </p:nvGraphicFramePr>
        <p:xfrm>
          <a:off x="251520" y="1988840"/>
          <a:ext cx="8712968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Блок-схема: узел 16"/>
          <p:cNvSpPr>
            <a:spLocks noChangeAspect="1"/>
          </p:cNvSpPr>
          <p:nvPr/>
        </p:nvSpPr>
        <p:spPr>
          <a:xfrm>
            <a:off x="332610" y="1988840"/>
            <a:ext cx="494974" cy="484094"/>
          </a:xfrm>
          <a:prstGeom prst="flowChartConnector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1</a:t>
            </a:r>
          </a:p>
        </p:txBody>
      </p:sp>
      <p:sp>
        <p:nvSpPr>
          <p:cNvPr id="18" name="Блок-схема: узел 17"/>
          <p:cNvSpPr>
            <a:spLocks noChangeAspect="1"/>
          </p:cNvSpPr>
          <p:nvPr/>
        </p:nvSpPr>
        <p:spPr>
          <a:xfrm>
            <a:off x="3356946" y="1988840"/>
            <a:ext cx="494974" cy="484094"/>
          </a:xfrm>
          <a:prstGeom prst="flowChartConnector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2</a:t>
            </a:r>
            <a:endPara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9" name="Блок-схема: узел 18"/>
          <p:cNvSpPr>
            <a:spLocks noChangeAspect="1"/>
          </p:cNvSpPr>
          <p:nvPr/>
        </p:nvSpPr>
        <p:spPr>
          <a:xfrm>
            <a:off x="6300192" y="1988840"/>
            <a:ext cx="494974" cy="484094"/>
          </a:xfrm>
          <a:prstGeom prst="flowChartConnector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971601" y="72009"/>
            <a:ext cx="7560840" cy="764703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r>
              <a:rPr lang="ru-RU" sz="26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Поддержка производителей </a:t>
            </a:r>
          </a:p>
          <a:p>
            <a:pPr algn="ctr"/>
            <a:r>
              <a:rPr lang="ru-RU" sz="26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при осуществлении закупок</a:t>
            </a:r>
            <a:endParaRPr lang="ru-RU" sz="26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67544" y="1196752"/>
            <a:ext cx="8208911" cy="5040560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07504" y="1196753"/>
            <a:ext cx="878497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algn="ctr" eaLnBrk="0" hangingPunct="0"/>
            <a:r>
              <a:rPr lang="ru-RU" sz="3800" b="1" dirty="0" smtClean="0">
                <a:solidFill>
                  <a:srgbClr val="FF0000"/>
                </a:solidFill>
                <a:latin typeface="Arial Narrow" pitchFamily="34" charset="0"/>
              </a:rPr>
              <a:t>Направления реализации проекта:</a:t>
            </a:r>
            <a:endParaRPr lang="ru-RU" sz="3800" b="1" u="sng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graphicFrame>
        <p:nvGraphicFramePr>
          <p:cNvPr id="31" name="Объект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90480212"/>
              </p:ext>
            </p:extLst>
          </p:nvPr>
        </p:nvGraphicFramePr>
        <p:xfrm>
          <a:off x="179512" y="2132856"/>
          <a:ext cx="871296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251520" y="2276872"/>
            <a:ext cx="755576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ru-RU" sz="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1520" y="3719354"/>
            <a:ext cx="755576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2</a:t>
            </a:r>
            <a:endParaRPr lang="ru-RU" sz="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520" y="5085184"/>
            <a:ext cx="755576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3</a:t>
            </a:r>
            <a:endParaRPr lang="ru-RU" sz="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971601" y="72009"/>
            <a:ext cx="7560840" cy="764703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r>
              <a:rPr lang="ru-RU" sz="26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Поддержка производителей </a:t>
            </a:r>
          </a:p>
          <a:p>
            <a:pPr algn="ctr"/>
            <a:r>
              <a:rPr lang="ru-RU" sz="26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при осуществлении закупок</a:t>
            </a:r>
            <a:endParaRPr lang="ru-RU" sz="26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67544" y="1196752"/>
            <a:ext cx="8208911" cy="5040560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 bwMode="auto">
          <a:xfrm>
            <a:off x="395536" y="-521"/>
            <a:ext cx="8784976" cy="90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600" b="1" dirty="0" err="1" smtClean="0">
                <a:solidFill>
                  <a:schemeClr val="bg1"/>
                </a:solidFill>
                <a:latin typeface="Arial Narrow" pitchFamily="34" charset="0"/>
              </a:rPr>
              <a:t>Онлайн</a:t>
            </a: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 контроль закупок на предмет запретов, </a:t>
            </a:r>
          </a:p>
          <a:p>
            <a:pPr algn="ctr" eaLnBrk="0" hangingPunct="0"/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ограничений и условий допуска</a:t>
            </a:r>
            <a:endParaRPr lang="ru-RU" sz="2600" b="1" u="sng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graphicFrame>
        <p:nvGraphicFramePr>
          <p:cNvPr id="13" name="Объект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90480212"/>
              </p:ext>
            </p:extLst>
          </p:nvPr>
        </p:nvGraphicFramePr>
        <p:xfrm>
          <a:off x="251520" y="1628800"/>
          <a:ext cx="8712968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67544" y="1196752"/>
            <a:ext cx="8208911" cy="5040560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 bwMode="auto">
          <a:xfrm>
            <a:off x="395536" y="-521"/>
            <a:ext cx="8784976" cy="90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600" b="1" dirty="0" err="1" smtClean="0">
                <a:solidFill>
                  <a:schemeClr val="bg1"/>
                </a:solidFill>
                <a:latin typeface="Arial Narrow" pitchFamily="34" charset="0"/>
              </a:rPr>
              <a:t>Онлайн</a:t>
            </a: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 контроль закупок на предмет запретов, </a:t>
            </a:r>
          </a:p>
          <a:p>
            <a:pPr algn="ctr" eaLnBrk="0" hangingPunct="0"/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ограничений и условий допуска</a:t>
            </a:r>
            <a:endParaRPr lang="ru-RU" sz="2600" b="1" u="sng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1556792"/>
          <a:ext cx="8784976" cy="4203066"/>
        </p:xfrm>
        <a:graphic>
          <a:graphicData uri="http://schemas.openxmlformats.org/drawingml/2006/table">
            <a:tbl>
              <a:tblPr/>
              <a:tblGrid>
                <a:gridCol w="432048"/>
                <a:gridCol w="3758195"/>
                <a:gridCol w="2981148"/>
                <a:gridCol w="1613585"/>
              </a:tblGrid>
              <a:tr h="285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№</a:t>
                      </a:r>
                      <a:endParaRPr lang="ru-RU" sz="14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</a:t>
                      </a:r>
                      <a:endParaRPr lang="ru-RU" sz="14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27257" marR="272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Выявленное нарушение</a:t>
                      </a:r>
                      <a:endParaRPr lang="ru-RU" sz="14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27257" marR="272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Номер и дата извещения, предмет контракта, заказчик</a:t>
                      </a:r>
                      <a:endParaRPr lang="ru-RU" sz="140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27257" marR="272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95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Сведения об устранении нарушения, дата</a:t>
                      </a:r>
                      <a:endParaRPr lang="ru-RU" sz="140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27257" marR="272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33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27257" marR="27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rgbClr val="0000C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 извещении о проведении запроса котировок в нарушение п.5 Постановления Правительства РФ от 26.09.2016 № 968 «Об ограничениях и условиях допуска отдельных видов радиоэлектронной продукции, происходящих из иностранных государств…" в предмет одного контракта неправомерно объединена закупка принтеров и картриджей, т.е. товаров, включенных в Перечень, с товарами, не включенными в него.</a:t>
                      </a:r>
                      <a:endParaRPr lang="ru-RU" sz="1400" kern="1200" dirty="0">
                        <a:solidFill>
                          <a:srgbClr val="0000C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27257" marR="27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от 25.11.2016 г. № 0360300002316000057 на поставку принтеров, кабелей, картриджей, </a:t>
                      </a:r>
                      <a:endParaRPr lang="ru-RU" sz="1400" dirty="0" smtClean="0">
                        <a:solidFill>
                          <a:srgbClr val="0000C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ГУЗ </a:t>
                      </a:r>
                      <a:r>
                        <a:rPr lang="ru-RU" sz="1400" dirty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«Саратовская городская станция скорой медицинской помощи»</a:t>
                      </a:r>
                    </a:p>
                  </a:txBody>
                  <a:tcPr marL="27257" marR="27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Закупка отменена, 30.11.2016</a:t>
                      </a:r>
                    </a:p>
                  </a:txBody>
                  <a:tcPr marL="27257" marR="27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2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solidFill>
                          <a:srgbClr val="1111FF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27257" marR="27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В извещениях и документациях об электронном аукционе не установлены ограничения допуска </a:t>
                      </a:r>
                      <a:r>
                        <a:rPr lang="ru-RU" sz="1400" dirty="0" smtClean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пищевых </a:t>
                      </a:r>
                      <a:r>
                        <a:rPr lang="ru-RU" sz="1400" dirty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продуктов, происходящих из иностранных государств в соответствии с перечнем, утвержденным постановлением Правительства РФ от 22.08.2016 № </a:t>
                      </a:r>
                      <a:r>
                        <a:rPr lang="ru-RU" sz="1400" dirty="0" smtClean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832.</a:t>
                      </a:r>
                      <a:endParaRPr lang="ru-RU" sz="1400" dirty="0">
                        <a:solidFill>
                          <a:srgbClr val="0000C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27257" marR="27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от 18.10.2016 г. № 0360200009316000028 на поставку масла сливочного,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от 18.10.2016 г. № 0360200009316000027 на поставку сыра, </a:t>
                      </a:r>
                      <a:endParaRPr lang="ru-RU" sz="1400" dirty="0" smtClean="0">
                        <a:solidFill>
                          <a:srgbClr val="0000C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ГБОУ </a:t>
                      </a:r>
                      <a:r>
                        <a:rPr lang="ru-RU" sz="1400" dirty="0">
                          <a:solidFill>
                            <a:srgbClr val="0000C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СО «Школа-интернат для обучающихся по адаптированным образовательным программам г.Маркса» </a:t>
                      </a:r>
                    </a:p>
                  </a:txBody>
                  <a:tcPr marL="27257" marR="27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111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внесены изменения, 26.10.2016</a:t>
                      </a:r>
                    </a:p>
                  </a:txBody>
                  <a:tcPr marL="27257" marR="27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7504" y="908720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000" b="1" dirty="0" smtClean="0">
                <a:solidFill>
                  <a:srgbClr val="1111FF"/>
                </a:solidFill>
                <a:latin typeface="Arial Narrow" pitchFamily="34" charset="0"/>
              </a:rPr>
              <a:t>Примеры нарушений:</a:t>
            </a:r>
            <a:endParaRPr lang="ru-RU" sz="3000" b="1" u="sng" dirty="0">
              <a:solidFill>
                <a:srgbClr val="1111FF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2008" y="1412776"/>
            <a:ext cx="9036496" cy="5112568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>
              <a:spcAft>
                <a:spcPts val="300"/>
              </a:spcAf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Проанализировано 12 тыс. документаций о закупках.</a:t>
            </a:r>
          </a:p>
          <a:p>
            <a:pPr>
              <a:spcAft>
                <a:spcPts val="300"/>
              </a:spcAft>
            </a:pPr>
            <a:r>
              <a:rPr lang="ru-RU" sz="2200" b="1" dirty="0" smtClean="0">
                <a:solidFill>
                  <a:srgbClr val="1111FF"/>
                </a:solidFill>
                <a:latin typeface="Arial Narrow" pitchFamily="34" charset="0"/>
              </a:rPr>
              <a:t>Оперативно выявлено и устранено 485 нарушений в 384 закупках на сумму около 140 млн. руб., в т.ч. не установлены запреты/ограничения/условия допуска:</a:t>
            </a:r>
          </a:p>
          <a:p>
            <a:pPr marL="355600">
              <a:spcAft>
                <a:spcPts val="300"/>
              </a:spcAft>
              <a:tabLst>
                <a:tab pos="355600" algn="l"/>
              </a:tabLs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1) ПП РФ от 22.08.2016 № 832 –  63 нарушения на сумму 5,9 млн. руб.;</a:t>
            </a:r>
          </a:p>
          <a:p>
            <a:pPr marL="355600">
              <a:spcAft>
                <a:spcPts val="300"/>
              </a:spcAft>
              <a:tabLst>
                <a:tab pos="355600" algn="l"/>
              </a:tabLs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2) ПП РФ от 30.11.2015 № 1289 –  56 нарушений на 3,4 млн. руб.;</a:t>
            </a:r>
          </a:p>
          <a:p>
            <a:pPr marL="355600">
              <a:spcAft>
                <a:spcPts val="300"/>
              </a:spcAft>
              <a:tabLst>
                <a:tab pos="355600" algn="l"/>
              </a:tabLs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3) Приказом Минэкономразвития РФ от 25.03.2014 № 155 – 55 нарушений на 5,1 млн. руб.;</a:t>
            </a:r>
          </a:p>
          <a:p>
            <a:pPr marL="355600">
              <a:spcAft>
                <a:spcPts val="300"/>
              </a:spcAft>
              <a:tabLst>
                <a:tab pos="355600" algn="l"/>
              </a:tabLs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4) ПП РФ от 05.02.2015 №102 – 14 нарушений на 2,7 млн. руб.;</a:t>
            </a:r>
          </a:p>
          <a:p>
            <a:pPr marL="355600">
              <a:spcAft>
                <a:spcPts val="300"/>
              </a:spcAft>
              <a:tabLst>
                <a:tab pos="355600" algn="l"/>
              </a:tabLs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5) ПП РФ от 29.12.2015 № 1457 – 13 нарушений на 10,2 млн. руб.;</a:t>
            </a:r>
          </a:p>
          <a:p>
            <a:pPr marL="355600">
              <a:spcAft>
                <a:spcPts val="300"/>
              </a:spcAft>
              <a:tabLst>
                <a:tab pos="355600" algn="l"/>
              </a:tabLs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6) ПП РФ от 14.07.2014 № 656 – 6 нарушений на 1,7 млн. руб.;</a:t>
            </a:r>
          </a:p>
          <a:p>
            <a:pPr marL="355600">
              <a:spcAft>
                <a:spcPts val="300"/>
              </a:spcAft>
              <a:tabLst>
                <a:tab pos="355600" algn="l"/>
              </a:tabLs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7) ПП РФ от 26.09.2016 № 968 – 6 нарушений на 0,4 млн. руб.</a:t>
            </a:r>
          </a:p>
          <a:p>
            <a:pPr marL="355600">
              <a:spcAft>
                <a:spcPts val="300"/>
              </a:spcAft>
              <a:tabLst>
                <a:tab pos="355600" algn="l"/>
              </a:tabLs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8) ПП РФ от 11.08.2014 № 791 – 4 нарушения на 0,9 млн. руб.</a:t>
            </a:r>
          </a:p>
          <a:p>
            <a:pPr marL="355600">
              <a:spcAft>
                <a:spcPts val="300"/>
              </a:spcAft>
              <a:tabLst>
                <a:tab pos="355600" algn="l"/>
              </a:tabLst>
            </a:pPr>
            <a:r>
              <a:rPr lang="ru-RU" sz="2200" dirty="0" smtClean="0">
                <a:solidFill>
                  <a:srgbClr val="1111FF"/>
                </a:solidFill>
                <a:latin typeface="Arial Narrow" pitchFamily="34" charset="0"/>
              </a:rPr>
              <a:t>9) 268 прочих нарушений законодательства на сумму около 110 млн. руб.</a:t>
            </a:r>
            <a:endParaRPr lang="ru-RU" sz="2200" spc="100" dirty="0">
              <a:solidFill>
                <a:srgbClr val="1111FF"/>
              </a:solidFill>
              <a:latin typeface="Arial Narrow" pitchFamily="34" charset="0"/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 bwMode="auto">
          <a:xfrm>
            <a:off x="395536" y="-521"/>
            <a:ext cx="8784976" cy="90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600" b="1" dirty="0" err="1" smtClean="0">
                <a:solidFill>
                  <a:schemeClr val="bg1"/>
                </a:solidFill>
                <a:latin typeface="Arial Narrow" pitchFamily="34" charset="0"/>
              </a:rPr>
              <a:t>Онлайн</a:t>
            </a:r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 контроль закупок на предмет запретов, </a:t>
            </a:r>
          </a:p>
          <a:p>
            <a:pPr algn="ctr" eaLnBrk="0" hangingPunct="0"/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ограничений и условий допуска</a:t>
            </a:r>
            <a:endParaRPr lang="ru-RU" sz="2600" b="1" u="sng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79512" y="9087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000" b="1" spc="100" dirty="0" smtClean="0">
                <a:solidFill>
                  <a:srgbClr val="0000C0"/>
                </a:solidFill>
                <a:latin typeface="Arial Narrow" pitchFamily="34" charset="0"/>
              </a:rPr>
              <a:t>Итоги:</a:t>
            </a:r>
            <a:endParaRPr lang="ru-RU" sz="3000" b="1" u="sng" spc="100" dirty="0">
              <a:solidFill>
                <a:srgbClr val="0000C0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"/>
          <p:cNvSpPr txBox="1">
            <a:spLocks noChangeArrowheads="1"/>
          </p:cNvSpPr>
          <p:nvPr/>
        </p:nvSpPr>
        <p:spPr bwMode="auto">
          <a:xfrm>
            <a:off x="395536" y="-521"/>
            <a:ext cx="8784976" cy="90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500" b="1" dirty="0" smtClean="0">
                <a:solidFill>
                  <a:schemeClr val="bg1"/>
                </a:solidFill>
                <a:latin typeface="Arial Narrow" pitchFamily="34" charset="0"/>
              </a:rPr>
              <a:t>Пример ограничения участия в закупках производителей</a:t>
            </a:r>
            <a:endParaRPr lang="ru-RU" sz="2500" b="1" u="sng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1349886"/>
          <a:ext cx="8496944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5196"/>
                <a:gridCol w="3469260"/>
                <a:gridCol w="2268252"/>
                <a:gridCol w="2124236"/>
              </a:tblGrid>
              <a:tr h="681186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№</a:t>
                      </a:r>
                      <a:endParaRPr lang="ru-RU" sz="25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0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Закупка овощей и фруктов</a:t>
                      </a:r>
                      <a:endParaRPr lang="ru-RU" sz="25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0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Производитель</a:t>
                      </a:r>
                      <a:endParaRPr lang="ru-RU" sz="25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0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Посредник</a:t>
                      </a:r>
                      <a:endParaRPr lang="ru-RU" sz="25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0000C0"/>
                    </a:solidFill>
                  </a:tcPr>
                </a:tc>
              </a:tr>
              <a:tr h="681186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atin typeface="Arial Narrow" pitchFamily="34" charset="0"/>
                        </a:rPr>
                        <a:t>1</a:t>
                      </a:r>
                      <a:endParaRPr lang="ru-RU" sz="25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latin typeface="Arial Narrow" pitchFamily="34" charset="0"/>
                        </a:rPr>
                        <a:t>Картофель</a:t>
                      </a:r>
                      <a:endParaRPr lang="ru-RU" sz="25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solidFill>
                          <a:srgbClr val="00964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solidFill>
                          <a:srgbClr val="00964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</a:tr>
              <a:tr h="681186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atin typeface="Arial Narrow" pitchFamily="34" charset="0"/>
                        </a:rPr>
                        <a:t>2</a:t>
                      </a:r>
                      <a:endParaRPr lang="ru-RU" sz="25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latin typeface="Arial Narrow" pitchFamily="34" charset="0"/>
                        </a:rPr>
                        <a:t>Капуста</a:t>
                      </a:r>
                      <a:endParaRPr lang="ru-RU" sz="25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</a:tr>
              <a:tr h="681186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atin typeface="Arial Narrow" pitchFamily="34" charset="0"/>
                        </a:rPr>
                        <a:t>3</a:t>
                      </a:r>
                      <a:endParaRPr lang="ru-RU" sz="25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latin typeface="Arial Narrow" pitchFamily="34" charset="0"/>
                        </a:rPr>
                        <a:t>Лук</a:t>
                      </a:r>
                      <a:endParaRPr lang="ru-RU" sz="25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</a:tr>
              <a:tr h="681186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atin typeface="Arial Narrow" pitchFamily="34" charset="0"/>
                        </a:rPr>
                        <a:t>4</a:t>
                      </a:r>
                      <a:endParaRPr lang="ru-RU" sz="25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latin typeface="Arial Narrow" pitchFamily="34" charset="0"/>
                        </a:rPr>
                        <a:t>Свекла</a:t>
                      </a:r>
                      <a:endParaRPr lang="ru-RU" sz="2500" dirty="0"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D9FFD9"/>
                    </a:solidFill>
                  </a:tcPr>
                </a:tc>
              </a:tr>
              <a:tr h="681186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50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BECE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Апельсины</a:t>
                      </a:r>
                      <a:endParaRPr lang="ru-RU" sz="250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BE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–</a:t>
                      </a:r>
                      <a:endParaRPr lang="ru-RU" sz="4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BEC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BECE9"/>
                    </a:solidFill>
                  </a:tcPr>
                </a:tc>
              </a:tr>
              <a:tr h="681186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50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BECE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Бананы</a:t>
                      </a:r>
                      <a:endParaRPr lang="ru-RU" sz="250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BEC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–</a:t>
                      </a:r>
                      <a:endParaRPr lang="ru-RU" sz="4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BEC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00964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</a:rPr>
                        <a:t>+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anchor="ctr">
                    <a:solidFill>
                      <a:srgbClr val="FBECE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67544" y="1196752"/>
            <a:ext cx="8208911" cy="5040560"/>
          </a:xfrm>
          <a:prstGeom prst="rect">
            <a:avLst/>
          </a:prstGeom>
          <a:solidFill>
            <a:schemeClr val="bg1">
              <a:alpha val="9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/>
            <a:endParaRPr lang="ru-RU" sz="4000" spc="1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 bwMode="auto">
          <a:xfrm>
            <a:off x="395536" y="-521"/>
            <a:ext cx="8784976" cy="90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Устранение препятствий для участия </a:t>
            </a:r>
          </a:p>
          <a:p>
            <a:pPr algn="ctr" eaLnBrk="0" hangingPunct="0"/>
            <a:r>
              <a:rPr lang="ru-RU" sz="2600" b="1" dirty="0" smtClean="0">
                <a:solidFill>
                  <a:schemeClr val="bg1"/>
                </a:solidFill>
                <a:latin typeface="Arial Narrow" pitchFamily="34" charset="0"/>
              </a:rPr>
              <a:t>в закупках производителей</a:t>
            </a:r>
            <a:endParaRPr lang="ru-RU" sz="2600" b="1" u="sng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graphicFrame>
        <p:nvGraphicFramePr>
          <p:cNvPr id="13" name="Объект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90480212"/>
              </p:ext>
            </p:extLst>
          </p:nvPr>
        </p:nvGraphicFramePr>
        <p:xfrm>
          <a:off x="251520" y="1484784"/>
          <a:ext cx="8712968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918300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зор проекта">
  <a:themeElements>
    <a:clrScheme name="">
      <a:dk1>
        <a:srgbClr val="0000CC"/>
      </a:dk1>
      <a:lt1>
        <a:srgbClr val="FFFFFF"/>
      </a:lt1>
      <a:dk2>
        <a:srgbClr val="CBCBCB"/>
      </a:dk2>
      <a:lt2>
        <a:srgbClr val="000000"/>
      </a:lt2>
      <a:accent1>
        <a:srgbClr val="00CCFF"/>
      </a:accent1>
      <a:accent2>
        <a:srgbClr val="00FFCC"/>
      </a:accent2>
      <a:accent3>
        <a:srgbClr val="FFFFFF"/>
      </a:accent3>
      <a:accent4>
        <a:srgbClr val="0000AE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Обзор проекта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Обзор проекта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зор проекта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зор проекта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Designs\Смесь.pot</Template>
  <TotalTime>17261</TotalTime>
  <Words>1263</Words>
  <Application>Microsoft Office PowerPoint</Application>
  <PresentationFormat>Экран (4:3)</PresentationFormat>
  <Paragraphs>233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Обзор проекта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ECONNET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экономики области</dc:title>
  <dc:creator>Куликов В.А.</dc:creator>
  <cp:lastModifiedBy>lnikiforova</cp:lastModifiedBy>
  <cp:revision>2031</cp:revision>
  <cp:lastPrinted>1601-01-01T00:00:00Z</cp:lastPrinted>
  <dcterms:created xsi:type="dcterms:W3CDTF">2001-12-08T13:55:31Z</dcterms:created>
  <dcterms:modified xsi:type="dcterms:W3CDTF">2016-12-07T08:38:50Z</dcterms:modified>
</cp:coreProperties>
</file>