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4" r:id="rId3"/>
    <p:sldId id="257" r:id="rId4"/>
    <p:sldId id="276" r:id="rId5"/>
    <p:sldId id="266" r:id="rId6"/>
    <p:sldId id="277" r:id="rId7"/>
    <p:sldId id="278" r:id="rId8"/>
    <p:sldId id="280" r:id="rId9"/>
    <p:sldId id="279" r:id="rId10"/>
    <p:sldId id="281" r:id="rId11"/>
    <p:sldId id="282" r:id="rId12"/>
    <p:sldId id="283" r:id="rId13"/>
    <p:sldId id="284" r:id="rId14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Pack by Diakov" initials="RbD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3790"/>
    <a:srgbClr val="BE0F02"/>
    <a:srgbClr val="B82E08"/>
    <a:srgbClr val="9AE0F6"/>
    <a:srgbClr val="FA5A4E"/>
    <a:srgbClr val="F3A447"/>
    <a:srgbClr val="9C85C0"/>
    <a:srgbClr val="996633"/>
    <a:srgbClr val="92D050"/>
    <a:srgbClr val="A5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54" autoAdjust="0"/>
    <p:restoredTop sz="98956" autoAdjust="0"/>
  </p:normalViewPr>
  <p:slideViewPr>
    <p:cSldViewPr snapToGrid="0">
      <p:cViewPr>
        <p:scale>
          <a:sx n="100" d="100"/>
          <a:sy n="100" d="100"/>
        </p:scale>
        <p:origin x="-2172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504541152304805E-2"/>
          <c:y val="6.8743286788399569E-2"/>
          <c:w val="0.54553637956380774"/>
          <c:h val="0.484105652207007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закупок согласно плану-графику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Лист1!$B$2:$B$6</c:f>
              <c:numCache>
                <c:formatCode>@</c:formatCode>
                <c:ptCount val="5"/>
                <c:pt idx="0">
                  <c:v>555</c:v>
                </c:pt>
                <c:pt idx="1">
                  <c:v>237</c:v>
                </c:pt>
                <c:pt idx="2">
                  <c:v>183</c:v>
                </c:pt>
                <c:pt idx="3">
                  <c:v>187</c:v>
                </c:pt>
                <c:pt idx="4">
                  <c:v>39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закупок, в отношении которых вносились изменения в отчетный период в план-график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Лист1!$C$2:$C$6</c:f>
              <c:numCache>
                <c:formatCode>@</c:formatCode>
                <c:ptCount val="5"/>
                <c:pt idx="0">
                  <c:v>135</c:v>
                </c:pt>
                <c:pt idx="1">
                  <c:v>167</c:v>
                </c:pt>
                <c:pt idx="2">
                  <c:v>77</c:v>
                </c:pt>
                <c:pt idx="3">
                  <c:v>155</c:v>
                </c:pt>
                <c:pt idx="4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Количество закупок, проведение которых запланировано в отчетном периоде в соответствии с планом-графиком закупок, но не объявленных (не проведенных)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Лист1!$D$2:$D$6</c:f>
              <c:numCache>
                <c:formatCode>@</c:formatCode>
                <c:ptCount val="5"/>
                <c:pt idx="0">
                  <c:v>317</c:v>
                </c:pt>
                <c:pt idx="1">
                  <c:v>50</c:v>
                </c:pt>
                <c:pt idx="2">
                  <c:v>94</c:v>
                </c:pt>
                <c:pt idx="3">
                  <c:v>32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637120"/>
        <c:axId val="121647872"/>
        <c:axId val="0"/>
      </c:bar3DChart>
      <c:catAx>
        <c:axId val="165637120"/>
        <c:scaling>
          <c:orientation val="minMax"/>
        </c:scaling>
        <c:delete val="0"/>
        <c:axPos val="b"/>
        <c:majorTickMark val="out"/>
        <c:minorTickMark val="none"/>
        <c:tickLblPos val="nextTo"/>
        <c:crossAx val="121647872"/>
        <c:crosses val="autoZero"/>
        <c:auto val="1"/>
        <c:lblAlgn val="ctr"/>
        <c:lblOffset val="100"/>
        <c:noMultiLvlLbl val="0"/>
      </c:catAx>
      <c:valAx>
        <c:axId val="121647872"/>
        <c:scaling>
          <c:orientation val="minMax"/>
        </c:scaling>
        <c:delete val="0"/>
        <c:axPos val="l"/>
        <c:majorGridlines/>
        <c:numFmt formatCode="@" sourceLinked="1"/>
        <c:majorTickMark val="out"/>
        <c:minorTickMark val="none"/>
        <c:tickLblPos val="nextTo"/>
        <c:crossAx val="165637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027807425606321"/>
          <c:y val="3.3088796231298158E-2"/>
          <c:w val="0.3390654892562982"/>
          <c:h val="0.6611270583658245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закупок проведенных конкурентными способами определения поставщиков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Лист1!$B$2:$B$6</c:f>
              <c:numCache>
                <c:formatCode>@</c:formatCode>
                <c:ptCount val="5"/>
                <c:pt idx="0">
                  <c:v>233</c:v>
                </c:pt>
                <c:pt idx="1">
                  <c:v>187</c:v>
                </c:pt>
                <c:pt idx="2">
                  <c:v>58</c:v>
                </c:pt>
                <c:pt idx="3">
                  <c:v>149</c:v>
                </c:pt>
                <c:pt idx="4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количество изменений в извещениях и(или) документациях по объявленным конкурентным способам определения поставщиков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Лист1!$C$2:$C$6</c:f>
              <c:numCache>
                <c:formatCode>@</c:formatCode>
                <c:ptCount val="5"/>
                <c:pt idx="0">
                  <c:v>33</c:v>
                </c:pt>
                <c:pt idx="1">
                  <c:v>18</c:v>
                </c:pt>
                <c:pt idx="2">
                  <c:v>8</c:v>
                </c:pt>
                <c:pt idx="3">
                  <c:v>15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1682176"/>
        <c:axId val="121696256"/>
        <c:axId val="0"/>
      </c:bar3DChart>
      <c:catAx>
        <c:axId val="121682176"/>
        <c:scaling>
          <c:orientation val="minMax"/>
        </c:scaling>
        <c:delete val="0"/>
        <c:axPos val="b"/>
        <c:majorTickMark val="out"/>
        <c:minorTickMark val="none"/>
        <c:tickLblPos val="nextTo"/>
        <c:crossAx val="121696256"/>
        <c:crosses val="autoZero"/>
        <c:auto val="1"/>
        <c:lblAlgn val="ctr"/>
        <c:lblOffset val="100"/>
        <c:noMultiLvlLbl val="0"/>
      </c:catAx>
      <c:valAx>
        <c:axId val="121696256"/>
        <c:scaling>
          <c:orientation val="minMax"/>
        </c:scaling>
        <c:delete val="0"/>
        <c:axPos val="l"/>
        <c:majorGridlines/>
        <c:numFmt formatCode="@" sourceLinked="1"/>
        <c:majorTickMark val="out"/>
        <c:minorTickMark val="none"/>
        <c:tickLblPos val="nextTo"/>
        <c:crossAx val="1216821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предписаний об устранении нарушений, выданных ФАС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</c:v>
                </c:pt>
                <c:pt idx="1">
                  <c:v>4</c:v>
                </c:pt>
                <c:pt idx="2">
                  <c:v>2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закупок проведенных конкурентными способами определения поставщиков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Лист1!$C$2:$C$6</c:f>
              <c:numCache>
                <c:formatCode>@</c:formatCode>
                <c:ptCount val="5"/>
                <c:pt idx="0">
                  <c:v>233</c:v>
                </c:pt>
                <c:pt idx="1">
                  <c:v>187</c:v>
                </c:pt>
                <c:pt idx="2">
                  <c:v>58</c:v>
                </c:pt>
                <c:pt idx="3">
                  <c:v>149</c:v>
                </c:pt>
                <c:pt idx="4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1769984"/>
        <c:axId val="121771520"/>
        <c:axId val="0"/>
      </c:bar3DChart>
      <c:catAx>
        <c:axId val="121769984"/>
        <c:scaling>
          <c:orientation val="minMax"/>
        </c:scaling>
        <c:delete val="0"/>
        <c:axPos val="b"/>
        <c:majorTickMark val="out"/>
        <c:minorTickMark val="none"/>
        <c:tickLblPos val="nextTo"/>
        <c:crossAx val="121771520"/>
        <c:crosses val="autoZero"/>
        <c:auto val="1"/>
        <c:lblAlgn val="ctr"/>
        <c:lblOffset val="100"/>
        <c:noMultiLvlLbl val="0"/>
      </c:catAx>
      <c:valAx>
        <c:axId val="121771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17699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654402344388207"/>
          <c:y val="9.3208537612043799E-2"/>
          <c:w val="0.33218942881412195"/>
          <c:h val="0.741704834065553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расторгнутых контрактов (по сумме) от всех заключенных конкурентными способами</c:v>
                </c:pt>
              </c:strCache>
            </c:strRef>
          </c:tx>
          <c:spPr>
            <a:solidFill>
              <a:srgbClr val="D3379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Лист1!$B$2:$B$6</c:f>
              <c:numCache>
                <c:formatCode>0.00</c:formatCode>
                <c:ptCount val="5"/>
                <c:pt idx="0">
                  <c:v>2.4615208856125901</c:v>
                </c:pt>
                <c:pt idx="1">
                  <c:v>0</c:v>
                </c:pt>
                <c:pt idx="2">
                  <c:v>0.68531875818673982</c:v>
                </c:pt>
                <c:pt idx="3">
                  <c:v>0.18087134398310414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21822592"/>
        <c:axId val="123012224"/>
        <c:axId val="0"/>
      </c:bar3DChart>
      <c:catAx>
        <c:axId val="121822592"/>
        <c:scaling>
          <c:orientation val="minMax"/>
        </c:scaling>
        <c:delete val="0"/>
        <c:axPos val="b"/>
        <c:majorTickMark val="out"/>
        <c:minorTickMark val="none"/>
        <c:tickLblPos val="nextTo"/>
        <c:crossAx val="123012224"/>
        <c:crosses val="autoZero"/>
        <c:auto val="1"/>
        <c:lblAlgn val="ctr"/>
        <c:lblOffset val="100"/>
        <c:noMultiLvlLbl val="0"/>
      </c:catAx>
      <c:valAx>
        <c:axId val="12301222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218225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сотрудников контрактных служб, прошедших повышение квалификации или переподготовку по 44-ФЗ, в общем числе сотрудников контрактных служб</c:v>
                </c:pt>
              </c:strCache>
            </c:strRef>
          </c:tx>
          <c:spPr>
            <a:solidFill>
              <a:srgbClr val="BE0F02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Доля членов комиссии, прошедших повышение квалификации или переподготовку по 44-ФЗ в общем объеме числа членов комиссий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ГБУЗ С "ГБ № 1"</c:v>
                </c:pt>
                <c:pt idx="1">
                  <c:v>ГБУЗ С "ГБ № 9"</c:v>
                </c:pt>
                <c:pt idx="2">
                  <c:v>Департамент АГПС</c:v>
                </c:pt>
                <c:pt idx="3">
                  <c:v>ГБУЗ С "СГПБ"</c:v>
                </c:pt>
                <c:pt idx="4">
                  <c:v>Аппарат ЗС г.Севастополя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100</c:v>
                </c:pt>
                <c:pt idx="1">
                  <c:v>75</c:v>
                </c:pt>
                <c:pt idx="2">
                  <c:v>100</c:v>
                </c:pt>
                <c:pt idx="3">
                  <c:v>75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23426688"/>
        <c:axId val="123428224"/>
        <c:axId val="117952512"/>
      </c:bar3DChart>
      <c:catAx>
        <c:axId val="123426688"/>
        <c:scaling>
          <c:orientation val="minMax"/>
        </c:scaling>
        <c:delete val="0"/>
        <c:axPos val="b"/>
        <c:majorTickMark val="out"/>
        <c:minorTickMark val="none"/>
        <c:tickLblPos val="nextTo"/>
        <c:crossAx val="123428224"/>
        <c:crosses val="autoZero"/>
        <c:auto val="1"/>
        <c:lblAlgn val="ctr"/>
        <c:lblOffset val="100"/>
        <c:noMultiLvlLbl val="0"/>
      </c:catAx>
      <c:valAx>
        <c:axId val="123428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3426688"/>
        <c:crosses val="autoZero"/>
        <c:crossBetween val="between"/>
      </c:valAx>
      <c:serAx>
        <c:axId val="117952512"/>
        <c:scaling>
          <c:orientation val="minMax"/>
        </c:scaling>
        <c:delete val="1"/>
        <c:axPos val="b"/>
        <c:majorTickMark val="out"/>
        <c:minorTickMark val="none"/>
        <c:tickLblPos val="nextTo"/>
        <c:crossAx val="123428224"/>
        <c:crosses val="autoZero"/>
      </c:serAx>
    </c:plotArea>
    <c:legend>
      <c:legendPos val="r"/>
      <c:layout>
        <c:manualLayout>
          <c:xMode val="edge"/>
          <c:yMode val="edge"/>
          <c:x val="0.66010565900773277"/>
          <c:y val="6.5486189226346692E-2"/>
          <c:w val="0.32282221124408106"/>
          <c:h val="0.7420434945631796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9F063A1-0985-41B9-9B46-E20EFBF0C92F}" type="datetimeFigureOut">
              <a:rPr lang="ru-RU"/>
              <a:pPr>
                <a:defRPr/>
              </a:pPr>
              <a:t>26.01.2017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3355B99-2B8A-46DE-B067-BDFDD2B671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64889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39954858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941F73-535A-4C99-85D7-9C68B3C304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636080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038225"/>
            <a:ext cx="6019800" cy="50879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DCFCC9F-4D64-4572-B5F6-7DFB6F4584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5328759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3699269-FDA9-4A13-B2B1-02C1FA8A00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4342917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57275"/>
            <a:ext cx="7772400" cy="33496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99A4C3B-4B47-4607-948D-2C509D8692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1877008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lang="ru-RU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ru-RU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ru-RU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BD49D7-7D54-4643-A807-BC51BFA75D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7033223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79313E-2078-4D59-AB2B-8E55100847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0993093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FC54D22-757F-4C91-AFEE-5F9BCD93F6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8059830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39EDCB3-4405-43FD-A42A-F8F3FB11F3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2761744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6533"/>
            <a:ext cx="3008313" cy="10195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10191"/>
            <a:ext cx="3008313" cy="41159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E05457-2CAA-4399-868D-E3AABF5624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2215987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00600"/>
            <a:ext cx="8610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33375" y="612775"/>
            <a:ext cx="855345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5367338"/>
            <a:ext cx="8610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C18676-1316-4161-9C92-5EE5633DEC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8515000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458200" cy="887412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76325"/>
            <a:ext cx="8458200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3938" y="6446838"/>
            <a:ext cx="4619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262626"/>
                </a:solidFill>
                <a:cs typeface="Arial" panose="020B0604020202020204" pitchFamily="34" charset="0"/>
              </a:defRPr>
            </a:lvl1pPr>
          </a:lstStyle>
          <a:p>
            <a:fld id="{153E3099-0B35-4E20-AD27-91C65B4667C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dissolve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DD7E0E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9388" indent="-179388" algn="l" rtl="0" fontAlgn="base">
        <a:spcBef>
          <a:spcPct val="20000"/>
        </a:spcBef>
        <a:spcAft>
          <a:spcPct val="0"/>
        </a:spcAft>
        <a:buClr>
          <a:srgbClr val="DD7E0E"/>
        </a:buClr>
        <a:buSzPct val="80000"/>
        <a:buFont typeface="Wingdings" panose="05000000000000000000" pitchFamily="2" charset="2"/>
        <a:buChar char="§"/>
        <a:tabLst>
          <a:tab pos="179388" algn="l"/>
        </a:tabLst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8163" indent="-273050" algn="l" rtl="0" fontAlgn="base">
        <a:spcBef>
          <a:spcPct val="20000"/>
        </a:spcBef>
        <a:spcAft>
          <a:spcPct val="0"/>
        </a:spcAft>
        <a:buClr>
          <a:srgbClr val="DD7E0E"/>
        </a:buClr>
        <a:buFont typeface="Arial" panose="020B0604020202020204" pitchFamily="34" charset="0"/>
        <a:buChar char="–"/>
        <a:defRPr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717550" indent="-179388" algn="l" rtl="0" fontAlgn="base">
        <a:spcBef>
          <a:spcPct val="20000"/>
        </a:spcBef>
        <a:spcAft>
          <a:spcPct val="0"/>
        </a:spcAft>
        <a:buClr>
          <a:srgbClr val="DD7E0E"/>
        </a:buClr>
        <a:buFont typeface="Arial" panose="020B0604020202020204" pitchFamily="34" charset="0"/>
        <a:buChar char="•"/>
        <a:defRPr sz="16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3pPr>
      <a:lvl4pPr marL="896938" indent="-179388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4pPr>
      <a:lvl5pPr marL="1076325" indent="-2730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25" y="3790950"/>
            <a:ext cx="7629525" cy="28384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002060"/>
                </a:solidFill>
              </a:rPr>
              <a:t>Заместитель директора Департамента экономики –</a:t>
            </a:r>
          </a:p>
          <a:p>
            <a:pPr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dirty="0">
                <a:solidFill>
                  <a:srgbClr val="002060"/>
                </a:solidFill>
              </a:rPr>
              <a:t>н</a:t>
            </a:r>
            <a:r>
              <a:rPr lang="ru-RU" dirty="0" smtClean="0">
                <a:solidFill>
                  <a:srgbClr val="002060"/>
                </a:solidFill>
              </a:rPr>
              <a:t>ачальник Управления государственного заказа</a:t>
            </a:r>
          </a:p>
          <a:p>
            <a:pPr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002060"/>
                </a:solidFill>
              </a:rPr>
              <a:t>Щукина Ирина Вячеславовна</a:t>
            </a:r>
            <a:endParaRPr lang="ru-RU" dirty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ctr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Севастополь </a:t>
            </a:r>
          </a:p>
          <a:p>
            <a:pPr algn="ctr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002060"/>
                </a:solidFill>
              </a:rPr>
              <a:t>2017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1200151" y="590550"/>
            <a:ext cx="6953250" cy="2828925"/>
          </a:xfrm>
        </p:spPr>
        <p:txBody>
          <a:bodyPr rtlCol="0">
            <a:normAutofit/>
          </a:bodyPr>
          <a:lstStyle/>
          <a:p>
            <a:pPr algn="ctr">
              <a:spcAft>
                <a:spcPts val="0"/>
              </a:spcAft>
              <a:tabLst>
                <a:tab pos="2047875" algn="l"/>
              </a:tabLst>
            </a:pPr>
            <a:r>
              <a:rPr lang="ru-RU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Мониторинг эффективности закупок товаров, работ, услуг для государственных и муниципальных нужд города Севастополя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0050" y="661960"/>
            <a:ext cx="8362950" cy="24574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 smtClean="0">
                <a:solidFill>
                  <a:schemeClr val="tx1"/>
                </a:solidFill>
              </a:rPr>
              <a:t>Критерии показателя: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1. Доля расторгнутых контрактов (по сумме) от всех заключенных конкурентными способами.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2. Доля контрактов, по которым заказчиком применены штрафные санкции (штрафы, пени) в отношении поставщика (подрядчика, исполнителя), в общем количестве заключенных контрактов.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3. Доля контрактов, расторгнутых заказчиком в одностороннем порядке в общем количестве заключенных контрактов.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4. Доля контрактов, расторгнутых поставщиком в одностороннем порядке в общем количестве заключенных контрактов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8151" y="161925"/>
            <a:ext cx="8286749" cy="500035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Исполнение </a:t>
            </a:r>
            <a:r>
              <a:rPr lang="ru-RU" sz="2400" dirty="0">
                <a:solidFill>
                  <a:srgbClr val="002060"/>
                </a:solidFill>
              </a:rPr>
              <a:t>контрактов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47991084"/>
              </p:ext>
            </p:extLst>
          </p:nvPr>
        </p:nvGraphicFramePr>
        <p:xfrm>
          <a:off x="438151" y="3143250"/>
          <a:ext cx="5953124" cy="359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6296025" y="3238500"/>
            <a:ext cx="2428875" cy="34385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 smtClean="0">
                <a:solidFill>
                  <a:schemeClr val="tx1"/>
                </a:solidFill>
              </a:rPr>
              <a:t>Учитывается доля  расторгнутых контрактов, </a:t>
            </a:r>
            <a:r>
              <a:rPr lang="ru-RU" sz="1600" dirty="0">
                <a:solidFill>
                  <a:schemeClr val="tx1"/>
                </a:solidFill>
              </a:rPr>
              <a:t>активность претензионной </a:t>
            </a:r>
            <a:r>
              <a:rPr lang="ru-RU" sz="1600" dirty="0" smtClean="0">
                <a:solidFill>
                  <a:schemeClr val="tx1"/>
                </a:solidFill>
              </a:rPr>
              <a:t>работы</a:t>
            </a:r>
          </a:p>
          <a:p>
            <a:pPr algn="ctr">
              <a:spcAft>
                <a:spcPts val="600"/>
              </a:spcAft>
            </a:pPr>
            <a:r>
              <a:rPr lang="ru-RU" sz="1600" dirty="0"/>
              <a:t>Каждому критерию установлена весовая значимость в итоговой оценке по показателю </a:t>
            </a:r>
            <a:r>
              <a:rPr lang="ru-RU" sz="1600" dirty="0" smtClean="0"/>
              <a:t>            (</a:t>
            </a:r>
            <a:r>
              <a:rPr lang="ru-RU" sz="1600" dirty="0"/>
              <a:t>от </a:t>
            </a:r>
            <a:r>
              <a:rPr lang="ru-RU" sz="1600" dirty="0" smtClean="0"/>
              <a:t>20% </a:t>
            </a:r>
            <a:r>
              <a:rPr lang="ru-RU" sz="1600" dirty="0"/>
              <a:t>до </a:t>
            </a:r>
            <a:r>
              <a:rPr lang="ru-RU" sz="1600" dirty="0" smtClean="0"/>
              <a:t>30%)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9965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61950" y="1552575"/>
            <a:ext cx="8362950" cy="448627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 smtClean="0">
                <a:solidFill>
                  <a:schemeClr val="tx1"/>
                </a:solidFill>
              </a:rPr>
              <a:t>Критерии показателя: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1. Доля контрактных управляющих, прошедших повышение квалификации или переподготовку по 44-ФЗ, в общем числе контрактных управляющих субъекта закупок.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2. Доля сотрудников контрактных служб, прошедших повышение квалификации или переподготовку по 44-ФЗ, в общем числе сотрудников контрактных служб субъекта закупок.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3. Доля членов комиссии, прошедших повышение квалификации или переподготовку по 44-ФЗ в общем объеме числа членов комиссий субъекта закупок.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4. Соотношение общих расходов субъекта закупок на привлечение специализированных организаций, к количеству закупок, к проведению которых привлечены СО.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5. Соотношение общих расходов субъекта закупок на привлечение экспертов и экспертных организаций для экспертизы результатов исполнения контрактов, к числу случаев привлечения  экспертов и экспертных организаций для экспертизы результатов исполнения контрактов.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6. Соотношение общих расходов субъекта закупок на привлечение сторонних организаций (ценовых центров) к обоснованию НМЦ контрактов, к количеству закупок для которых обоснование НМЦ проводилось такими организациями.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8151" y="411943"/>
            <a:ext cx="8286749" cy="835832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Оценка </a:t>
            </a:r>
            <a:r>
              <a:rPr lang="ru-RU" sz="2400" dirty="0">
                <a:solidFill>
                  <a:srgbClr val="002060"/>
                </a:solidFill>
              </a:rPr>
              <a:t>профессионализма заказчиков и обеспеченности квалифицированными кадрами</a:t>
            </a:r>
          </a:p>
        </p:txBody>
      </p:sp>
    </p:spTree>
    <p:extLst>
      <p:ext uri="{BB962C8B-B14F-4D97-AF65-F5344CB8AC3E}">
        <p14:creationId xmlns:p14="http://schemas.microsoft.com/office/powerpoint/2010/main" val="15493462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38151" y="161925"/>
            <a:ext cx="8286749" cy="1028700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</a:rPr>
              <a:t>Оценка профессионализма заказчиков и обеспеченности квалифицированными кадрами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8151" y="5038725"/>
            <a:ext cx="8362950" cy="15716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 smtClean="0">
                <a:solidFill>
                  <a:schemeClr val="tx1"/>
                </a:solidFill>
              </a:rPr>
              <a:t>Учитывается </a:t>
            </a:r>
            <a:r>
              <a:rPr lang="ru-RU" sz="1600" dirty="0">
                <a:solidFill>
                  <a:schemeClr val="tx1"/>
                </a:solidFill>
              </a:rPr>
              <a:t>положение дел в сфере обучения специалистов заказчиков, уполномоченных органов, закупочных комиссии, а так же привлекаемых специализированных организаций, ценовых центров и </a:t>
            </a:r>
            <a:r>
              <a:rPr lang="ru-RU" sz="1600" dirty="0" smtClean="0">
                <a:solidFill>
                  <a:schemeClr val="tx1"/>
                </a:solidFill>
              </a:rPr>
              <a:t>др.</a:t>
            </a:r>
          </a:p>
          <a:p>
            <a:pPr algn="ctr">
              <a:spcAft>
                <a:spcPts val="600"/>
              </a:spcAft>
            </a:pPr>
            <a:r>
              <a:rPr lang="ru-RU" sz="1600" dirty="0"/>
              <a:t>Каждому критерию установлена весовая значимость в итоговой оценке по показателю (от 11% до 22%)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038093615"/>
              </p:ext>
            </p:extLst>
          </p:nvPr>
        </p:nvGraphicFramePr>
        <p:xfrm>
          <a:off x="1262062" y="1095375"/>
          <a:ext cx="6638925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00726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38151" y="202393"/>
            <a:ext cx="8286749" cy="835832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Итоговый </a:t>
            </a:r>
            <a:r>
              <a:rPr lang="ru-RU" sz="2400" dirty="0">
                <a:solidFill>
                  <a:srgbClr val="002060"/>
                </a:solidFill>
              </a:rPr>
              <a:t>рейтинг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401495"/>
              </p:ext>
            </p:extLst>
          </p:nvPr>
        </p:nvGraphicFramePr>
        <p:xfrm>
          <a:off x="998878" y="1038225"/>
          <a:ext cx="7127194" cy="1916811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3563597"/>
                <a:gridCol w="3563597"/>
              </a:tblGrid>
              <a:tr h="4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Количество баллов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Оценка деятельности заказчиков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100 - 60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эффективная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59 - 40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низкоэффективная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39 - 0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неэффективная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2425" y="4836526"/>
            <a:ext cx="3743325" cy="153233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Формируется </a:t>
            </a:r>
            <a:r>
              <a:rPr lang="ru-RU" sz="1400" dirty="0">
                <a:solidFill>
                  <a:schemeClr val="tx1"/>
                </a:solidFill>
              </a:rPr>
              <a:t>ежеквартальный аналитический отчет в разрезе заказчиков  и размещается в структурированном виде на официальном сайте Правительства Севастополя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947862" y="3971924"/>
            <a:ext cx="552450" cy="797723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367462" y="3971925"/>
            <a:ext cx="552450" cy="797723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14837" y="4836526"/>
            <a:ext cx="4457700" cy="153233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Формируется </a:t>
            </a:r>
            <a:r>
              <a:rPr lang="ru-RU" sz="1400" dirty="0"/>
              <a:t>сводный аналитический отчет по итогам отчетного года,  представляется заместителю Губернатора – Председателю Правительства Севастополя и размещается в структурированном виде на официальном сайте Правительства Севастополя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2425" y="3238500"/>
            <a:ext cx="8553449" cy="6667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dirty="0">
                <a:solidFill>
                  <a:schemeClr val="tx1"/>
                </a:solidFill>
              </a:rPr>
              <a:t>По результатам мониторинга эффективности закупок</a:t>
            </a:r>
          </a:p>
        </p:txBody>
      </p:sp>
    </p:spTree>
    <p:extLst>
      <p:ext uri="{BB962C8B-B14F-4D97-AF65-F5344CB8AC3E}">
        <p14:creationId xmlns:p14="http://schemas.microsoft.com/office/powerpoint/2010/main" val="14767575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Нормативно правовые акты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1950" y="876300"/>
            <a:ext cx="8458200" cy="9194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Статья 97 Мониторинг закупок</a:t>
            </a:r>
          </a:p>
          <a:p>
            <a:pPr algn="ctr"/>
            <a:r>
              <a:rPr lang="ru-RU" sz="1600" dirty="0" smtClean="0"/>
              <a:t>Федеральный закон </a:t>
            </a:r>
            <a:r>
              <a:rPr lang="ru-RU" sz="1600" dirty="0"/>
              <a:t>от 05.04.2013 № 44-ФЗ "О контрактной системе в сфере закупок товаров, работ, услуг для обеспечения государственных и муниципальных нужд"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1950" y="3728936"/>
            <a:ext cx="3248025" cy="129397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Правила осуществления мониторинга эффективности закупок товаров, работ, услуг для государственных и муниципальных нужд города </a:t>
            </a:r>
            <a:r>
              <a:rPr lang="ru-RU" sz="1400" dirty="0" smtClean="0">
                <a:solidFill>
                  <a:schemeClr val="tx1"/>
                </a:solidFill>
              </a:rPr>
              <a:t>Севастополя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709736" y="2938157"/>
            <a:ext cx="552450" cy="690867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100762" y="2938158"/>
            <a:ext cx="552450" cy="690866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838575" y="3728936"/>
            <a:ext cx="5076825" cy="129397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Требования к содержанию и порядку </a:t>
            </a:r>
            <a:r>
              <a:rPr lang="ru-RU" sz="1400" dirty="0"/>
              <a:t>подготовки сводного аналитического отчета, формируемого по результатам осуществления мониторинга закупок товаров, работ, услуг для обеспечения государственных и муниципальных нужд города Севастополя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1950" y="1977050"/>
            <a:ext cx="8458200" cy="91940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Постановление Правительства Севастополя от 14.07.2016 № 706-ПП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«</a:t>
            </a:r>
            <a:r>
              <a:rPr lang="ru-RU" sz="1600" b="1" dirty="0">
                <a:solidFill>
                  <a:schemeClr val="tx1"/>
                </a:solidFill>
              </a:rPr>
              <a:t>О мониторинге эффективности закупок товаров, работ, услуг для государственных и муниципальных нужд города Севастополя</a:t>
            </a:r>
            <a:r>
              <a:rPr lang="ru-RU" sz="1600" b="1" dirty="0" smtClean="0">
                <a:solidFill>
                  <a:schemeClr val="tx1"/>
                </a:solidFill>
              </a:rPr>
              <a:t>»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950" y="5441586"/>
            <a:ext cx="8553450" cy="8683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" b="1" dirty="0" smtClean="0"/>
              <a:t>Приказ </a:t>
            </a:r>
            <a:r>
              <a:rPr lang="ru-RU" sz="1500" b="1" dirty="0"/>
              <a:t>Управления государственного заказа от 06.09.2016 </a:t>
            </a:r>
            <a:r>
              <a:rPr lang="ru-RU" sz="1500" b="1" dirty="0" smtClean="0"/>
              <a:t>№ 48 </a:t>
            </a:r>
          </a:p>
          <a:p>
            <a:pPr algn="ctr"/>
            <a:r>
              <a:rPr lang="ru-RU" sz="1500" b="1" dirty="0" smtClean="0"/>
              <a:t>«Об утверждении Методики </a:t>
            </a:r>
            <a:r>
              <a:rPr lang="ru-RU" sz="1500" b="1" dirty="0"/>
              <a:t>оценки эффективности закупок товаров, работ, услуг </a:t>
            </a:r>
            <a:endParaRPr lang="ru-RU" sz="1500" b="1" dirty="0" smtClean="0"/>
          </a:p>
          <a:p>
            <a:pPr algn="ctr"/>
            <a:r>
              <a:rPr lang="ru-RU" sz="1500" b="1" dirty="0" smtClean="0"/>
              <a:t>для </a:t>
            </a:r>
            <a:r>
              <a:rPr lang="ru-RU" sz="1500" b="1" dirty="0"/>
              <a:t>государственных и муниципальных нужд города </a:t>
            </a:r>
            <a:r>
              <a:rPr lang="ru-RU" sz="1500" b="1" dirty="0" smtClean="0"/>
              <a:t>Севастополя» </a:t>
            </a: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val="339145901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455613"/>
            <a:ext cx="7810500" cy="887412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Правила </a:t>
            </a:r>
            <a:r>
              <a:rPr lang="ru-RU" sz="2400" dirty="0">
                <a:solidFill>
                  <a:srgbClr val="002060"/>
                </a:solidFill>
              </a:rPr>
              <a:t>осуществления мониторинга эффективности </a:t>
            </a:r>
            <a:r>
              <a:rPr lang="ru-RU" sz="2400" dirty="0" smtClean="0">
                <a:solidFill>
                  <a:srgbClr val="002060"/>
                </a:solidFill>
              </a:rPr>
              <a:t>закупок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6275" y="1877826"/>
            <a:ext cx="7810500" cy="9203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Управление государственного заказа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(сбор</a:t>
            </a:r>
            <a:r>
              <a:rPr lang="ru-RU" sz="2000" dirty="0">
                <a:solidFill>
                  <a:srgbClr val="002060"/>
                </a:solidFill>
              </a:rPr>
              <a:t>, обобщение, </a:t>
            </a:r>
            <a:r>
              <a:rPr lang="ru-RU" sz="2000" dirty="0" smtClean="0">
                <a:solidFill>
                  <a:srgbClr val="002060"/>
                </a:solidFill>
              </a:rPr>
              <a:t>систематизация и </a:t>
            </a:r>
            <a:r>
              <a:rPr lang="ru-RU" sz="2000" dirty="0">
                <a:solidFill>
                  <a:srgbClr val="002060"/>
                </a:solidFill>
              </a:rPr>
              <a:t>оценка </a:t>
            </a:r>
            <a:r>
              <a:rPr lang="ru-RU" sz="2000" dirty="0" smtClean="0">
                <a:solidFill>
                  <a:srgbClr val="002060"/>
                </a:solidFill>
              </a:rPr>
              <a:t>информации)</a:t>
            </a:r>
            <a:endParaRPr lang="ru-RU" sz="2000" b="1" dirty="0" smtClean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86349" y="4375816"/>
            <a:ext cx="2085975" cy="1100136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ткрытые источники </a:t>
            </a:r>
            <a:r>
              <a:rPr lang="ru-RU" dirty="0">
                <a:solidFill>
                  <a:schemeClr val="tx1"/>
                </a:solidFill>
              </a:rPr>
              <a:t>информации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95500" y="4385342"/>
            <a:ext cx="2000250" cy="1090610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Статистическая отчетность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95650" y="3214934"/>
            <a:ext cx="2647950" cy="1023938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ПК  «Региональная контрактная система»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6275" y="3205408"/>
            <a:ext cx="2257425" cy="1033464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Единая информационная система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15075" y="3214934"/>
            <a:ext cx="2171700" cy="1014412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Заказчики </a:t>
            </a:r>
            <a:r>
              <a:rPr lang="ru-RU" dirty="0">
                <a:solidFill>
                  <a:schemeClr val="tx1"/>
                </a:solidFill>
              </a:rPr>
              <a:t>города Севастополя</a:t>
            </a:r>
          </a:p>
        </p:txBody>
      </p:sp>
      <p:cxnSp>
        <p:nvCxnSpPr>
          <p:cNvPr id="14" name="Прямая со стрелкой 13"/>
          <p:cNvCxnSpPr>
            <a:stCxn id="8" idx="0"/>
          </p:cNvCxnSpPr>
          <p:nvPr/>
        </p:nvCxnSpPr>
        <p:spPr>
          <a:xfrm flipV="1">
            <a:off x="3095625" y="2798202"/>
            <a:ext cx="9525" cy="15871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0"/>
            <a:endCxn id="9" idx="0"/>
          </p:cNvCxnSpPr>
          <p:nvPr/>
        </p:nvCxnSpPr>
        <p:spPr>
          <a:xfrm>
            <a:off x="4619625" y="3214934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0" idx="0"/>
          </p:cNvCxnSpPr>
          <p:nvPr/>
        </p:nvCxnSpPr>
        <p:spPr>
          <a:xfrm flipH="1" flipV="1">
            <a:off x="6124575" y="2798202"/>
            <a:ext cx="4762" cy="1577614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2" idx="0"/>
          </p:cNvCxnSpPr>
          <p:nvPr/>
        </p:nvCxnSpPr>
        <p:spPr>
          <a:xfrm flipV="1">
            <a:off x="7400925" y="2798202"/>
            <a:ext cx="0" cy="416732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1" idx="0"/>
          </p:cNvCxnSpPr>
          <p:nvPr/>
        </p:nvCxnSpPr>
        <p:spPr>
          <a:xfrm flipH="1" flipV="1">
            <a:off x="1804987" y="2798202"/>
            <a:ext cx="1" cy="407206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355" y="2665659"/>
            <a:ext cx="2746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" y="265113"/>
            <a:ext cx="8315325" cy="887412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Правила </a:t>
            </a:r>
            <a:r>
              <a:rPr lang="ru-RU" sz="2400" dirty="0">
                <a:solidFill>
                  <a:srgbClr val="002060"/>
                </a:solidFill>
              </a:rPr>
              <a:t>осуществления мониторинга эффективности закупок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1485900" y="1779858"/>
            <a:ext cx="6953250" cy="4186175"/>
            <a:chOff x="0" y="0"/>
            <a:chExt cx="4768543" cy="2857531"/>
          </a:xfrm>
        </p:grpSpPr>
        <p:sp>
          <p:nvSpPr>
            <p:cNvPr id="15" name="Поле 6"/>
            <p:cNvSpPr txBox="1"/>
            <p:nvPr/>
          </p:nvSpPr>
          <p:spPr>
            <a:xfrm>
              <a:off x="1495241" y="2054521"/>
              <a:ext cx="291465" cy="275590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dirty="0">
                  <a:effectLst/>
                  <a:latin typeface="Calibri"/>
                  <a:ea typeface="Calibri"/>
                  <a:cs typeface="Times New Roman"/>
                </a:rPr>
                <a:t>+</a:t>
              </a:r>
              <a:endParaRPr lang="ru-RU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Поле 1"/>
            <p:cNvSpPr txBox="1"/>
            <p:nvPr/>
          </p:nvSpPr>
          <p:spPr>
            <a:xfrm>
              <a:off x="0" y="2317531"/>
              <a:ext cx="3240000" cy="540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sx="102000" sy="102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 smtClean="0">
                  <a:effectLst/>
                  <a:latin typeface="Calibri" panose="020F0502020204030204" pitchFamily="34" charset="0"/>
                  <a:ea typeface="Calibri"/>
                  <a:cs typeface="Times New Roman"/>
                </a:rPr>
                <a:t>Профессионализм </a:t>
              </a:r>
              <a:r>
                <a:rPr lang="ru-RU" dirty="0">
                  <a:effectLst/>
                  <a:latin typeface="Calibri" panose="020F0502020204030204" pitchFamily="34" charset="0"/>
                  <a:ea typeface="Calibri"/>
                  <a:cs typeface="Times New Roman"/>
                </a:rPr>
                <a:t>заказчиков и обеспечение квалифицированными кадрами</a:t>
              </a:r>
            </a:p>
          </p:txBody>
        </p:sp>
        <p:sp>
          <p:nvSpPr>
            <p:cNvPr id="14" name="Поле 5"/>
            <p:cNvSpPr txBox="1"/>
            <p:nvPr/>
          </p:nvSpPr>
          <p:spPr>
            <a:xfrm>
              <a:off x="1489841" y="496614"/>
              <a:ext cx="291465" cy="275590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dirty="0">
                  <a:effectLst/>
                  <a:latin typeface="Calibri"/>
                  <a:ea typeface="Calibri"/>
                  <a:cs typeface="Times New Roman"/>
                </a:rPr>
                <a:t>+</a:t>
              </a:r>
              <a:endParaRPr lang="ru-RU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6" name="Поле 7"/>
            <p:cNvSpPr txBox="1"/>
            <p:nvPr/>
          </p:nvSpPr>
          <p:spPr>
            <a:xfrm>
              <a:off x="1489841" y="1277007"/>
              <a:ext cx="291465" cy="275590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dirty="0">
                  <a:effectLst/>
                  <a:latin typeface="Calibri"/>
                  <a:ea typeface="Calibri"/>
                  <a:cs typeface="Times New Roman"/>
                </a:rPr>
                <a:t>+</a:t>
              </a:r>
              <a:endParaRPr lang="ru-RU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7" name="Поле 2"/>
            <p:cNvSpPr txBox="1"/>
            <p:nvPr/>
          </p:nvSpPr>
          <p:spPr>
            <a:xfrm>
              <a:off x="173420" y="1552903"/>
              <a:ext cx="2880000" cy="540000"/>
            </a:xfrm>
            <a:prstGeom prst="rect">
              <a:avLst/>
            </a:prstGeom>
            <a:solidFill>
              <a:srgbClr val="9AE0F6"/>
            </a:solidFill>
            <a:ln w="6350">
              <a:solidFill>
                <a:prstClr val="black"/>
              </a:solidFill>
            </a:ln>
            <a:effectLst>
              <a:outerShdw blurRad="50800" dist="38100" dir="2700000" sx="102000" sy="102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>
                  <a:latin typeface="Calibri"/>
                  <a:ea typeface="Calibri"/>
                  <a:cs typeface="Times New Roman"/>
                </a:rPr>
                <a:t>И</a:t>
              </a:r>
              <a:r>
                <a:rPr lang="ru-RU" dirty="0" smtClean="0">
                  <a:effectLst/>
                  <a:latin typeface="Calibri"/>
                  <a:ea typeface="Calibri"/>
                  <a:cs typeface="Times New Roman"/>
                </a:rPr>
                <a:t>сполнение </a:t>
              </a:r>
              <a:r>
                <a:rPr lang="ru-RU" dirty="0">
                  <a:effectLst/>
                  <a:latin typeface="Calibri"/>
                  <a:ea typeface="Calibri"/>
                  <a:cs typeface="Times New Roman"/>
                </a:rPr>
                <a:t>контрактов</a:t>
              </a:r>
            </a:p>
          </p:txBody>
        </p:sp>
        <p:sp>
          <p:nvSpPr>
            <p:cNvPr id="18" name="Поле 3"/>
            <p:cNvSpPr txBox="1"/>
            <p:nvPr/>
          </p:nvSpPr>
          <p:spPr>
            <a:xfrm>
              <a:off x="346841" y="772510"/>
              <a:ext cx="2520000" cy="540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sx="102000" sy="102000" algn="t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>
                  <a:latin typeface="Calibri"/>
                  <a:ea typeface="Calibri"/>
                  <a:cs typeface="Times New Roman"/>
                </a:rPr>
                <a:t>И</a:t>
              </a:r>
              <a:r>
                <a:rPr lang="ru-RU" dirty="0" smtClean="0">
                  <a:effectLst/>
                  <a:latin typeface="Calibri"/>
                  <a:ea typeface="Calibri"/>
                  <a:cs typeface="Times New Roman"/>
                </a:rPr>
                <a:t>сполнение </a:t>
              </a:r>
              <a:r>
                <a:rPr lang="ru-RU" dirty="0">
                  <a:effectLst/>
                  <a:latin typeface="Calibri"/>
                  <a:ea typeface="Calibri"/>
                  <a:cs typeface="Times New Roman"/>
                </a:rPr>
                <a:t>требований законодательства о закупках</a:t>
              </a:r>
            </a:p>
          </p:txBody>
        </p:sp>
        <p:sp>
          <p:nvSpPr>
            <p:cNvPr id="19" name="Правая фигурная скобка 18"/>
            <p:cNvSpPr/>
            <p:nvPr/>
          </p:nvSpPr>
          <p:spPr>
            <a:xfrm>
              <a:off x="3413234" y="0"/>
              <a:ext cx="343535" cy="2856865"/>
            </a:xfrm>
            <a:prstGeom prst="righ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0" name="Поле 9"/>
            <p:cNvSpPr txBox="1"/>
            <p:nvPr/>
          </p:nvSpPr>
          <p:spPr>
            <a:xfrm>
              <a:off x="3838903" y="1150883"/>
              <a:ext cx="929640" cy="49657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>
                  <a:effectLst/>
                  <a:ea typeface="Calibri"/>
                  <a:cs typeface="Times New Roman"/>
                </a:rPr>
                <a:t>Рейтинг заказчика</a:t>
              </a:r>
            </a:p>
          </p:txBody>
        </p:sp>
        <p:sp>
          <p:nvSpPr>
            <p:cNvPr id="21" name="Поле 4"/>
            <p:cNvSpPr txBox="1"/>
            <p:nvPr/>
          </p:nvSpPr>
          <p:spPr>
            <a:xfrm>
              <a:off x="520262" y="0"/>
              <a:ext cx="2159635" cy="539750"/>
            </a:xfrm>
            <a:prstGeom prst="rect">
              <a:avLst/>
            </a:prstGeom>
            <a:solidFill>
              <a:schemeClr val="bg2"/>
            </a:solidFill>
            <a:ln w="6350">
              <a:solidFill>
                <a:prstClr val="black"/>
              </a:solidFill>
            </a:ln>
            <a:effectLst>
              <a:outerShdw blurRad="50800" dist="38100" dir="2700000" sx="102000" sy="102000" algn="tl" rotWithShape="0">
                <a:schemeClr val="tx1">
                  <a:alpha val="40000"/>
                </a:scheme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 smtClean="0">
                  <a:effectLst/>
                  <a:latin typeface="Calibri"/>
                  <a:ea typeface="Calibri"/>
                  <a:cs typeface="Times New Roman"/>
                </a:rPr>
                <a:t>Осуществление </a:t>
              </a:r>
              <a:r>
                <a:rPr lang="ru-RU" dirty="0">
                  <a:effectLst/>
                  <a:latin typeface="Calibri"/>
                  <a:ea typeface="Calibri"/>
                  <a:cs typeface="Times New Roman"/>
                </a:rPr>
                <a:t>закупочных процедур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47928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940293"/>
              </p:ext>
            </p:extLst>
          </p:nvPr>
        </p:nvGraphicFramePr>
        <p:xfrm>
          <a:off x="979828" y="1019175"/>
          <a:ext cx="7127194" cy="123409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3563597"/>
                <a:gridCol w="3563597"/>
              </a:tblGrid>
              <a:tr h="32385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Субъекты закупок</a:t>
                      </a:r>
                      <a:endParaRPr lang="ru-RU" sz="1800" b="1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4397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Государственные заказчики</a:t>
                      </a:r>
                      <a:endParaRPr lang="ru-RU" sz="16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1600" dirty="0" smtClean="0"/>
                        <a:t>Бюджетные учреждения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Муниципальные заказчики</a:t>
                      </a:r>
                      <a:endParaRPr lang="ru-RU" sz="16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1600" dirty="0" smtClean="0"/>
                        <a:t>Другие</a:t>
                      </a:r>
                      <a:r>
                        <a:rPr lang="ru-RU" sz="1600" baseline="0" dirty="0" smtClean="0"/>
                        <a:t> заказчики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361950" y="2800350"/>
            <a:ext cx="8362950" cy="39243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1. Оценка эффективности закупок осуществляется по каждому заказчику по каждому показателю.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2. Комплексная оценка осуществляется по итогам отчетного квартала и отчетного года. При расчете оценки по итогам отчетного квартала критерии рассчитываются нарастающим итогом с начала года.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3. Каждый показатель оценивается по совокупности критериев. Отдельные критерии могут так же рассчитываться по подкритериям.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4. По каждому показателю (критерию, подкритерию) рассчитываются оценочные баллы (от 0 до 100).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5. Каждому критерию (подкритерию) устанавливается весовая значимость в итоговой оценке (в процентах), при этом сумма весовых значимостей по критерию (подкритерию) равна 100</a:t>
            </a:r>
            <a:r>
              <a:rPr lang="ru-RU" sz="1600" dirty="0" smtClean="0">
                <a:solidFill>
                  <a:schemeClr val="tx1"/>
                </a:solidFill>
              </a:rPr>
              <a:t>%. </a:t>
            </a:r>
            <a:endParaRPr lang="ru-RU" sz="1600" dirty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6. После оценки каждого субъекта закупки по показателю, полученные значения ранжируются от максимального к минимальному.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8151" y="2250267"/>
            <a:ext cx="8286749" cy="500035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Порядок проведения оценки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14337" y="265113"/>
            <a:ext cx="8315325" cy="582612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Методика </a:t>
            </a:r>
            <a:r>
              <a:rPr lang="ru-RU" sz="2400" dirty="0">
                <a:solidFill>
                  <a:srgbClr val="002060"/>
                </a:solidFill>
              </a:rPr>
              <a:t>оценки эффективности закупок</a:t>
            </a:r>
          </a:p>
        </p:txBody>
      </p:sp>
    </p:spTree>
    <p:extLst>
      <p:ext uri="{BB962C8B-B14F-4D97-AF65-F5344CB8AC3E}">
        <p14:creationId xmlns:p14="http://schemas.microsoft.com/office/powerpoint/2010/main" val="361408571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61925" y="781050"/>
            <a:ext cx="8801100" cy="58578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Критерии показателя</a:t>
            </a:r>
            <a:r>
              <a:rPr lang="ru-RU" sz="1600" dirty="0" smtClean="0">
                <a:solidFill>
                  <a:schemeClr val="tx1"/>
                </a:solidFill>
              </a:rPr>
              <a:t>:</a:t>
            </a: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solidFill>
                  <a:schemeClr val="tx1"/>
                </a:solidFill>
              </a:rPr>
              <a:t>1</a:t>
            </a:r>
            <a:r>
              <a:rPr lang="ru-RU" sz="1400" dirty="0">
                <a:solidFill>
                  <a:schemeClr val="tx1"/>
                </a:solidFill>
              </a:rPr>
              <a:t>. Доля (по количеству) изменений в планы-графики закупок от общего количества запланированных закупок на отчетную дату.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2. Доля размещенных закупок в общем количестве закупок, запланированных заказчиком в соответствии с планом-графиком в отчетном периоде.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3. Доля конкурентных способов определения поставщика в общем объеме закупок (по цене и количеству).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4. Доля закупок с количеством поданных заявок более 1, осуществленных конкурентными способами определения поставщиков (по цене и количеству).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5. Среднее количество заявок на участие в конкурентных способах определения поставщиков.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6. Процент снижения начальной (максимальной) цены контракта (НМЦК) по контрактам, заключенным по итогам конкурентных способов определения поставщиков.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7. Доля изменений в извещения и документации о закупках к общему количеству объявленных конкурентных закупках определения поставщика.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8. Доля отмененных закупок определения поставщиков от общего количества объявленных конкурентных закупок определения поставщика.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9. Доля запланированных закупок среди субъектов малого предпринимательства и социально ориентированных организаций по стоимости, в совокупном годовом объеме закупок.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10. Доля несостоявшихся процедур закупок в общем объеме конкурентных способов определения поставщиков.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11. Доля электронных аукционов в общем объеме конкурентных способов определения поставщиков (по количеству и стоимости</a:t>
            </a:r>
            <a:r>
              <a:rPr lang="ru-RU" sz="1400" dirty="0" smtClean="0">
                <a:solidFill>
                  <a:schemeClr val="tx1"/>
                </a:solidFill>
              </a:rPr>
              <a:t>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8151" y="76199"/>
            <a:ext cx="8286749" cy="500035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Оценка </a:t>
            </a:r>
            <a:r>
              <a:rPr lang="ru-RU" sz="2400" dirty="0">
                <a:solidFill>
                  <a:srgbClr val="002060"/>
                </a:solidFill>
              </a:rPr>
              <a:t>осуществления </a:t>
            </a:r>
            <a:r>
              <a:rPr lang="ru-RU" sz="2400" dirty="0" smtClean="0">
                <a:solidFill>
                  <a:srgbClr val="002060"/>
                </a:solidFill>
              </a:rPr>
              <a:t>закупочных процедур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7818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161925"/>
            <a:ext cx="9077325" cy="500035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Оценка </a:t>
            </a:r>
            <a:r>
              <a:rPr lang="ru-RU" sz="2400" dirty="0">
                <a:solidFill>
                  <a:srgbClr val="002060"/>
                </a:solidFill>
              </a:rPr>
              <a:t>осуществления закупочных процедур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35785772"/>
              </p:ext>
            </p:extLst>
          </p:nvPr>
        </p:nvGraphicFramePr>
        <p:xfrm>
          <a:off x="0" y="504826"/>
          <a:ext cx="5958840" cy="339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124045917"/>
              </p:ext>
            </p:extLst>
          </p:nvPr>
        </p:nvGraphicFramePr>
        <p:xfrm>
          <a:off x="3173730" y="2571750"/>
          <a:ext cx="5903595" cy="3084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57187" y="5591175"/>
            <a:ext cx="8362950" cy="1143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 smtClean="0">
                <a:solidFill>
                  <a:schemeClr val="tx1"/>
                </a:solidFill>
              </a:rPr>
              <a:t>Учитывается </a:t>
            </a:r>
            <a:r>
              <a:rPr lang="ru-RU" sz="1600" dirty="0">
                <a:solidFill>
                  <a:schemeClr val="tx1"/>
                </a:solidFill>
              </a:rPr>
              <a:t>уровень конкуренции при проведении закупок, соответствие документации на закупку НПА в сфере закупок и эффективность </a:t>
            </a:r>
            <a:r>
              <a:rPr lang="ru-RU" sz="1600" dirty="0" smtClean="0">
                <a:solidFill>
                  <a:schemeClr val="tx1"/>
                </a:solidFill>
              </a:rPr>
              <a:t>планирования</a:t>
            </a:r>
          </a:p>
          <a:p>
            <a:pPr algn="ctr">
              <a:spcAft>
                <a:spcPts val="600"/>
              </a:spcAft>
            </a:pPr>
            <a:r>
              <a:rPr lang="ru-RU" sz="1600" dirty="0"/>
              <a:t>Каждому критерию установлена весовая значимость в итоговой оценке по показателю (от 5% до 15%)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5542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61950" y="1323975"/>
            <a:ext cx="8362950" cy="46196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 smtClean="0">
                <a:solidFill>
                  <a:schemeClr val="tx1"/>
                </a:solidFill>
              </a:rPr>
              <a:t>Критерии показателя:</a:t>
            </a:r>
          </a:p>
          <a:p>
            <a:pPr algn="ctr">
              <a:spcAft>
                <a:spcPts val="600"/>
              </a:spcAft>
            </a:pPr>
            <a:endParaRPr lang="ru-RU" sz="1600" dirty="0" smtClean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solidFill>
                  <a:schemeClr val="tx1"/>
                </a:solidFill>
              </a:rPr>
              <a:t>1</a:t>
            </a:r>
            <a:r>
              <a:rPr lang="ru-RU" sz="1400" dirty="0">
                <a:solidFill>
                  <a:schemeClr val="tx1"/>
                </a:solidFill>
              </a:rPr>
              <a:t>. Соблюдение требований по осуществлению закупок у субъектов малого предпринимательства и социально ориентированных некоммерческих организаций (СМП и СОНКО).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2. Доля решений ФАС о нарушении законодательства заказчиком (комиссией заказчика, уполномоченного органа (УО), уполномоченного учреждения (УУ)) в общем количестве проведенных закупок.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3. Доля судебных решений в отношении заказчика, уполномоченного органа в общем количестве закупок (в которых установлено нарушение закона или исполнения условий контракта) заказчиком.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4. Доля нарушений законодательства о закупках, выявленных органами аудита субъекта РФ.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5. Доля случаев согласования заключения контрактов из числа направленных в контролирующие органы по итогам несостоявшихся процедур определения поставщика.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chemeClr val="tx1"/>
                </a:solidFill>
              </a:rPr>
              <a:t>6. Доля нарушений законодательства о закупках, выявленных органами контроля субъекта РФ в общем количестве проведенных закупок.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8151" y="411942"/>
            <a:ext cx="8286749" cy="500035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Исполнение </a:t>
            </a:r>
            <a:r>
              <a:rPr lang="ru-RU" sz="2400" dirty="0">
                <a:solidFill>
                  <a:srgbClr val="002060"/>
                </a:solidFill>
              </a:rPr>
              <a:t>требований законодательства </a:t>
            </a:r>
            <a:r>
              <a:rPr lang="ru-RU" sz="2400" dirty="0" smtClean="0">
                <a:solidFill>
                  <a:srgbClr val="002060"/>
                </a:solidFill>
              </a:rPr>
              <a:t>                о закупках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318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38151" y="457200"/>
            <a:ext cx="8286749" cy="500035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DD7E0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DD7E0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</a:rPr>
              <a:t>Исполнение требований законодательства </a:t>
            </a:r>
            <a:r>
              <a:rPr lang="ru-RU" sz="2400" dirty="0" smtClean="0">
                <a:solidFill>
                  <a:srgbClr val="002060"/>
                </a:solidFill>
              </a:rPr>
              <a:t>                о </a:t>
            </a:r>
            <a:r>
              <a:rPr lang="ru-RU" sz="2400" dirty="0">
                <a:solidFill>
                  <a:srgbClr val="002060"/>
                </a:solidFill>
              </a:rPr>
              <a:t>закупках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5" y="5143501"/>
            <a:ext cx="8543925" cy="149542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600" dirty="0">
                <a:solidFill>
                  <a:schemeClr val="tx1"/>
                </a:solidFill>
              </a:rPr>
              <a:t>Учитывается </a:t>
            </a:r>
            <a:r>
              <a:rPr lang="ru-RU" sz="1600" dirty="0" smtClean="0">
                <a:solidFill>
                  <a:schemeClr val="tx1"/>
                </a:solidFill>
              </a:rPr>
              <a:t>нарушения </a:t>
            </a:r>
            <a:r>
              <a:rPr lang="ru-RU" sz="1600" dirty="0">
                <a:solidFill>
                  <a:schemeClr val="tx1"/>
                </a:solidFill>
              </a:rPr>
              <a:t>законодательства, выявленные контролирующими органами, контрольно-счетными органами, а также зафиксированных в решениях </a:t>
            </a:r>
            <a:r>
              <a:rPr lang="ru-RU" sz="1600" dirty="0" smtClean="0">
                <a:solidFill>
                  <a:schemeClr val="tx1"/>
                </a:solidFill>
              </a:rPr>
              <a:t>судов.</a:t>
            </a:r>
          </a:p>
          <a:p>
            <a:pPr algn="ctr">
              <a:spcAft>
                <a:spcPts val="600"/>
              </a:spcAft>
            </a:pPr>
            <a:r>
              <a:rPr lang="ru-RU" sz="1600" dirty="0"/>
              <a:t>Каждому критерию установлена весовая значимость в итоговой оценке по показателю (от 10% до 25%)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15984261"/>
              </p:ext>
            </p:extLst>
          </p:nvPr>
        </p:nvGraphicFramePr>
        <p:xfrm>
          <a:off x="1199832" y="1190626"/>
          <a:ext cx="6924993" cy="3895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129663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</TotalTime>
  <Words>1180</Words>
  <Application>Microsoft Office PowerPoint</Application>
  <PresentationFormat>Экран (4:3)</PresentationFormat>
  <Paragraphs>106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Нормативно правовые акты</vt:lpstr>
      <vt:lpstr>Правила осуществления мониторинга эффективности закупок</vt:lpstr>
      <vt:lpstr>Правила осуществления мониторинга эффективности закупок</vt:lpstr>
      <vt:lpstr>Методика оценки эффективности закупок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И. В. Щукина</cp:lastModifiedBy>
  <cp:revision>480</cp:revision>
  <cp:lastPrinted>2016-09-02T08:05:40Z</cp:lastPrinted>
  <dcterms:created xsi:type="dcterms:W3CDTF">2010-06-18T09:27:04Z</dcterms:created>
  <dcterms:modified xsi:type="dcterms:W3CDTF">2017-01-26T15:14:22Z</dcterms:modified>
</cp:coreProperties>
</file>