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11"/>
  </p:notesMasterIdLst>
  <p:sldIdLst>
    <p:sldId id="394" r:id="rId2"/>
    <p:sldId id="402" r:id="rId3"/>
    <p:sldId id="363" r:id="rId4"/>
    <p:sldId id="403" r:id="rId5"/>
    <p:sldId id="398" r:id="rId6"/>
    <p:sldId id="342" r:id="rId7"/>
    <p:sldId id="404" r:id="rId8"/>
    <p:sldId id="400" r:id="rId9"/>
    <p:sldId id="372" r:id="rId10"/>
  </p:sldIdLst>
  <p:sldSz cx="10385425" cy="7126288"/>
  <p:notesSz cx="6797675" cy="9874250"/>
  <p:defaultTextStyle>
    <a:defPPr>
      <a:defRPr lang="ru-RU"/>
    </a:defPPr>
    <a:lvl1pPr marL="0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0282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0564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0847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1128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1409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01691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01973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02256" algn="l" defTabSz="10005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A7D1"/>
    <a:srgbClr val="D5BFA7"/>
    <a:srgbClr val="97BAE5"/>
    <a:srgbClr val="E4D6C6"/>
    <a:srgbClr val="EFF4FB"/>
    <a:srgbClr val="64492E"/>
    <a:srgbClr val="074273"/>
    <a:srgbClr val="2D1E15"/>
    <a:srgbClr val="39261B"/>
    <a:srgbClr val="363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3714" autoAdjust="0"/>
  </p:normalViewPr>
  <p:slideViewPr>
    <p:cSldViewPr>
      <p:cViewPr>
        <p:scale>
          <a:sx n="100" d="100"/>
          <a:sy n="100" d="100"/>
        </p:scale>
        <p:origin x="-1650" y="-132"/>
      </p:cViewPr>
      <p:guideLst>
        <p:guide orient="horz" pos="2245"/>
        <p:guide pos="32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9E5BD-0B52-46D3-9754-04133915882B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741363"/>
            <a:ext cx="53943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1D98B-2A19-4606-AA8A-2B08A5D4E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5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0282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0564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0847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1128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1409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01691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01973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02256" algn="l" defTabSz="10005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1D98B-2A19-4606-AA8A-2B08A5D4E0B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12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1D98B-2A19-4606-AA8A-2B08A5D4E0B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01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1D98B-2A19-4606-AA8A-2B08A5D4E0B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09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8908" y="2213771"/>
            <a:ext cx="8827611" cy="15275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7815" y="4038232"/>
            <a:ext cx="7269798" cy="18211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1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9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3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1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58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E5D1D-02DE-4A7F-87D5-8087CAC5DC7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9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7966-C3F0-4778-8CAC-11D5345B1BA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5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29434" y="285384"/>
            <a:ext cx="2336721" cy="60804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9273" y="285384"/>
            <a:ext cx="6837071" cy="60804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8A59-8980-44F6-AF41-D6A8E2F674D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3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6250-5D81-48AE-8DE9-CF970B53F2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03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378" y="4579300"/>
            <a:ext cx="8827611" cy="141536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0378" y="3020426"/>
            <a:ext cx="8827611" cy="15588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3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4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19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292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365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438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511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584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54A6D-2D39-4143-966E-798D1865903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7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9272" y="1662803"/>
            <a:ext cx="4586896" cy="4703021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9259" y="1662803"/>
            <a:ext cx="4586896" cy="4703021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D106-E0AB-4304-BEED-F4DFCA2AD41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271" y="1595166"/>
            <a:ext cx="4588700" cy="66479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7300" indent="0">
              <a:buNone/>
              <a:defRPr sz="2200" b="1"/>
            </a:lvl2pPr>
            <a:lvl3pPr marL="1014600" indent="0">
              <a:buNone/>
              <a:defRPr sz="2000" b="1"/>
            </a:lvl3pPr>
            <a:lvl4pPr marL="1521901" indent="0">
              <a:buNone/>
              <a:defRPr sz="1800" b="1"/>
            </a:lvl4pPr>
            <a:lvl5pPr marL="2029201" indent="0">
              <a:buNone/>
              <a:defRPr sz="1800" b="1"/>
            </a:lvl5pPr>
            <a:lvl6pPr marL="2536502" indent="0">
              <a:buNone/>
              <a:defRPr sz="1800" b="1"/>
            </a:lvl6pPr>
            <a:lvl7pPr marL="3043802" indent="0">
              <a:buNone/>
              <a:defRPr sz="1800" b="1"/>
            </a:lvl7pPr>
            <a:lvl8pPr marL="3551103" indent="0">
              <a:buNone/>
              <a:defRPr sz="1800" b="1"/>
            </a:lvl8pPr>
            <a:lvl9pPr marL="4058403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271" y="2259957"/>
            <a:ext cx="4588700" cy="41058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75652" y="1595166"/>
            <a:ext cx="4590502" cy="66479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7300" indent="0">
              <a:buNone/>
              <a:defRPr sz="2200" b="1"/>
            </a:lvl2pPr>
            <a:lvl3pPr marL="1014600" indent="0">
              <a:buNone/>
              <a:defRPr sz="2000" b="1"/>
            </a:lvl3pPr>
            <a:lvl4pPr marL="1521901" indent="0">
              <a:buNone/>
              <a:defRPr sz="1800" b="1"/>
            </a:lvl4pPr>
            <a:lvl5pPr marL="2029201" indent="0">
              <a:buNone/>
              <a:defRPr sz="1800" b="1"/>
            </a:lvl5pPr>
            <a:lvl6pPr marL="2536502" indent="0">
              <a:buNone/>
              <a:defRPr sz="1800" b="1"/>
            </a:lvl6pPr>
            <a:lvl7pPr marL="3043802" indent="0">
              <a:buNone/>
              <a:defRPr sz="1800" b="1"/>
            </a:lvl7pPr>
            <a:lvl8pPr marL="3551103" indent="0">
              <a:buNone/>
              <a:defRPr sz="1800" b="1"/>
            </a:lvl8pPr>
            <a:lvl9pPr marL="4058403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75652" y="2259957"/>
            <a:ext cx="4590502" cy="41058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36AA-5CBC-4FB5-A0B0-837F7D29977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8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72CCC-FA95-4766-9326-FAD1AA1D5D5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9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5DC55-4CB4-4766-B874-05F8EB94FDE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8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272" y="283732"/>
            <a:ext cx="3416733" cy="120751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0414" y="283735"/>
            <a:ext cx="5805741" cy="608208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272" y="1491244"/>
            <a:ext cx="3416733" cy="4874579"/>
          </a:xfrm>
        </p:spPr>
        <p:txBody>
          <a:bodyPr/>
          <a:lstStyle>
            <a:lvl1pPr marL="0" indent="0">
              <a:buNone/>
              <a:defRPr sz="1500"/>
            </a:lvl1pPr>
            <a:lvl2pPr marL="507300" indent="0">
              <a:buNone/>
              <a:defRPr sz="1300"/>
            </a:lvl2pPr>
            <a:lvl3pPr marL="1014600" indent="0">
              <a:buNone/>
              <a:defRPr sz="1100"/>
            </a:lvl3pPr>
            <a:lvl4pPr marL="1521901" indent="0">
              <a:buNone/>
              <a:defRPr sz="1000"/>
            </a:lvl4pPr>
            <a:lvl5pPr marL="2029201" indent="0">
              <a:buNone/>
              <a:defRPr sz="1000"/>
            </a:lvl5pPr>
            <a:lvl6pPr marL="2536502" indent="0">
              <a:buNone/>
              <a:defRPr sz="1000"/>
            </a:lvl6pPr>
            <a:lvl7pPr marL="3043802" indent="0">
              <a:buNone/>
              <a:defRPr sz="1000"/>
            </a:lvl7pPr>
            <a:lvl8pPr marL="3551103" indent="0">
              <a:buNone/>
              <a:defRPr sz="1000"/>
            </a:lvl8pPr>
            <a:lvl9pPr marL="40584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42151-6789-415F-BF45-9F9FBA9FCC8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0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616" y="4988404"/>
            <a:ext cx="6231255" cy="5889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5616" y="636748"/>
            <a:ext cx="6231255" cy="4275773"/>
          </a:xfrm>
        </p:spPr>
        <p:txBody>
          <a:bodyPr/>
          <a:lstStyle>
            <a:lvl1pPr marL="0" indent="0">
              <a:buNone/>
              <a:defRPr sz="3600"/>
            </a:lvl1pPr>
            <a:lvl2pPr marL="507300" indent="0">
              <a:buNone/>
              <a:defRPr sz="3200"/>
            </a:lvl2pPr>
            <a:lvl3pPr marL="1014600" indent="0">
              <a:buNone/>
              <a:defRPr sz="2600"/>
            </a:lvl3pPr>
            <a:lvl4pPr marL="1521901" indent="0">
              <a:buNone/>
              <a:defRPr sz="2200"/>
            </a:lvl4pPr>
            <a:lvl5pPr marL="2029201" indent="0">
              <a:buNone/>
              <a:defRPr sz="2200"/>
            </a:lvl5pPr>
            <a:lvl6pPr marL="2536502" indent="0">
              <a:buNone/>
              <a:defRPr sz="2200"/>
            </a:lvl6pPr>
            <a:lvl7pPr marL="3043802" indent="0">
              <a:buNone/>
              <a:defRPr sz="2200"/>
            </a:lvl7pPr>
            <a:lvl8pPr marL="3551103" indent="0">
              <a:buNone/>
              <a:defRPr sz="2200"/>
            </a:lvl8pPr>
            <a:lvl9pPr marL="4058403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5616" y="5577311"/>
            <a:ext cx="6231255" cy="836350"/>
          </a:xfrm>
        </p:spPr>
        <p:txBody>
          <a:bodyPr/>
          <a:lstStyle>
            <a:lvl1pPr marL="0" indent="0">
              <a:buNone/>
              <a:defRPr sz="1500"/>
            </a:lvl1pPr>
            <a:lvl2pPr marL="507300" indent="0">
              <a:buNone/>
              <a:defRPr sz="1300"/>
            </a:lvl2pPr>
            <a:lvl3pPr marL="1014600" indent="0">
              <a:buNone/>
              <a:defRPr sz="1100"/>
            </a:lvl3pPr>
            <a:lvl4pPr marL="1521901" indent="0">
              <a:buNone/>
              <a:defRPr sz="1000"/>
            </a:lvl4pPr>
            <a:lvl5pPr marL="2029201" indent="0">
              <a:buNone/>
              <a:defRPr sz="1000"/>
            </a:lvl5pPr>
            <a:lvl6pPr marL="2536502" indent="0">
              <a:buNone/>
              <a:defRPr sz="1000"/>
            </a:lvl6pPr>
            <a:lvl7pPr marL="3043802" indent="0">
              <a:buNone/>
              <a:defRPr sz="1000"/>
            </a:lvl7pPr>
            <a:lvl8pPr marL="3551103" indent="0">
              <a:buNone/>
              <a:defRPr sz="1000"/>
            </a:lvl8pPr>
            <a:lvl9pPr marL="40584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35E-8554-444E-A2F9-27EC268C3C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10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271" y="285383"/>
            <a:ext cx="9346883" cy="1187715"/>
          </a:xfrm>
          <a:prstGeom prst="rect">
            <a:avLst/>
          </a:prstGeom>
        </p:spPr>
        <p:txBody>
          <a:bodyPr vert="horz" lIns="101448" tIns="50724" rIns="101448" bIns="50724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271" y="1662803"/>
            <a:ext cx="9346883" cy="4703021"/>
          </a:xfrm>
          <a:prstGeom prst="rect">
            <a:avLst/>
          </a:prstGeom>
        </p:spPr>
        <p:txBody>
          <a:bodyPr vert="horz" lIns="101448" tIns="50724" rIns="101448" bIns="50724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271" y="6605015"/>
            <a:ext cx="2423266" cy="379409"/>
          </a:xfrm>
          <a:prstGeom prst="rect">
            <a:avLst/>
          </a:prstGeom>
        </p:spPr>
        <p:txBody>
          <a:bodyPr vert="horz" lIns="101448" tIns="50724" rIns="101448" bIns="50724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14600"/>
            <a:fld id="{00AEC6B4-FFB8-4066-A909-BC31BDD05C8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30.04.2021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48355" y="6605015"/>
            <a:ext cx="3288718" cy="379409"/>
          </a:xfrm>
          <a:prstGeom prst="rect">
            <a:avLst/>
          </a:prstGeom>
        </p:spPr>
        <p:txBody>
          <a:bodyPr vert="horz" lIns="101448" tIns="50724" rIns="101448" bIns="50724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146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42888" y="6605015"/>
            <a:ext cx="2423266" cy="379409"/>
          </a:xfrm>
          <a:prstGeom prst="rect">
            <a:avLst/>
          </a:prstGeom>
        </p:spPr>
        <p:txBody>
          <a:bodyPr vert="horz" lIns="101448" tIns="50724" rIns="101448" bIns="5072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14600"/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146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0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10146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476" indent="-380476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4364" indent="-317062" algn="l" defTabSz="1014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68251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75551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2852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0152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7452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4753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2053" indent="-253650" algn="l" defTabSz="1014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300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4600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1901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9201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6502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3802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1103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58403" algn="l" defTabSz="10146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12.png"/><Relationship Id="rId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11" Type="http://schemas.openxmlformats.org/officeDocument/2006/relationships/image" Target="../media/image21.png"/><Relationship Id="rId5" Type="http://schemas.openxmlformats.org/officeDocument/2006/relationships/image" Target="../media/image16.jpe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microsoft.com/office/2007/relationships/hdphoto" Target="../media/hdphoto12.wdp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28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5" Type="http://schemas.openxmlformats.org/officeDocument/2006/relationships/image" Target="../media/image29.png"/><Relationship Id="rId4" Type="http://schemas.microsoft.com/office/2007/relationships/hdphoto" Target="../media/hdphoto14.wdp"/><Relationship Id="rId9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0"/>
          <a:stretch/>
        </p:blipFill>
        <p:spPr>
          <a:xfrm>
            <a:off x="0" y="1114872"/>
            <a:ext cx="10388496" cy="48858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0385425" cy="1114872"/>
          </a:xfrm>
          <a:prstGeom prst="rect">
            <a:avLst/>
          </a:prstGeom>
          <a:solidFill>
            <a:srgbClr val="3964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9135" y="106760"/>
            <a:ext cx="9798153" cy="840466"/>
          </a:xfrm>
        </p:spPr>
        <p:txBody>
          <a:bodyPr>
            <a:noAutofit/>
          </a:bodyPr>
          <a:lstStyle/>
          <a:p>
            <a:pPr>
              <a:lnSpc>
                <a:spcPts val="4136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Министерство экономического развития Алтайского края</a:t>
            </a:r>
            <a:endParaRPr lang="ru-RU" sz="20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71" y="1258888"/>
            <a:ext cx="10385425" cy="4464496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>
                <a:solidFill>
                  <a:srgbClr val="204D84"/>
                </a:solidFill>
                <a:latin typeface="Palatino Linotype" panose="02040502050505030304" pitchFamily="18" charset="0"/>
              </a:rPr>
              <a:t>Централизованная модель управления закупками отдельных видов юридических лиц </a:t>
            </a:r>
            <a:r>
              <a:rPr lang="ru-RU" sz="44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  <a:t/>
            </a:r>
            <a:br>
              <a:rPr lang="ru-RU" sz="44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</a:br>
            <a:r>
              <a:rPr lang="ru-RU" sz="44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  <a:t>в </a:t>
            </a:r>
            <a:r>
              <a:rPr lang="ru-RU" sz="4400" b="1" dirty="0">
                <a:solidFill>
                  <a:srgbClr val="204D84"/>
                </a:solidFill>
                <a:latin typeface="Palatino Linotype" panose="02040502050505030304" pitchFamily="18" charset="0"/>
              </a:rPr>
              <a:t>Алтайском крае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011416"/>
            <a:ext cx="10385425" cy="1114872"/>
          </a:xfrm>
          <a:prstGeom prst="rect">
            <a:avLst/>
          </a:prstGeom>
          <a:solidFill>
            <a:srgbClr val="3964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84" r="899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0" y="72008"/>
            <a:ext cx="1591231" cy="97085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071" y="6148619"/>
            <a:ext cx="10382353" cy="840466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ru-RU" sz="18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Тишин Денис Владимирович – заместитель министра экономического развития Алтайского края, начальник управления по регулированию контрактной системы в сфере закупок</a:t>
            </a:r>
            <a:endParaRPr lang="ru-RU" sz="18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36" r="62879"/>
          <a:stretch/>
        </p:blipFill>
        <p:spPr>
          <a:xfrm>
            <a:off x="9623" y="3"/>
            <a:ext cx="2590801" cy="7126286"/>
          </a:xfrm>
          <a:prstGeom prst="rect">
            <a:avLst/>
          </a:prstGeom>
        </p:spPr>
      </p:pic>
      <p:cxnSp>
        <p:nvCxnSpPr>
          <p:cNvPr id="40" name="Прямая со стрелкой 39"/>
          <p:cNvCxnSpPr/>
          <p:nvPr/>
        </p:nvCxnSpPr>
        <p:spPr>
          <a:xfrm>
            <a:off x="6488856" y="1402904"/>
            <a:ext cx="0" cy="504056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45" y="5723384"/>
            <a:ext cx="1330896" cy="133089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442888" y="6566590"/>
            <a:ext cx="2423266" cy="379409"/>
          </a:xfrm>
        </p:spPr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1" y="73681"/>
            <a:ext cx="2888457" cy="681151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ЦЕНТРАЛИЗАЦИЯ</a:t>
            </a: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ЗАКУПОК </a:t>
            </a:r>
            <a:b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ПО 223-ФЗ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2575" y="2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 rot="5400000">
            <a:off x="6281730" y="-2908678"/>
            <a:ext cx="414251" cy="7200800"/>
          </a:xfrm>
          <a:prstGeom prst="rect">
            <a:avLst/>
          </a:prstGeom>
          <a:solidFill>
            <a:srgbClr val="85A7D1"/>
          </a:solidFill>
          <a:ln w="28575" algn="ctr">
            <a:solidFill>
              <a:srgbClr val="85A7D1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МИНИСТЕРСТВО ЭКОНОМИЧЕСКОГО РАЗВИТИЯ АЛТАЙСКОГО КРАЯ</a:t>
            </a:r>
            <a:endParaRPr lang="ru-RU" sz="14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808" y="-109265"/>
            <a:ext cx="853717" cy="687812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>
            <a:spLocks noChangeArrowheads="1"/>
          </p:cNvSpPr>
          <p:nvPr/>
        </p:nvSpPr>
        <p:spPr bwMode="auto">
          <a:xfrm rot="5400000">
            <a:off x="6267640" y="-1669660"/>
            <a:ext cx="432049" cy="61566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chemeClr val="tx2">
                <a:lumMod val="60000"/>
                <a:lumOff val="4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ПРИНЯТИЕ ТИПОВОГО ПОЛОЖЕНИЯ О ЗАКУПКЕ ТОВАРОВ, РАБОТ, УСЛУГ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 rot="5400000">
            <a:off x="6146399" y="-1027785"/>
            <a:ext cx="684914" cy="7200800"/>
          </a:xfrm>
          <a:prstGeom prst="rect">
            <a:avLst/>
          </a:prstGeom>
          <a:solidFill>
            <a:srgbClr val="D5BFA7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ЗАКАЗЧИКИ:</a:t>
            </a:r>
            <a:endParaRPr lang="ru-RU" sz="1400" b="1" dirty="0">
              <a:latin typeface="Palatino Linotype" panose="020405020505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краевые автономные, бюджетные учреждения,</a:t>
            </a:r>
          </a:p>
          <a:p>
            <a:pPr algn="ctr"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государственные унитарные предприятия </a:t>
            </a:r>
          </a:p>
        </p:txBody>
      </p:sp>
      <p:sp>
        <p:nvSpPr>
          <p:cNvPr id="29" name="Скругленный прямоугольник 28"/>
          <p:cNvSpPr>
            <a:spLocks noChangeArrowheads="1"/>
          </p:cNvSpPr>
          <p:nvPr/>
        </p:nvSpPr>
        <p:spPr bwMode="auto">
          <a:xfrm rot="5400000">
            <a:off x="6236828" y="467394"/>
            <a:ext cx="504055" cy="60974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chemeClr val="tx2">
                <a:lumMod val="60000"/>
                <a:lumOff val="4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ПОЛОЖЕНИЯ О ЗАКУПКЕ ТОВАРОВ, РАБОТ, УСЛУГ НА ОСНОВАНИИ ТИПОВОГО ПОЛОЖЕНИЯ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2" name="Скругленный прямоугольник 31"/>
          <p:cNvSpPr>
            <a:spLocks noChangeArrowheads="1"/>
          </p:cNvSpPr>
          <p:nvPr/>
        </p:nvSpPr>
        <p:spPr bwMode="auto">
          <a:xfrm rot="5400000">
            <a:off x="6272830" y="3450547"/>
            <a:ext cx="432048" cy="600107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rgbClr val="97BAE5"/>
            </a:solidFill>
            <a:prstDash val="sysDash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ПОЛНОМОЧИЯ В РАМКАХ ЗАКУПОЧНОЙ ДЕЯТЕЛЬНОСТИ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3" name="Скругленный прямоугольник 32"/>
          <p:cNvSpPr>
            <a:spLocks noChangeArrowheads="1"/>
          </p:cNvSpPr>
          <p:nvPr/>
        </p:nvSpPr>
        <p:spPr bwMode="auto">
          <a:xfrm rot="5400000">
            <a:off x="6200824" y="1406183"/>
            <a:ext cx="576062" cy="60974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chemeClr val="tx2">
                <a:lumMod val="60000"/>
                <a:lumOff val="4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СОГЛАШЕНИЕ О ПЕРЕДАЧЕ ПОЛНОМОЧИЙ НА ОПРЕДЕЛЕНИЕ ПОСТАВЩИКОВ ПРИ ПРОВЕДЕНИИ КОНКУРЕНТНЫХ ПРОЦЕДУР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 rot="5400000">
            <a:off x="6278182" y="2045625"/>
            <a:ext cx="421346" cy="7200801"/>
          </a:xfrm>
          <a:prstGeom prst="rect">
            <a:avLst/>
          </a:prstGeom>
          <a:solidFill>
            <a:srgbClr val="85A7D1"/>
          </a:solidFill>
          <a:ln w="28575" algn="ctr">
            <a:solidFill>
              <a:srgbClr val="85A7D1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КГКУ «ЦЕНТР ГОСУДАРСТВЕННЫХ ЗАКУПОК АЛТАЙСКОГО КРАЯ»</a:t>
            </a:r>
            <a:endParaRPr lang="ru-RU" sz="14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806" y="4891556"/>
            <a:ext cx="853717" cy="687812"/>
          </a:xfrm>
          <a:prstGeom prst="rect">
            <a:avLst/>
          </a:prstGeom>
        </p:spPr>
      </p:pic>
      <p:cxnSp>
        <p:nvCxnSpPr>
          <p:cNvPr id="37" name="Прямая со стрелкой 36"/>
          <p:cNvCxnSpPr>
            <a:stCxn id="24" idx="3"/>
            <a:endCxn id="26" idx="1"/>
          </p:cNvCxnSpPr>
          <p:nvPr/>
        </p:nvCxnSpPr>
        <p:spPr>
          <a:xfrm flipH="1">
            <a:off x="6483665" y="898848"/>
            <a:ext cx="5191" cy="293812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961" r="89844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761" y="1649934"/>
            <a:ext cx="1345167" cy="905098"/>
          </a:xfrm>
          <a:prstGeom prst="rect">
            <a:avLst/>
          </a:prstGeom>
        </p:spPr>
      </p:pic>
      <p:cxnSp>
        <p:nvCxnSpPr>
          <p:cNvPr id="50" name="Прямая со стрелкой 49"/>
          <p:cNvCxnSpPr>
            <a:stCxn id="27" idx="3"/>
            <a:endCxn id="29" idx="1"/>
          </p:cNvCxnSpPr>
          <p:nvPr/>
        </p:nvCxnSpPr>
        <p:spPr>
          <a:xfrm>
            <a:off x="6488856" y="2915072"/>
            <a:ext cx="0" cy="349039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6470853" y="3779168"/>
            <a:ext cx="0" cy="432048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6483665" y="4755011"/>
            <a:ext cx="1" cy="392309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34" idx="3"/>
            <a:endCxn id="32" idx="1"/>
          </p:cNvCxnSpPr>
          <p:nvPr/>
        </p:nvCxnSpPr>
        <p:spPr>
          <a:xfrm flipH="1">
            <a:off x="6488854" y="5856699"/>
            <a:ext cx="1" cy="378360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98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malinovskiy\Desktop\для презентации\биржа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85" r="16015"/>
          <a:stretch/>
        </p:blipFill>
        <p:spPr bwMode="auto">
          <a:xfrm>
            <a:off x="-10617" y="3077"/>
            <a:ext cx="2611041" cy="712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31692" y="-37256"/>
            <a:ext cx="2704124" cy="50405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ПРЕИМУЩЕСТВА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" y="6093321"/>
            <a:ext cx="994662" cy="868963"/>
          </a:xfrm>
          <a:prstGeom prst="rect">
            <a:avLst/>
          </a:prstGeom>
        </p:spPr>
      </p:pic>
      <p:sp>
        <p:nvSpPr>
          <p:cNvPr id="30" name="Скругленный прямоугольник 29"/>
          <p:cNvSpPr>
            <a:spLocks noChangeArrowheads="1"/>
          </p:cNvSpPr>
          <p:nvPr/>
        </p:nvSpPr>
        <p:spPr bwMode="auto">
          <a:xfrm>
            <a:off x="2888458" y="5435352"/>
            <a:ext cx="7056783" cy="1018009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Сохранение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за заказчиком права выбора: самостоятельного осуществления процедуры определения поставщика либо с привлечением специализированных организаций/уполномоченного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учреждения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1" name="Скругленный прямоугольник 30"/>
          <p:cNvSpPr>
            <a:spLocks noChangeArrowheads="1"/>
          </p:cNvSpPr>
          <p:nvPr/>
        </p:nvSpPr>
        <p:spPr bwMode="auto">
          <a:xfrm>
            <a:off x="2888458" y="3707160"/>
            <a:ext cx="7056783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Освобождение заказчиков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от нагрузки по осуществлению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закупочных процедур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2" name="Скругленный прямоугольник 31"/>
          <p:cNvSpPr>
            <a:spLocks noChangeArrowheads="1"/>
          </p:cNvSpPr>
          <p:nvPr/>
        </p:nvSpPr>
        <p:spPr bwMode="auto">
          <a:xfrm>
            <a:off x="2888458" y="2555032"/>
            <a:ext cx="7056783" cy="1008112"/>
          </a:xfrm>
          <a:prstGeom prst="roundRect">
            <a:avLst>
              <a:gd name="adj" fmla="val 16667"/>
            </a:avLst>
          </a:prstGeom>
          <a:solidFill>
            <a:srgbClr val="D5BFA7"/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Передача заказчиками полномочий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на определение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поставщиков организации с высококвалифицированными специалистами, прошедшими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необходимое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обучение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3" name="Скругленный прямоугольник 32"/>
          <p:cNvSpPr>
            <a:spLocks noChangeArrowheads="1"/>
          </p:cNvSpPr>
          <p:nvPr/>
        </p:nvSpPr>
        <p:spPr bwMode="auto">
          <a:xfrm>
            <a:off x="2888458" y="1186881"/>
            <a:ext cx="7056783" cy="504055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Ограничение количества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способов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закупок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7" name="Скругленный прямоугольник 36"/>
          <p:cNvSpPr>
            <a:spLocks noChangeArrowheads="1"/>
          </p:cNvSpPr>
          <p:nvPr/>
        </p:nvSpPr>
        <p:spPr bwMode="auto">
          <a:xfrm>
            <a:off x="2888457" y="466800"/>
            <a:ext cx="7056784" cy="57606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</a:rPr>
              <a:t>Единые </a:t>
            </a:r>
            <a:r>
              <a:rPr lang="ru-RU" sz="1400" dirty="0">
                <a:latin typeface="Palatino Linotype" panose="02040502050505030304" pitchFamily="18" charset="0"/>
              </a:rPr>
              <a:t>требования к участникам </a:t>
            </a:r>
            <a:r>
              <a:rPr lang="ru-RU" sz="1400" dirty="0" smtClean="0">
                <a:latin typeface="Palatino Linotype" panose="02040502050505030304" pitchFamily="18" charset="0"/>
              </a:rPr>
              <a:t>закупок, </a:t>
            </a:r>
            <a:r>
              <a:rPr lang="ru-RU" sz="1400" dirty="0">
                <a:latin typeface="Palatino Linotype" panose="02040502050505030304" pitchFamily="18" charset="0"/>
              </a:rPr>
              <a:t>составу заявок, </a:t>
            </a:r>
            <a:r>
              <a:rPr lang="ru-RU" sz="1400" dirty="0" smtClean="0">
                <a:latin typeface="Palatino Linotype" panose="02040502050505030304" pitchFamily="18" charset="0"/>
              </a:rPr>
              <a:t>единые критерии </a:t>
            </a:r>
            <a:r>
              <a:rPr lang="ru-RU" sz="1400" dirty="0">
                <a:latin typeface="Palatino Linotype" panose="02040502050505030304" pitchFamily="18" charset="0"/>
              </a:rPr>
              <a:t>их оценки и </a:t>
            </a:r>
            <a:r>
              <a:rPr lang="ru-RU" sz="1400" dirty="0" smtClean="0">
                <a:latin typeface="Palatino Linotype" panose="02040502050505030304" pitchFamily="18" charset="0"/>
              </a:rPr>
              <a:t>сопоставления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3690685" y="37255"/>
            <a:ext cx="6542587" cy="7126289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sz="1200" b="1" dirty="0">
              <a:solidFill>
                <a:srgbClr val="5E5E5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8376" y="-37256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2888458" y="1834952"/>
            <a:ext cx="7056784" cy="57606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Установление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закрытого перечня случаев закупок у единственного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поставщика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14" name="Скругленный прямоугольник 13"/>
          <p:cNvSpPr>
            <a:spLocks noChangeArrowheads="1"/>
          </p:cNvSpPr>
          <p:nvPr/>
        </p:nvSpPr>
        <p:spPr bwMode="auto">
          <a:xfrm>
            <a:off x="2888456" y="4643265"/>
            <a:ext cx="7056783" cy="648071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Взаимодействие заказчиков с уполномоченным органом на безвозмездной основе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487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88456" y="970855"/>
            <a:ext cx="7200800" cy="864096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ts val="3600"/>
              </a:lnSpc>
            </a:pP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Применение </a:t>
            </a:r>
            <a:r>
              <a:rPr lang="ru-RU" sz="18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типового положения является обязательным </a:t>
            </a: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для </a:t>
            </a:r>
            <a:r>
              <a:rPr lang="ru-RU" sz="18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471</a:t>
            </a: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 заказчика </a:t>
            </a:r>
            <a:r>
              <a:rPr lang="ru-RU" sz="18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Алтайского </a:t>
            </a: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края, в </a:t>
            </a:r>
            <a:r>
              <a:rPr lang="ru-RU" sz="18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случае осуществления </a:t>
            </a: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ими закупок </a:t>
            </a:r>
            <a:r>
              <a:rPr lang="ru-RU" sz="18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товаров, работ, </a:t>
            </a:r>
            <a:r>
              <a:rPr lang="ru-RU" sz="18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услуг в рамках 223-ФЗ</a:t>
            </a:r>
            <a:endParaRPr lang="ru-RU" sz="800" b="1" dirty="0" smtClean="0">
              <a:solidFill>
                <a:srgbClr val="5E5E5E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579" r="4803"/>
          <a:stretch/>
        </p:blipFill>
        <p:spPr>
          <a:xfrm>
            <a:off x="-1" y="2"/>
            <a:ext cx="2590801" cy="71262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45" y="5723384"/>
            <a:ext cx="1330896" cy="1330896"/>
          </a:xfrm>
          <a:prstGeom prst="rect">
            <a:avLst/>
          </a:prstGeom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-1" y="1673"/>
            <a:ext cx="2888457" cy="681151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СТРУКТУРА </a:t>
            </a:r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ЗАКАЗЧИКОВ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2575" y="2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 rot="5400000">
            <a:off x="6128815" y="857273"/>
            <a:ext cx="720079" cy="5987804"/>
          </a:xfrm>
          <a:prstGeom prst="rect">
            <a:avLst/>
          </a:prstGeom>
          <a:solidFill>
            <a:srgbClr val="D5BFA7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24</a:t>
            </a:r>
            <a:r>
              <a:rPr lang="ru-RU" sz="1800" dirty="0">
                <a:solidFill>
                  <a:srgbClr val="002060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 </a:t>
            </a:r>
            <a:r>
              <a:rPr lang="ru-RU" sz="18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краевых автономных учреждения</a:t>
            </a:r>
            <a:endParaRPr lang="ru-RU" sz="18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 rot="5400000">
            <a:off x="6172111" y="1829383"/>
            <a:ext cx="648073" cy="59878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21</a:t>
            </a:r>
            <a:r>
              <a:rPr lang="ru-RU" sz="1800" dirty="0" smtClean="0">
                <a:latin typeface="Palatino Linotype" panose="02040502050505030304" pitchFamily="18" charset="0"/>
                <a:ea typeface="Calibri"/>
                <a:cs typeface="Times New Roman"/>
              </a:rPr>
              <a:t> государственное унитарное предприятие</a:t>
            </a:r>
            <a:endParaRPr lang="ru-RU" sz="18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 rot="5400000">
            <a:off x="6164817" y="-114834"/>
            <a:ext cx="648073" cy="59878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426</a:t>
            </a:r>
            <a:r>
              <a:rPr lang="ru-RU" sz="1800" dirty="0">
                <a:latin typeface="Palatino Linotype" panose="02040502050505030304" pitchFamily="18" charset="0"/>
                <a:ea typeface="Calibri"/>
                <a:cs typeface="Times New Roman"/>
              </a:rPr>
              <a:t> краевых бюджетных </a:t>
            </a:r>
            <a:r>
              <a:rPr lang="ru-RU" sz="18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учреждений</a:t>
            </a:r>
            <a:endParaRPr lang="ru-RU" sz="18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37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Прямая соединительная линия 40"/>
          <p:cNvCxnSpPr/>
          <p:nvPr/>
        </p:nvCxnSpPr>
        <p:spPr>
          <a:xfrm>
            <a:off x="4598698" y="2725662"/>
            <a:ext cx="0" cy="36004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617748" y="2077590"/>
            <a:ext cx="0" cy="36004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632974" y="1363165"/>
            <a:ext cx="0" cy="36004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8279265" y="1330898"/>
            <a:ext cx="1" cy="320156"/>
          </a:xfrm>
          <a:prstGeom prst="straightConnector1">
            <a:avLst/>
          </a:prstGeom>
          <a:ln w="28575">
            <a:solidFill>
              <a:srgbClr val="D5BF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6719274" y="1834952"/>
            <a:ext cx="409970" cy="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3167359" y="3203104"/>
            <a:ext cx="409970" cy="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 flipV="1">
            <a:off x="6704880" y="5939407"/>
            <a:ext cx="848716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 flipV="1">
            <a:off x="6719279" y="4643263"/>
            <a:ext cx="848716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26" r="30328"/>
          <a:stretch/>
        </p:blipFill>
        <p:spPr>
          <a:xfrm>
            <a:off x="8136" y="2"/>
            <a:ext cx="2586634" cy="712628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665991" y="6640119"/>
            <a:ext cx="2423266" cy="379409"/>
          </a:xfrm>
        </p:spPr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136" y="34752"/>
            <a:ext cx="2888457" cy="646401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РАСПРЕДЕЛЕНИЕ ПОЛНОМОЧИЙ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8" name="Picture 2" descr="C:\Users\malinovskiy\Desktop\для презентации\договор 01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52" y="5537472"/>
            <a:ext cx="1433213" cy="143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 rot="5400000">
            <a:off x="4195368" y="-624086"/>
            <a:ext cx="896363" cy="3078139"/>
          </a:xfrm>
          <a:prstGeom prst="rect">
            <a:avLst/>
          </a:prstGeom>
          <a:solidFill>
            <a:srgbClr val="85A7D1"/>
          </a:solidFill>
          <a:ln w="28575" algn="ctr">
            <a:solidFill>
              <a:srgbClr val="85A7D1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МИНИСТЕРСТВО ЭКОНОМИЧЕСКОГО РАЗВИТИЯ АЛТАЙСКОГО КРАЯ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 rot="5400000">
            <a:off x="7734745" y="-635071"/>
            <a:ext cx="896365" cy="3100111"/>
          </a:xfrm>
          <a:prstGeom prst="rect">
            <a:avLst/>
          </a:prstGeom>
          <a:solidFill>
            <a:srgbClr val="85A7D1"/>
          </a:solidFill>
          <a:ln w="28575" algn="ctr">
            <a:solidFill>
              <a:srgbClr val="85A7D1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КГКУ «ЦЕНТР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ГОСУДАРСТВЕННЫХ ЗАКУПОК АЛТАЙСКОГО КРАЯ»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963" y="-37256"/>
            <a:ext cx="853717" cy="68781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68" y="-37256"/>
            <a:ext cx="853717" cy="687812"/>
          </a:xfrm>
          <a:prstGeom prst="rect">
            <a:avLst/>
          </a:prstGeom>
        </p:spPr>
      </p:pic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 rot="5400000">
            <a:off x="4409524" y="313884"/>
            <a:ext cx="468050" cy="3078138"/>
          </a:xfrm>
          <a:prstGeom prst="rect">
            <a:avLst/>
          </a:prstGeom>
          <a:solidFill>
            <a:srgbClr val="E4D6C6"/>
          </a:solidFill>
          <a:ln w="28575" algn="ctr">
            <a:solidFill>
              <a:srgbClr val="D5BFA7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МОНИТОРИНГ ЗАКУПОК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 rot="5400000">
            <a:off x="8048717" y="451233"/>
            <a:ext cx="468050" cy="2867692"/>
          </a:xfrm>
          <a:prstGeom prst="rect">
            <a:avLst/>
          </a:prstGeom>
          <a:solidFill>
            <a:srgbClr val="E4D6C6"/>
          </a:solidFill>
          <a:ln w="28575" algn="ctr">
            <a:solidFill>
              <a:srgbClr val="D5BFA7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ОПРЕДЕЛЕНИЕ ПОСТАВЩИКОВ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 rot="5400000">
            <a:off x="4511736" y="1720651"/>
            <a:ext cx="468050" cy="2856892"/>
          </a:xfrm>
          <a:prstGeom prst="rect">
            <a:avLst/>
          </a:prstGeom>
          <a:solidFill>
            <a:srgbClr val="E4D6C6"/>
          </a:solidFill>
          <a:ln w="28575" algn="ctr">
            <a:solidFill>
              <a:srgbClr val="D5BFA7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РАЗРАБОТКА ТИПОВЫХ ДОКУМЕНТОВ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3167358" y="3203104"/>
            <a:ext cx="3151" cy="2935558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 flipV="1">
            <a:off x="3167358" y="4067199"/>
            <a:ext cx="839140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3167358" y="5075312"/>
            <a:ext cx="848716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 flipV="1">
            <a:off x="3185801" y="6138261"/>
            <a:ext cx="848716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 rot="5400000">
            <a:off x="4380039" y="3730749"/>
            <a:ext cx="881354" cy="27488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rgbClr val="85A7D1"/>
            </a:solidFill>
            <a:prstDash val="sysDash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ТИПОВАЯ ФОРМА СОГЛАШЕНИЯ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 передачи полномочий по определению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поставщиков КГКУ «ЦГЗ»</a:t>
            </a:r>
          </a:p>
        </p:txBody>
      </p:sp>
      <p:sp>
        <p:nvSpPr>
          <p:cNvPr id="52" name="Скругленный прямоугольник 51"/>
          <p:cNvSpPr>
            <a:spLocks noChangeArrowheads="1"/>
          </p:cNvSpPr>
          <p:nvPr/>
        </p:nvSpPr>
        <p:spPr bwMode="auto">
          <a:xfrm rot="5400000">
            <a:off x="4316660" y="2659258"/>
            <a:ext cx="1008112" cy="27488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rgbClr val="85A7D1"/>
            </a:solidFill>
            <a:prstDash val="sysDash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ТИПОВОЕ ПОЛОЖЕНИЕ О ЗАКУПКЕ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товаров, работ, услуг с учетом индивидуальных особенностей каждой категории заказчиков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53" name="Скругленный прямоугольник 52"/>
          <p:cNvSpPr>
            <a:spLocks noChangeArrowheads="1"/>
          </p:cNvSpPr>
          <p:nvPr/>
        </p:nvSpPr>
        <p:spPr bwMode="auto">
          <a:xfrm rot="5400000">
            <a:off x="4361442" y="4774716"/>
            <a:ext cx="897634" cy="272789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rgbClr val="85A7D1"/>
            </a:solidFill>
            <a:prstDash val="sysDash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ТИПОВАЯ ФОРМА ЗАЯВКИ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на определение поставщиков и обязательные требования к ее заполнению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H="1">
            <a:off x="6704880" y="1834952"/>
            <a:ext cx="6" cy="4104455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 flipV="1">
            <a:off x="6719273" y="2755236"/>
            <a:ext cx="839140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 flipV="1">
            <a:off x="6719273" y="3779167"/>
            <a:ext cx="848716" cy="1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67"/>
          <p:cNvSpPr>
            <a:spLocks noChangeArrowheads="1"/>
          </p:cNvSpPr>
          <p:nvPr/>
        </p:nvSpPr>
        <p:spPr bwMode="auto">
          <a:xfrm rot="5400000">
            <a:off x="7951755" y="1424203"/>
            <a:ext cx="881354" cy="2648312"/>
          </a:xfrm>
          <a:prstGeom prst="roundRect">
            <a:avLst/>
          </a:prstGeom>
          <a:solidFill>
            <a:srgbClr val="EFF4FB"/>
          </a:solidFill>
          <a:ln w="28575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ПРОВЕРКА ЗАЯВОК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заказчиков на предмет соответствия требованиям законодательства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69" name="Скругленный прямоугольник 68"/>
          <p:cNvSpPr>
            <a:spLocks noChangeArrowheads="1"/>
          </p:cNvSpPr>
          <p:nvPr/>
        </p:nvSpPr>
        <p:spPr bwMode="auto">
          <a:xfrm rot="5400000">
            <a:off x="8011927" y="2434549"/>
            <a:ext cx="761007" cy="2648310"/>
          </a:xfrm>
          <a:prstGeom prst="roundRect">
            <a:avLst/>
          </a:prstGeom>
          <a:solidFill>
            <a:srgbClr val="EFF4FB"/>
          </a:solidFill>
          <a:ln w="28575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РАЗРАБОТКА</a:t>
            </a: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закупочной документации и извещений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70" name="Скругленный прямоугольник 69"/>
          <p:cNvSpPr>
            <a:spLocks noChangeArrowheads="1"/>
          </p:cNvSpPr>
          <p:nvPr/>
        </p:nvSpPr>
        <p:spPr bwMode="auto">
          <a:xfrm rot="5400000">
            <a:off x="8032391" y="3319108"/>
            <a:ext cx="720080" cy="2648311"/>
          </a:xfrm>
          <a:prstGeom prst="roundRect">
            <a:avLst/>
          </a:prstGeom>
          <a:solidFill>
            <a:srgbClr val="EFF4FB"/>
          </a:solidFill>
          <a:ln w="28575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ПУБЛИКАЦИЯ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информации о закупках в ЕИС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71" name="Скругленный прямоугольник 70"/>
          <p:cNvSpPr>
            <a:spLocks noChangeArrowheads="1"/>
          </p:cNvSpPr>
          <p:nvPr/>
        </p:nvSpPr>
        <p:spPr bwMode="auto">
          <a:xfrm rot="5400000">
            <a:off x="7644545" y="4571051"/>
            <a:ext cx="1512168" cy="2664706"/>
          </a:xfrm>
          <a:prstGeom prst="roundRect">
            <a:avLst/>
          </a:prstGeom>
          <a:solidFill>
            <a:srgbClr val="EFF4FB"/>
          </a:solidFill>
          <a:ln w="28575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ПОДВЕДЕНИЕ РЕЗУЛЬТАТОВ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определения поставщиков закупочной комиссией</a:t>
            </a:r>
            <a:b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</a:b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(в составе сотрудники </a:t>
            </a:r>
            <a:b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</a:b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КГКУ «ЦГЗ»), публикация итогового протокола</a:t>
            </a:r>
            <a:endParaRPr lang="ru-RU" sz="14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8376" y="-71214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 rot="5400000">
            <a:off x="4398949" y="961956"/>
            <a:ext cx="468050" cy="3078138"/>
          </a:xfrm>
          <a:prstGeom prst="rect">
            <a:avLst/>
          </a:prstGeom>
          <a:solidFill>
            <a:srgbClr val="E4D6C6"/>
          </a:solidFill>
          <a:ln w="28575" algn="ctr">
            <a:solidFill>
              <a:srgbClr val="D5BFA7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МЕТОДОЛОГИЧЕСКОЕ СОПРОВОЖДЕНИЕ ЗАКАЗЧИКОВ</a:t>
            </a:r>
            <a:endParaRPr lang="ru-RU" sz="1200" b="1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125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" y="-1"/>
            <a:ext cx="2630338" cy="712793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136" y="-37256"/>
            <a:ext cx="2632116" cy="1187715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СТРУКТУРА ТИПОВОГО ПОЛОЖЕНИЯ О ЗАКУПКЕ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810006" y="6875512"/>
            <a:ext cx="2423266" cy="216024"/>
          </a:xfrm>
        </p:spPr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Palatino Linotype" panose="02040502050505030304" pitchFamily="18" charset="0"/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557" y="5579368"/>
            <a:ext cx="1548570" cy="1548570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>
            <a:spLocks noChangeArrowheads="1"/>
          </p:cNvSpPr>
          <p:nvPr/>
        </p:nvSpPr>
        <p:spPr bwMode="auto">
          <a:xfrm>
            <a:off x="2816448" y="569624"/>
            <a:ext cx="7315616" cy="440276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Правовая основа закупки товаров, работ, услуг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>
            <a:off x="2816448" y="106760"/>
            <a:ext cx="7315617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Общие положения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2816450" y="1618928"/>
            <a:ext cx="7322630" cy="440276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Организация закупочной деятельности заказчика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2808227" y="1150459"/>
            <a:ext cx="7322631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</a:rPr>
              <a:t>Информационное обеспечение закупок 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0" name="Скругленный прямоугольник 19"/>
          <p:cNvSpPr>
            <a:spLocks noChangeArrowheads="1"/>
          </p:cNvSpPr>
          <p:nvPr/>
        </p:nvSpPr>
        <p:spPr bwMode="auto">
          <a:xfrm>
            <a:off x="2800844" y="2631154"/>
            <a:ext cx="7322628" cy="440276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Организация работы комиссии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по осуществлению закупок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1" name="Скругленный прямоугольник 20"/>
          <p:cNvSpPr>
            <a:spLocks noChangeArrowheads="1"/>
          </p:cNvSpPr>
          <p:nvPr/>
        </p:nvSpPr>
        <p:spPr bwMode="auto">
          <a:xfrm>
            <a:off x="2816451" y="2158988"/>
            <a:ext cx="7322630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</a:rPr>
              <a:t>Планирование </a:t>
            </a:r>
            <a:r>
              <a:rPr lang="ru-RU" sz="1400" dirty="0" smtClean="0">
                <a:latin typeface="Palatino Linotype" panose="02040502050505030304" pitchFamily="18" charset="0"/>
              </a:rPr>
              <a:t>закупок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4" name="Скругленный прямоугольник 23"/>
          <p:cNvSpPr>
            <a:spLocks noChangeArrowheads="1"/>
          </p:cNvSpPr>
          <p:nvPr/>
        </p:nvSpPr>
        <p:spPr bwMode="auto">
          <a:xfrm>
            <a:off x="2808227" y="3729208"/>
            <a:ext cx="7353037" cy="440276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Т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ребования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к участникам закупки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5" name="Скругленный прямоугольник 24"/>
          <p:cNvSpPr>
            <a:spLocks noChangeArrowheads="1"/>
          </p:cNvSpPr>
          <p:nvPr/>
        </p:nvSpPr>
        <p:spPr bwMode="auto">
          <a:xfrm>
            <a:off x="2816453" y="3203104"/>
            <a:ext cx="7344811" cy="432048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ts val="14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</a:rPr>
              <a:t>Порядок определения и обоснования начальной (максимальной) цены договора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6" name="Скругленный прямоугольник 25"/>
          <p:cNvSpPr>
            <a:spLocks noChangeArrowheads="1"/>
          </p:cNvSpPr>
          <p:nvPr/>
        </p:nvSpPr>
        <p:spPr bwMode="auto">
          <a:xfrm>
            <a:off x="2800844" y="4715272"/>
            <a:ext cx="7353037" cy="576063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Приоритет товаров российского происхождения, работ, услуг, выполняемых, оказываемых российскими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лицами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7" name="Скругленный прямоугольник 26"/>
          <p:cNvSpPr>
            <a:spLocks noChangeArrowheads="1"/>
          </p:cNvSpPr>
          <p:nvPr/>
        </p:nvSpPr>
        <p:spPr bwMode="auto">
          <a:xfrm>
            <a:off x="2816453" y="4283224"/>
            <a:ext cx="7344811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ts val="14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</a:rPr>
              <a:t>Обеспечение заявки, исполнения договора и гарантийных обязательств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8" name="Скругленный прямоугольник 27"/>
          <p:cNvSpPr>
            <a:spLocks noChangeArrowheads="1"/>
          </p:cNvSpPr>
          <p:nvPr/>
        </p:nvSpPr>
        <p:spPr bwMode="auto">
          <a:xfrm>
            <a:off x="2790341" y="5860419"/>
            <a:ext cx="7353037" cy="440276"/>
          </a:xfrm>
          <a:prstGeom prst="roundRect">
            <a:avLst/>
          </a:prstGeom>
          <a:solidFill>
            <a:srgbClr val="D5BFA7"/>
          </a:solidFill>
          <a:ln w="12700" algn="ctr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Закупки, участниками которых </a:t>
            </a:r>
            <a:r>
              <a:rPr lang="ru-RU" sz="1400" dirty="0">
                <a:latin typeface="Palatino Linotype" panose="02040502050505030304" pitchFamily="18" charset="0"/>
                <a:ea typeface="Calibri"/>
                <a:cs typeface="Times New Roman"/>
              </a:rPr>
              <a:t>могут быть только субъекты </a:t>
            </a:r>
            <a:r>
              <a:rPr lang="ru-RU" sz="14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МСП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29" name="Скругленный прямоугольник 28"/>
          <p:cNvSpPr>
            <a:spLocks noChangeArrowheads="1"/>
          </p:cNvSpPr>
          <p:nvPr/>
        </p:nvSpPr>
        <p:spPr bwMode="auto">
          <a:xfrm>
            <a:off x="2800844" y="5399348"/>
            <a:ext cx="7344811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ts val="1400"/>
              </a:lnSpc>
              <a:spcAft>
                <a:spcPts val="0"/>
              </a:spcAft>
            </a:pPr>
            <a:r>
              <a:rPr lang="ru-RU" sz="1400" dirty="0">
                <a:latin typeface="Palatino Linotype" panose="02040502050505030304" pitchFamily="18" charset="0"/>
              </a:rPr>
              <a:t>Способы закупки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0" name="Скругленный прямоугольник 29"/>
          <p:cNvSpPr>
            <a:spLocks noChangeArrowheads="1"/>
          </p:cNvSpPr>
          <p:nvPr/>
        </p:nvSpPr>
        <p:spPr bwMode="auto">
          <a:xfrm>
            <a:off x="2816453" y="6443464"/>
            <a:ext cx="7344811" cy="36004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  <a:round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lnSpc>
                <a:spcPts val="1400"/>
              </a:lnSpc>
              <a:spcAft>
                <a:spcPts val="0"/>
              </a:spcAft>
            </a:pPr>
            <a:r>
              <a:rPr lang="ru-RU" sz="1400" dirty="0" smtClean="0">
                <a:latin typeface="Palatino Linotype" panose="02040502050505030304" pitchFamily="18" charset="0"/>
              </a:rPr>
              <a:t>Порядок </a:t>
            </a:r>
            <a:r>
              <a:rPr lang="ru-RU" sz="1400" dirty="0">
                <a:latin typeface="Palatino Linotype" panose="02040502050505030304" pitchFamily="18" charset="0"/>
              </a:rPr>
              <a:t>заключения, исполнения, </a:t>
            </a:r>
            <a:r>
              <a:rPr lang="ru-RU" sz="1400" dirty="0" smtClean="0">
                <a:latin typeface="Palatino Linotype" panose="02040502050505030304" pitchFamily="18" charset="0"/>
              </a:rPr>
              <a:t>изменения </a:t>
            </a:r>
            <a:r>
              <a:rPr lang="ru-RU" sz="1400" dirty="0">
                <a:latin typeface="Palatino Linotype" panose="02040502050505030304" pitchFamily="18" charset="0"/>
              </a:rPr>
              <a:t>и </a:t>
            </a:r>
            <a:r>
              <a:rPr lang="ru-RU" sz="1400" dirty="0" smtClean="0">
                <a:latin typeface="Palatino Linotype" panose="02040502050505030304" pitchFamily="18" charset="0"/>
              </a:rPr>
              <a:t>расторжения договора</a:t>
            </a:r>
            <a:endParaRPr lang="ru-RU" sz="1400" dirty="0">
              <a:effectLst/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34583" y="-1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</p:spTree>
    <p:extLst>
      <p:ext uri="{BB962C8B-B14F-4D97-AF65-F5344CB8AC3E}">
        <p14:creationId xmlns:p14="http://schemas.microsoft.com/office/powerpoint/2010/main" val="358639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59602" y="1186880"/>
            <a:ext cx="1632873" cy="4752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77085" y="1186880"/>
            <a:ext cx="1632873" cy="4752528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442888" y="6568111"/>
            <a:ext cx="2423266" cy="379409"/>
          </a:xfrm>
        </p:spPr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33" r="31079"/>
          <a:stretch/>
        </p:blipFill>
        <p:spPr>
          <a:xfrm>
            <a:off x="0" y="-6426"/>
            <a:ext cx="2631975" cy="7126287"/>
          </a:xfrm>
          <a:prstGeom prst="rect">
            <a:avLst/>
          </a:prstGeom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-1" y="0"/>
            <a:ext cx="2631975" cy="432047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АВТОМАТИЗАЦИЯ</a:t>
            </a:r>
            <a:endParaRPr lang="ru-RU" sz="16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91" y="5403910"/>
            <a:ext cx="1613260" cy="1613260"/>
          </a:xfrm>
          <a:prstGeom prst="rect">
            <a:avLst/>
          </a:prstGeom>
        </p:spPr>
      </p:pic>
      <p:cxnSp>
        <p:nvCxnSpPr>
          <p:cNvPr id="43" name="Прямая соединительная линия 42"/>
          <p:cNvCxnSpPr/>
          <p:nvPr/>
        </p:nvCxnSpPr>
        <p:spPr>
          <a:xfrm flipH="1">
            <a:off x="5999499" y="4068640"/>
            <a:ext cx="1" cy="0"/>
          </a:xfrm>
          <a:prstGeom prst="line">
            <a:avLst/>
          </a:prstGeom>
          <a:ln w="28575">
            <a:solidFill>
              <a:srgbClr val="D5BF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Arc 681"/>
          <p:cNvSpPr>
            <a:spLocks/>
          </p:cNvSpPr>
          <p:nvPr/>
        </p:nvSpPr>
        <p:spPr bwMode="auto">
          <a:xfrm rot="16200000">
            <a:off x="7660339" y="3009777"/>
            <a:ext cx="863229" cy="829726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2" fmla="*/ 0 w 15154"/>
              <a:gd name="connsiteY2" fmla="*/ 13381 h 15696"/>
              <a:gd name="connsiteX3" fmla="*/ 8394 w 15154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8394 w 15536"/>
              <a:gd name="connsiteY0" fmla="*/ 0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8394 w 15536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6661 w 15536"/>
              <a:gd name="connsiteY0" fmla="*/ 1241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6661 w 15536"/>
              <a:gd name="connsiteY3" fmla="*/ 1241 h 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6" h="15696" fill="none" extrusionOk="0">
                <a:moveTo>
                  <a:pt x="8394" y="0"/>
                </a:moveTo>
                <a:cubicBezTo>
                  <a:pt x="12709" y="4080"/>
                  <a:pt x="15154" y="9757"/>
                  <a:pt x="15154" y="15696"/>
                </a:cubicBezTo>
              </a:path>
              <a:path w="15536" h="15696" stroke="0" extrusionOk="0">
                <a:moveTo>
                  <a:pt x="6661" y="1241"/>
                </a:moveTo>
                <a:cubicBezTo>
                  <a:pt x="10976" y="5321"/>
                  <a:pt x="15536" y="6434"/>
                  <a:pt x="15536" y="12373"/>
                </a:cubicBezTo>
                <a:cubicBezTo>
                  <a:pt x="8336" y="12373"/>
                  <a:pt x="7200" y="13381"/>
                  <a:pt x="0" y="13381"/>
                </a:cubicBezTo>
                <a:cubicBezTo>
                  <a:pt x="4947" y="8149"/>
                  <a:pt x="1714" y="6473"/>
                  <a:pt x="6661" y="1241"/>
                </a:cubicBezTo>
                <a:close/>
              </a:path>
            </a:pathLst>
          </a:custGeom>
          <a:noFill/>
          <a:ln w="57150">
            <a:solidFill>
              <a:srgbClr val="49494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027" tIns="42013" rIns="84027" bIns="42013" anchor="ctr"/>
          <a:lstStyle/>
          <a:p>
            <a:pPr algn="just" defTabSz="969561" latinLnBrk="1">
              <a:lnSpc>
                <a:spcPct val="120000"/>
              </a:lnSpc>
              <a:defRPr/>
            </a:pPr>
            <a:endParaRPr kumimoji="1" lang="zh-CN" altLang="en-US" sz="900" kern="0">
              <a:solidFill>
                <a:srgbClr val="002060"/>
              </a:solidFill>
              <a:latin typeface="Palatino Linotype" panose="02040502050505030304" pitchFamily="18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rc 681"/>
          <p:cNvSpPr>
            <a:spLocks/>
          </p:cNvSpPr>
          <p:nvPr/>
        </p:nvSpPr>
        <p:spPr bwMode="auto">
          <a:xfrm rot="5400000" flipH="1">
            <a:off x="4383872" y="2991869"/>
            <a:ext cx="863229" cy="829726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2" fmla="*/ 0 w 15154"/>
              <a:gd name="connsiteY2" fmla="*/ 13381 h 15696"/>
              <a:gd name="connsiteX3" fmla="*/ 8394 w 15154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8394 w 15536"/>
              <a:gd name="connsiteY0" fmla="*/ 0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8394 w 15536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6661 w 15536"/>
              <a:gd name="connsiteY0" fmla="*/ 1241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6661 w 15536"/>
              <a:gd name="connsiteY3" fmla="*/ 1241 h 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6" h="15696" fill="none" extrusionOk="0">
                <a:moveTo>
                  <a:pt x="8394" y="0"/>
                </a:moveTo>
                <a:cubicBezTo>
                  <a:pt x="12709" y="4080"/>
                  <a:pt x="15154" y="9757"/>
                  <a:pt x="15154" y="15696"/>
                </a:cubicBezTo>
              </a:path>
              <a:path w="15536" h="15696" stroke="0" extrusionOk="0">
                <a:moveTo>
                  <a:pt x="6661" y="1241"/>
                </a:moveTo>
                <a:cubicBezTo>
                  <a:pt x="10976" y="5321"/>
                  <a:pt x="15536" y="6434"/>
                  <a:pt x="15536" y="12373"/>
                </a:cubicBezTo>
                <a:cubicBezTo>
                  <a:pt x="8336" y="12373"/>
                  <a:pt x="7200" y="13381"/>
                  <a:pt x="0" y="13381"/>
                </a:cubicBezTo>
                <a:cubicBezTo>
                  <a:pt x="4947" y="8149"/>
                  <a:pt x="1714" y="6473"/>
                  <a:pt x="6661" y="1241"/>
                </a:cubicBezTo>
                <a:close/>
              </a:path>
            </a:pathLst>
          </a:custGeom>
          <a:noFill/>
          <a:ln w="57150">
            <a:solidFill>
              <a:srgbClr val="49494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027" tIns="42013" rIns="84027" bIns="42013" anchor="ctr"/>
          <a:lstStyle/>
          <a:p>
            <a:pPr algn="just" defTabSz="969561" latinLnBrk="1">
              <a:lnSpc>
                <a:spcPct val="120000"/>
              </a:lnSpc>
              <a:defRPr/>
            </a:pPr>
            <a:endParaRPr kumimoji="1" lang="zh-CN" altLang="en-US" sz="900" kern="0">
              <a:solidFill>
                <a:srgbClr val="002060"/>
              </a:solidFill>
              <a:latin typeface="Palatino Linotype" panose="02040502050505030304" pitchFamily="18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Arc 681"/>
          <p:cNvSpPr>
            <a:spLocks/>
          </p:cNvSpPr>
          <p:nvPr/>
        </p:nvSpPr>
        <p:spPr bwMode="auto">
          <a:xfrm rot="12921065" flipH="1">
            <a:off x="4206667" y="3423484"/>
            <a:ext cx="863229" cy="829726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2" fmla="*/ 0 w 15154"/>
              <a:gd name="connsiteY2" fmla="*/ 13381 h 15696"/>
              <a:gd name="connsiteX3" fmla="*/ 8394 w 15154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8394 w 15536"/>
              <a:gd name="connsiteY0" fmla="*/ 0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8394 w 15536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6661 w 15536"/>
              <a:gd name="connsiteY0" fmla="*/ 1241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6661 w 15536"/>
              <a:gd name="connsiteY3" fmla="*/ 1241 h 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6" h="15696" fill="none" extrusionOk="0">
                <a:moveTo>
                  <a:pt x="8394" y="0"/>
                </a:moveTo>
                <a:cubicBezTo>
                  <a:pt x="12709" y="4080"/>
                  <a:pt x="15154" y="9757"/>
                  <a:pt x="15154" y="15696"/>
                </a:cubicBezTo>
              </a:path>
              <a:path w="15536" h="15696" stroke="0" extrusionOk="0">
                <a:moveTo>
                  <a:pt x="6661" y="1241"/>
                </a:moveTo>
                <a:cubicBezTo>
                  <a:pt x="10976" y="5321"/>
                  <a:pt x="15536" y="6434"/>
                  <a:pt x="15536" y="12373"/>
                </a:cubicBezTo>
                <a:cubicBezTo>
                  <a:pt x="8336" y="12373"/>
                  <a:pt x="7200" y="13381"/>
                  <a:pt x="0" y="13381"/>
                </a:cubicBezTo>
                <a:cubicBezTo>
                  <a:pt x="4947" y="8149"/>
                  <a:pt x="1714" y="6473"/>
                  <a:pt x="6661" y="1241"/>
                </a:cubicBezTo>
                <a:close/>
              </a:path>
            </a:pathLst>
          </a:custGeom>
          <a:noFill/>
          <a:ln w="57150">
            <a:solidFill>
              <a:srgbClr val="49494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027" tIns="42013" rIns="84027" bIns="42013" anchor="ctr"/>
          <a:lstStyle/>
          <a:p>
            <a:pPr algn="just" defTabSz="969561" latinLnBrk="1">
              <a:lnSpc>
                <a:spcPct val="120000"/>
              </a:lnSpc>
              <a:defRPr/>
            </a:pPr>
            <a:endParaRPr kumimoji="1" lang="zh-CN" altLang="en-US" sz="900" kern="0">
              <a:solidFill>
                <a:srgbClr val="002060"/>
              </a:solidFill>
              <a:latin typeface="Palatino Linotype" panose="02040502050505030304" pitchFamily="18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Arc 681"/>
          <p:cNvSpPr>
            <a:spLocks/>
          </p:cNvSpPr>
          <p:nvPr/>
        </p:nvSpPr>
        <p:spPr bwMode="auto">
          <a:xfrm rot="8372732">
            <a:off x="7843082" y="3354510"/>
            <a:ext cx="863229" cy="829726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2" fmla="*/ 0 w 15154"/>
              <a:gd name="connsiteY2" fmla="*/ 13381 h 15696"/>
              <a:gd name="connsiteX3" fmla="*/ 8394 w 15154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8394 w 15536"/>
              <a:gd name="connsiteY0" fmla="*/ 0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8394 w 15536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6661 w 15536"/>
              <a:gd name="connsiteY0" fmla="*/ 1241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6661 w 15536"/>
              <a:gd name="connsiteY3" fmla="*/ 1241 h 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6" h="15696" fill="none" extrusionOk="0">
                <a:moveTo>
                  <a:pt x="8394" y="0"/>
                </a:moveTo>
                <a:cubicBezTo>
                  <a:pt x="12709" y="4080"/>
                  <a:pt x="15154" y="9757"/>
                  <a:pt x="15154" y="15696"/>
                </a:cubicBezTo>
              </a:path>
              <a:path w="15536" h="15696" stroke="0" extrusionOk="0">
                <a:moveTo>
                  <a:pt x="6661" y="1241"/>
                </a:moveTo>
                <a:cubicBezTo>
                  <a:pt x="10976" y="5321"/>
                  <a:pt x="15536" y="6434"/>
                  <a:pt x="15536" y="12373"/>
                </a:cubicBezTo>
                <a:cubicBezTo>
                  <a:pt x="8336" y="12373"/>
                  <a:pt x="7200" y="13381"/>
                  <a:pt x="0" y="13381"/>
                </a:cubicBezTo>
                <a:cubicBezTo>
                  <a:pt x="4947" y="8149"/>
                  <a:pt x="1714" y="6473"/>
                  <a:pt x="6661" y="1241"/>
                </a:cubicBezTo>
                <a:close/>
              </a:path>
            </a:pathLst>
          </a:custGeom>
          <a:noFill/>
          <a:ln w="57150">
            <a:solidFill>
              <a:srgbClr val="49494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027" tIns="42013" rIns="84027" bIns="42013" anchor="ctr"/>
          <a:lstStyle/>
          <a:p>
            <a:pPr algn="just" defTabSz="969561" latinLnBrk="1">
              <a:lnSpc>
                <a:spcPct val="120000"/>
              </a:lnSpc>
              <a:defRPr/>
            </a:pPr>
            <a:endParaRPr kumimoji="1" lang="zh-CN" altLang="en-US" sz="900" kern="0">
              <a:solidFill>
                <a:srgbClr val="002060"/>
              </a:solidFill>
              <a:latin typeface="Palatino Linotype" panose="02040502050505030304" pitchFamily="18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Заголовок 1"/>
          <p:cNvSpPr txBox="1">
            <a:spLocks/>
          </p:cNvSpPr>
          <p:nvPr/>
        </p:nvSpPr>
        <p:spPr>
          <a:xfrm>
            <a:off x="2631975" y="394792"/>
            <a:ext cx="7753449" cy="432048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АИС «</a:t>
            </a: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ГОСЗАКАЗ  АЛТАЙСКОГО  КРАЯ</a:t>
            </a:r>
            <a:r>
              <a:rPr lang="ru-RU" sz="2000" b="1" dirty="0">
                <a:solidFill>
                  <a:srgbClr val="5E5E5E"/>
                </a:solidFill>
                <a:latin typeface="Palatino Linotype" panose="02040502050505030304" pitchFamily="18" charset="0"/>
              </a:rPr>
              <a:t>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234583" y="41102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 rot="5400000">
            <a:off x="5646990" y="2398265"/>
            <a:ext cx="1611724" cy="22322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 algn="ctr">
            <a:solidFill>
              <a:srgbClr val="97BAE5"/>
            </a:solidFill>
            <a:prstDash val="dash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Модуль 223-ФЗ</a:t>
            </a:r>
            <a:endParaRPr lang="ru-RU" b="1" dirty="0">
              <a:solidFill>
                <a:prstClr val="black"/>
              </a:solidFill>
              <a:latin typeface="Palatino Linotype" panose="02040502050505030304" pitchFamily="18" charset="0"/>
              <a:ea typeface="Calibri"/>
              <a:cs typeface="Times New Roman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(краевые </a:t>
            </a:r>
            <a:r>
              <a:rPr lang="ru-RU" sz="1200" dirty="0">
                <a:latin typeface="Palatino Linotype" panose="02040502050505030304" pitchFamily="18" charset="0"/>
                <a:ea typeface="Calibri"/>
                <a:cs typeface="Times New Roman"/>
              </a:rPr>
              <a:t>автономные, 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dirty="0">
                <a:latin typeface="Palatino Linotype" panose="02040502050505030304" pitchFamily="18" charset="0"/>
                <a:ea typeface="Calibri"/>
                <a:cs typeface="Times New Roman"/>
              </a:rPr>
              <a:t>бюджетные учреждения,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sz="1200" dirty="0">
                <a:latin typeface="Palatino Linotype" panose="02040502050505030304" pitchFamily="18" charset="0"/>
                <a:ea typeface="Calibri"/>
                <a:cs typeface="Times New Roman"/>
              </a:rPr>
              <a:t>государственные унитарные </a:t>
            </a: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предприятия) 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 rot="5400000">
            <a:off x="5976064" y="1106136"/>
            <a:ext cx="953573" cy="2232248"/>
          </a:xfrm>
          <a:prstGeom prst="rect">
            <a:avLst/>
          </a:prstGeom>
          <a:solidFill>
            <a:srgbClr val="D5BFA7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Palatino Linotype" panose="02040502050505030304" pitchFamily="18" charset="0"/>
                <a:ea typeface="Calibri"/>
                <a:cs typeface="Times New Roman"/>
              </a:rPr>
              <a:t>Модуль 44-ФЗ</a:t>
            </a:r>
          </a:p>
          <a:p>
            <a:pPr lvl="0" algn="ctr">
              <a:lnSpc>
                <a:spcPts val="1200"/>
              </a:lnSpc>
            </a:pPr>
            <a:r>
              <a:rPr lang="ru-RU" sz="1200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(государственные </a:t>
            </a:r>
            <a:r>
              <a:rPr lang="ru-RU" sz="1200" dirty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и муниципальные </a:t>
            </a:r>
            <a:r>
              <a:rPr lang="ru-RU" sz="1200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заказчики)</a:t>
            </a:r>
            <a:endParaRPr lang="ru-RU" sz="1200" dirty="0">
              <a:solidFill>
                <a:prstClr val="black"/>
              </a:solidFill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sp>
        <p:nvSpPr>
          <p:cNvPr id="46" name="Прямоугольник 45"/>
          <p:cNvSpPr>
            <a:spLocks noChangeArrowheads="1"/>
          </p:cNvSpPr>
          <p:nvPr/>
        </p:nvSpPr>
        <p:spPr bwMode="auto">
          <a:xfrm rot="5400000">
            <a:off x="5976063" y="3698426"/>
            <a:ext cx="953573" cy="2232248"/>
          </a:xfrm>
          <a:prstGeom prst="rect">
            <a:avLst/>
          </a:prstGeom>
          <a:solidFill>
            <a:srgbClr val="D5BFA7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sz="1400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Модуль Портал </a:t>
            </a:r>
            <a:r>
              <a:rPr lang="ru-RU" sz="1400" b="1" dirty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поставщиков </a:t>
            </a:r>
            <a:endParaRPr lang="ru-RU" sz="1400" b="1" dirty="0" smtClean="0">
              <a:solidFill>
                <a:prstClr val="black"/>
              </a:solidFill>
              <a:latin typeface="Palatino Linotype" panose="02040502050505030304" pitchFamily="18" charset="0"/>
              <a:ea typeface="Calibri"/>
              <a:cs typeface="Times New Roman"/>
            </a:endParaRPr>
          </a:p>
          <a:p>
            <a:pPr algn="ctr">
              <a:lnSpc>
                <a:spcPts val="1300"/>
              </a:lnSpc>
            </a:pPr>
            <a:r>
              <a:rPr lang="ru-RU" sz="1400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Алтайского края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Calibri"/>
                <a:cs typeface="Times New Roman"/>
              </a:rPr>
              <a:t>(</a:t>
            </a: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электронный </a:t>
            </a:r>
            <a:r>
              <a:rPr lang="ru-RU" sz="1200" dirty="0">
                <a:latin typeface="Palatino Linotype" panose="02040502050505030304" pitchFamily="18" charset="0"/>
                <a:ea typeface="Calibri"/>
                <a:cs typeface="Times New Roman"/>
              </a:rPr>
              <a:t>магазин закупок малого </a:t>
            </a:r>
            <a:r>
              <a:rPr lang="ru-RU" sz="1200" dirty="0" smtClean="0">
                <a:latin typeface="Palatino Linotype" panose="02040502050505030304" pitchFamily="18" charset="0"/>
                <a:ea typeface="Calibri"/>
                <a:cs typeface="Times New Roman"/>
              </a:rPr>
              <a:t>объема)</a:t>
            </a:r>
            <a:endParaRPr lang="ru-RU" sz="1200" dirty="0">
              <a:latin typeface="Palatino Linotype" panose="02040502050505030304" pitchFamily="18" charset="0"/>
              <a:ea typeface="Calibri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1283" y="4931296"/>
            <a:ext cx="695325" cy="6667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1"/>
          <a:stretch/>
        </p:blipFill>
        <p:spPr bwMode="auto">
          <a:xfrm>
            <a:off x="2816448" y="4427240"/>
            <a:ext cx="666750" cy="6667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9"/>
          <a:stretch/>
        </p:blipFill>
        <p:spPr bwMode="auto">
          <a:xfrm>
            <a:off x="2854920" y="2267000"/>
            <a:ext cx="609600" cy="6122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432" y="2627040"/>
            <a:ext cx="628650" cy="6286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395" y="3016027"/>
            <a:ext cx="619125" cy="6191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536" y="3438550"/>
            <a:ext cx="600075" cy="6286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45" y="3745632"/>
            <a:ext cx="600075" cy="609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2"/>
          <a:stretch/>
        </p:blipFill>
        <p:spPr bwMode="auto">
          <a:xfrm>
            <a:off x="3608536" y="4168413"/>
            <a:ext cx="600075" cy="61886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448" y="5219328"/>
            <a:ext cx="676275" cy="6667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460" y="2699048"/>
            <a:ext cx="1466121" cy="239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09136" y="1690936"/>
            <a:ext cx="977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ЕИС</a:t>
            </a:r>
            <a:endParaRPr lang="ru-RU" sz="2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62877" y="1690936"/>
            <a:ext cx="977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ЭТП</a:t>
            </a:r>
            <a:endParaRPr lang="ru-RU" sz="2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1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malinovskiy\Documents\фото для презентаций\монеты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2631975" cy="7127937"/>
          </a:xfrm>
          <a:prstGeom prst="rect">
            <a:avLst/>
          </a:prstGeom>
          <a:noFill/>
          <a:ln>
            <a:solidFill>
              <a:srgbClr val="204D8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6488" y="607954"/>
            <a:ext cx="4176464" cy="2019086"/>
          </a:xfrm>
        </p:spPr>
        <p:txBody>
          <a:bodyPr>
            <a:noAutofit/>
          </a:bodyPr>
          <a:lstStyle/>
          <a:p>
            <a:pPr algn="l">
              <a:lnSpc>
                <a:spcPts val="3300"/>
              </a:lnSpc>
            </a:pP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В 2020 году Центром госзакупок Алтайского </a:t>
            </a:r>
            <a:b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</a:b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края проведено  </a:t>
            </a:r>
            <a:b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Palatino Linotype" panose="02040502050505030304" pitchFamily="18" charset="0"/>
              </a:rPr>
              <a:t>1 497 </a:t>
            </a: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конкурентных </a:t>
            </a:r>
            <a:b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</a:b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процедур стоимостью </a:t>
            </a:r>
            <a:b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Palatino Linotype" panose="02040502050505030304" pitchFamily="18" charset="0"/>
              </a:rPr>
              <a:t>1,5</a:t>
            </a: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 млрд рублей</a:t>
            </a:r>
            <a:endParaRPr lang="ru-RU" sz="2000" b="1" dirty="0">
              <a:solidFill>
                <a:srgbClr val="5E5E5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136" y="8711"/>
            <a:ext cx="2704124" cy="637692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ОСНОВНЫЕ</a:t>
            </a: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ПОКАЗАТЕЛИ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68976" y="2534327"/>
            <a:ext cx="792088" cy="1252766"/>
          </a:xfrm>
          <a:prstGeom prst="rect">
            <a:avLst/>
          </a:prstGeom>
          <a:solidFill>
            <a:srgbClr val="BA9B7C"/>
          </a:solidFill>
          <a:ln>
            <a:solidFill>
              <a:srgbClr val="BA9B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27" tIns="42013" rIns="84027" bIns="42013" rtlCol="0" anchor="ctr"/>
          <a:lstStyle/>
          <a:p>
            <a:pPr algn="ctr" defTabSz="1014535"/>
            <a:endParaRPr lang="ru-RU">
              <a:solidFill>
                <a:srgbClr val="00206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50365" y="1280848"/>
            <a:ext cx="781196" cy="2506959"/>
          </a:xfrm>
          <a:prstGeom prst="rect">
            <a:avLst/>
          </a:prstGeom>
          <a:solidFill>
            <a:srgbClr val="BA9B7C"/>
          </a:solidFill>
          <a:ln>
            <a:solidFill>
              <a:srgbClr val="BA9B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27" tIns="42013" rIns="84027" bIns="42013" rtlCol="0" anchor="ctr"/>
          <a:lstStyle/>
          <a:p>
            <a:pPr algn="ctr" defTabSz="1014535"/>
            <a:endParaRPr lang="ru-RU">
              <a:solidFill>
                <a:srgbClr val="00206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871620" y="3823454"/>
            <a:ext cx="738685" cy="297212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494949"/>
                </a:solidFill>
                <a:latin typeface="Palatino Linotype" panose="02040502050505030304" pitchFamily="18" charset="0"/>
              </a:rPr>
              <a:t>2020</a:t>
            </a:r>
            <a:endParaRPr lang="ru-RU" sz="1600" b="1" dirty="0">
              <a:solidFill>
                <a:srgbClr val="49494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568976" y="3804912"/>
            <a:ext cx="776582" cy="33429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494949"/>
                </a:solidFill>
                <a:latin typeface="Palatino Linotype" panose="02040502050505030304" pitchFamily="18" charset="0"/>
              </a:rPr>
              <a:t>2019</a:t>
            </a:r>
            <a:endParaRPr lang="ru-RU" sz="1600" b="1" dirty="0">
              <a:solidFill>
                <a:srgbClr val="49494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2" name="Arc 681"/>
          <p:cNvSpPr>
            <a:spLocks/>
          </p:cNvSpPr>
          <p:nvPr/>
        </p:nvSpPr>
        <p:spPr bwMode="auto">
          <a:xfrm rot="14939036">
            <a:off x="8015351" y="1202976"/>
            <a:ext cx="1059018" cy="1050696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0" fmla="*/ 8394 w 15154"/>
              <a:gd name="connsiteY0" fmla="*/ 0 h 15696"/>
              <a:gd name="connsiteX1" fmla="*/ 15154 w 15154"/>
              <a:gd name="connsiteY1" fmla="*/ 15696 h 15696"/>
              <a:gd name="connsiteX2" fmla="*/ 0 w 15154"/>
              <a:gd name="connsiteY2" fmla="*/ 13381 h 15696"/>
              <a:gd name="connsiteX3" fmla="*/ 8394 w 15154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8394 w 15536"/>
              <a:gd name="connsiteY0" fmla="*/ 0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8394 w 15536"/>
              <a:gd name="connsiteY3" fmla="*/ 0 h 15696"/>
              <a:gd name="connsiteX0" fmla="*/ 8394 w 15536"/>
              <a:gd name="connsiteY0" fmla="*/ 0 h 15696"/>
              <a:gd name="connsiteX1" fmla="*/ 15154 w 15536"/>
              <a:gd name="connsiteY1" fmla="*/ 15696 h 15696"/>
              <a:gd name="connsiteX0" fmla="*/ 6661 w 15536"/>
              <a:gd name="connsiteY0" fmla="*/ 1241 h 15696"/>
              <a:gd name="connsiteX1" fmla="*/ 15536 w 15536"/>
              <a:gd name="connsiteY1" fmla="*/ 12373 h 15696"/>
              <a:gd name="connsiteX2" fmla="*/ 0 w 15536"/>
              <a:gd name="connsiteY2" fmla="*/ 13381 h 15696"/>
              <a:gd name="connsiteX3" fmla="*/ 6661 w 15536"/>
              <a:gd name="connsiteY3" fmla="*/ 1241 h 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6" h="15696" fill="none" extrusionOk="0">
                <a:moveTo>
                  <a:pt x="8394" y="0"/>
                </a:moveTo>
                <a:cubicBezTo>
                  <a:pt x="12709" y="4080"/>
                  <a:pt x="15154" y="9757"/>
                  <a:pt x="15154" y="15696"/>
                </a:cubicBezTo>
              </a:path>
              <a:path w="15536" h="15696" stroke="0" extrusionOk="0">
                <a:moveTo>
                  <a:pt x="6661" y="1241"/>
                </a:moveTo>
                <a:cubicBezTo>
                  <a:pt x="10976" y="5321"/>
                  <a:pt x="15536" y="6434"/>
                  <a:pt x="15536" y="12373"/>
                </a:cubicBezTo>
                <a:cubicBezTo>
                  <a:pt x="8336" y="12373"/>
                  <a:pt x="7200" y="13381"/>
                  <a:pt x="0" y="13381"/>
                </a:cubicBezTo>
                <a:cubicBezTo>
                  <a:pt x="4947" y="8149"/>
                  <a:pt x="1714" y="6473"/>
                  <a:pt x="6661" y="1241"/>
                </a:cubicBezTo>
                <a:close/>
              </a:path>
            </a:pathLst>
          </a:custGeom>
          <a:noFill/>
          <a:ln w="57150">
            <a:solidFill>
              <a:srgbClr val="49494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027" tIns="42013" rIns="84027" bIns="42013" anchor="ctr"/>
          <a:lstStyle/>
          <a:p>
            <a:pPr algn="just" defTabSz="969561" latinLnBrk="1">
              <a:lnSpc>
                <a:spcPct val="120000"/>
              </a:lnSpc>
              <a:defRPr/>
            </a:pPr>
            <a:endParaRPr kumimoji="1" lang="zh-CN" altLang="en-US" sz="900" kern="0">
              <a:solidFill>
                <a:srgbClr val="002060"/>
              </a:solidFill>
              <a:latin typeface="Palatino Linotype" panose="02040502050505030304" pitchFamily="18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857210" y="1280847"/>
            <a:ext cx="774351" cy="1253479"/>
          </a:xfrm>
          <a:prstGeom prst="rect">
            <a:avLst/>
          </a:prstGeom>
          <a:solidFill>
            <a:srgbClr val="443424"/>
          </a:solidFill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600" b="1" dirty="0">
              <a:solidFill>
                <a:srgbClr val="00206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865120" y="950129"/>
            <a:ext cx="688010" cy="33429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  <a:t>10,9</a:t>
            </a:r>
            <a:endParaRPr lang="ru-RU" sz="2000" b="1" dirty="0">
              <a:solidFill>
                <a:srgbClr val="204D84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08936" y="4715272"/>
            <a:ext cx="3017477" cy="1431369"/>
          </a:xfrm>
          <a:prstGeom prst="rect">
            <a:avLst/>
          </a:prstGeom>
        </p:spPr>
        <p:txBody>
          <a:bodyPr wrap="square" lIns="84027" tIns="42013" rIns="84027" bIns="42013">
            <a:spAutoFit/>
          </a:bodyPr>
          <a:lstStyle/>
          <a:p>
            <a:pPr defTabSz="1014535">
              <a:lnSpc>
                <a:spcPts val="3500"/>
              </a:lnSpc>
            </a:pPr>
            <a:r>
              <a:rPr lang="ru-RU" b="1" dirty="0" smtClean="0">
                <a:solidFill>
                  <a:srgbClr val="5E5E5E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Конкуренция – </a:t>
            </a:r>
          </a:p>
          <a:p>
            <a:pPr defTabSz="1014535">
              <a:lnSpc>
                <a:spcPts val="35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2,6</a:t>
            </a:r>
            <a:r>
              <a:rPr lang="ru-RU" b="1" dirty="0" smtClean="0">
                <a:solidFill>
                  <a:srgbClr val="5E5E5E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 заявки участника на одну закупку</a:t>
            </a:r>
            <a:endParaRPr lang="ru-RU" b="1" dirty="0">
              <a:solidFill>
                <a:srgbClr val="204D84"/>
              </a:solidFill>
              <a:latin typeface="Palatino Linotype" panose="02040502050505030304" pitchFamily="18" charset="0"/>
              <a:cs typeface="CordiaUPC" panose="020B0304020202020204" pitchFamily="34" charset="-34"/>
            </a:endParaRPr>
          </a:p>
        </p:txBody>
      </p:sp>
      <p:pic>
        <p:nvPicPr>
          <p:cNvPr id="3" name="Picture 2" descr="C:\Users\malinovskiy\Documents\Презентации\Бренд-бук\Графические значки\бюджет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30" y="5565563"/>
            <a:ext cx="1030958" cy="128532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6992912" y="250776"/>
            <a:ext cx="3240360" cy="651524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</a:pP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</a:rPr>
              <a:t>Эффективность, %</a:t>
            </a:r>
            <a:endParaRPr lang="ru-RU" sz="2000" b="1" dirty="0">
              <a:solidFill>
                <a:srgbClr val="5E5E5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701849" y="2130145"/>
            <a:ext cx="526341" cy="33429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  <a:t>5,3</a:t>
            </a:r>
            <a:endParaRPr lang="ru-RU" sz="2000" b="1" dirty="0">
              <a:solidFill>
                <a:srgbClr val="204D84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793112" y="1978968"/>
            <a:ext cx="877808" cy="79079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в 2 раза</a:t>
            </a:r>
            <a:endParaRPr lang="ru-RU" sz="1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696" y="2699048"/>
            <a:ext cx="2103765" cy="210376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61BE-B425-455C-8033-372CC28EDC2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Palatino Linotype" panose="02040502050505030304" pitchFamily="18" charset="0"/>
              </a:rPr>
              <a:pPr/>
              <a:t>8</a:t>
            </a:fld>
            <a:endParaRPr lang="ru-RU" dirty="0">
              <a:solidFill>
                <a:prstClr val="black">
                  <a:tint val="75000"/>
                </a:prst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40384" y="8711"/>
            <a:ext cx="509857" cy="7126287"/>
          </a:xfrm>
          <a:prstGeom prst="rect">
            <a:avLst/>
          </a:prstGeom>
          <a:noFill/>
        </p:spPr>
        <p:txBody>
          <a:bodyPr vert="vert270" wrap="square" lIns="100063" tIns="50031" rIns="100063" bIns="50031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FFFFFF"/>
                </a:solidFill>
                <a:latin typeface="Palatino Linotype" panose="02040502050505030304" pitchFamily="18" charset="0"/>
              </a:rPr>
              <a:t>МИНЭКОНОМРАЗВИТИЯ АЛТАЙСКОГО КРАЯ</a:t>
            </a:r>
            <a:endParaRPr lang="ru-RU" b="1" spc="200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3176488" y="3203104"/>
            <a:ext cx="3024336" cy="927394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4535">
              <a:lnSpc>
                <a:spcPts val="3500"/>
              </a:lnSpc>
              <a:spcBef>
                <a:spcPts val="0"/>
              </a:spcBef>
            </a:pPr>
            <a:r>
              <a:rPr lang="ru-RU" sz="2000" b="1" dirty="0">
                <a:solidFill>
                  <a:srgbClr val="5E5E5E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Экономия средств – </a:t>
            </a:r>
            <a:endParaRPr lang="ru-RU" sz="2000" b="1" dirty="0" smtClean="0">
              <a:solidFill>
                <a:srgbClr val="5E5E5E"/>
              </a:solidFill>
              <a:latin typeface="Palatino Linotype" panose="02040502050505030304" pitchFamily="18" charset="0"/>
              <a:cs typeface="CordiaUPC" panose="020B0304020202020204" pitchFamily="34" charset="-34"/>
            </a:endParaRPr>
          </a:p>
          <a:p>
            <a:pPr lvl="0" algn="l" defTabSz="1014535">
              <a:lnSpc>
                <a:spcPts val="35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128</a:t>
            </a:r>
            <a:r>
              <a:rPr lang="ru-RU" sz="2000" b="1" dirty="0" smtClean="0">
                <a:solidFill>
                  <a:srgbClr val="204D84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 </a:t>
            </a:r>
            <a:r>
              <a:rPr lang="ru-RU" sz="2000" b="1" dirty="0" smtClean="0">
                <a:solidFill>
                  <a:srgbClr val="5E5E5E"/>
                </a:solidFill>
                <a:latin typeface="Palatino Linotype" panose="02040502050505030304" pitchFamily="18" charset="0"/>
                <a:cs typeface="CordiaUPC" panose="020B0304020202020204" pitchFamily="34" charset="-34"/>
              </a:rPr>
              <a:t>млн рублей</a:t>
            </a:r>
            <a:endParaRPr lang="ru-RU" sz="2000" b="1" dirty="0">
              <a:solidFill>
                <a:srgbClr val="5E5E5E"/>
              </a:solidFill>
              <a:latin typeface="Palatino Linotype" panose="02040502050505030304" pitchFamily="18" charset="0"/>
              <a:cs typeface="CordiaUPC" panose="020B0304020202020204" pitchFamily="34" charset="-34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92" y="4245729"/>
            <a:ext cx="3911228" cy="263966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6730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385425" cy="1114872"/>
          </a:xfrm>
          <a:prstGeom prst="rect">
            <a:avLst/>
          </a:prstGeom>
          <a:solidFill>
            <a:srgbClr val="3964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9135" y="106760"/>
            <a:ext cx="9798153" cy="840466"/>
          </a:xfrm>
        </p:spPr>
        <p:txBody>
          <a:bodyPr>
            <a:noAutofit/>
          </a:bodyPr>
          <a:lstStyle/>
          <a:p>
            <a:pPr>
              <a:lnSpc>
                <a:spcPts val="4136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Министерство экономического развития Алтайского края</a:t>
            </a:r>
            <a:endParaRPr lang="ru-RU" sz="20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71" y="1114872"/>
            <a:ext cx="10385425" cy="4464496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 smtClean="0">
                <a:solidFill>
                  <a:srgbClr val="204D84"/>
                </a:solidFill>
                <a:latin typeface="Palatino Linotype" panose="02040502050505030304" pitchFamily="18" charset="0"/>
              </a:rPr>
              <a:t>Благодарю за внимание!</a:t>
            </a:r>
            <a:endParaRPr lang="ru-RU" sz="4400" b="1" dirty="0">
              <a:solidFill>
                <a:srgbClr val="204D84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011416"/>
            <a:ext cx="10385425" cy="1114872"/>
          </a:xfrm>
          <a:prstGeom prst="rect">
            <a:avLst/>
          </a:prstGeom>
          <a:solidFill>
            <a:srgbClr val="3964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884" r="899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0" y="72008"/>
            <a:ext cx="1591231" cy="9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3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8310</TotalTime>
  <Words>501</Words>
  <Application>Microsoft Office PowerPoint</Application>
  <PresentationFormat>Произвольный</PresentationFormat>
  <Paragraphs>106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Министерство экономического развития Алтайского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2020 году Центром госзакупок Алтайского  края проведено   1 497 конкурентных  процедур стоимостью  1,5 млрд рублей</vt:lpstr>
      <vt:lpstr>Министерство экономического развития Алтайского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 доходов бюджета на 10,6 млрд руб.</dc:title>
  <dc:creator>Арина Сергеевна Брылякова</dc:creator>
  <cp:lastModifiedBy>Арина Сергеевна Брылякова</cp:lastModifiedBy>
  <cp:revision>1435</cp:revision>
  <cp:lastPrinted>2021-04-29T03:54:22Z</cp:lastPrinted>
  <dcterms:created xsi:type="dcterms:W3CDTF">2021-02-11T03:02:52Z</dcterms:created>
  <dcterms:modified xsi:type="dcterms:W3CDTF">2021-04-30T07:45:06Z</dcterms:modified>
</cp:coreProperties>
</file>