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96" r:id="rId3"/>
  </p:sldMasterIdLst>
  <p:notesMasterIdLst>
    <p:notesMasterId r:id="rId14"/>
  </p:notesMasterIdLst>
  <p:sldIdLst>
    <p:sldId id="280" r:id="rId4"/>
    <p:sldId id="290" r:id="rId5"/>
    <p:sldId id="291" r:id="rId6"/>
    <p:sldId id="274" r:id="rId7"/>
    <p:sldId id="292" r:id="rId8"/>
    <p:sldId id="293" r:id="rId9"/>
    <p:sldId id="278" r:id="rId10"/>
    <p:sldId id="299" r:id="rId11"/>
    <p:sldId id="300" r:id="rId12"/>
    <p:sldId id="29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E6E6E6"/>
    <a:srgbClr val="FF00FF"/>
    <a:srgbClr val="E91D25"/>
    <a:srgbClr val="1D18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-40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9B0EB-8052-4F5E-86B1-9A1F92C38A8D}" type="datetimeFigureOut">
              <a:rPr lang="ru-RU" smtClean="0"/>
              <a:t>31.08.2021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86E0B-807F-41A1-B8C0-656CA104B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98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6E49-1C67-4F90-918D-B423115979CB}" type="datetime1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62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FF62E-8A98-43B8-AE4E-DF8F1521D4D3}" type="datetime1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350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FD1B-1B87-4D4E-A2D3-7E28ED3D2860}" type="datetime1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310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3361-E5FA-4B05-AC7E-E1B8324D45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4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637-1178-4846-A091-C468B86CA5C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75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A2B34-E676-4F3E-8937-ACDFFC8095C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185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AFE2-E530-47DE-87F2-B74E689F2A8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36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F662-E9DE-4AD2-8FB0-033FE7413D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955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DB9B-26B7-44C2-9910-D00F56680CA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64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37A53-D3BD-44F3-B0FA-F3A48DF285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88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6087-6212-40FE-8717-53DB2BF8751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7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4DB8A-D113-4C53-B5DB-4FCB4F763658}" type="datetime1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7013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8009-534E-434A-96E9-EDBC3177CFB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9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BB2EE-4617-4356-B2C0-C8A73898DE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11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75D9-1842-4AE3-AAF7-FD272BCF199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122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70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3959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8805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82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64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1989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4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3A99-0FC2-43DB-AF02-068DD1BE2D2D}" type="datetime1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613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194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1755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755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4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F68A-4E3A-4661-80F8-094A832B4AF1}" type="datetime1">
              <a:rPr lang="ru-RU" smtClean="0"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20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ADDF-0A75-48AE-B8FD-9D02C4A70BAF}" type="datetime1">
              <a:rPr lang="ru-RU" smtClean="0"/>
              <a:t>31.08.2021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28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CD6-D37C-4BA7-A144-E147A910BE76}" type="datetime1">
              <a:rPr lang="ru-RU" smtClean="0"/>
              <a:t>31.08.2021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26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CACFD-D26F-4CC4-BAEF-0FB77157646A}" type="datetime1">
              <a:rPr lang="ru-RU" smtClean="0"/>
              <a:t>31.08.2021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14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F0F91-F7E7-44C1-8546-CE084B0636B9}" type="datetime1">
              <a:rPr lang="ru-RU" smtClean="0"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22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3961-D5AA-43C4-B51B-489A93FC611F}" type="datetime1">
              <a:rPr lang="ru-RU" smtClean="0"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892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B3AE9-FC6E-4080-8A1A-89D16045D286}" type="datetime1">
              <a:rPr lang="ru-RU" smtClean="0"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4628D-5F68-499B-A097-9AD1DD76D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38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E54FB-99FE-43B6-85EB-6E20FD8F0F5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31.08.2021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0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57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973" y="5660719"/>
            <a:ext cx="6468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itchFamily="2" charset="-122"/>
                <a:cs typeface="Times New Roman" panose="02020603050405020304" pitchFamily="18" charset="0"/>
              </a:rPr>
              <a:t>ПРЕДСЕДАТЕЛЬ КОМИТЕТА</a:t>
            </a:r>
          </a:p>
          <a:p>
            <a:r>
              <a:rPr lang="ru-RU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itchFamily="2" charset="-122"/>
                <a:cs typeface="Times New Roman" panose="02020603050405020304" pitchFamily="18" charset="0"/>
              </a:rPr>
              <a:t>АННА ДМИТРИЕВНА ЧУПАХИНА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8883" y="905881"/>
            <a:ext cx="92796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согласования закупочных документов в коллегиальных органах Волгоградской области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73" y="183377"/>
            <a:ext cx="2280527" cy="16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40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31820" y="3734873"/>
            <a:ext cx="12183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870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5" y="866904"/>
            <a:ext cx="4263736" cy="599109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72945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78005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657" y="-101546"/>
            <a:ext cx="12026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согласования закупочных документов в коллегиальных органах Волгоградской области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z="1400" b="1" smtClean="0">
                <a:solidFill>
                  <a:schemeClr val="tx1"/>
                </a:solidFill>
              </a:rPr>
              <a:t>2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grpSp>
        <p:nvGrpSpPr>
          <p:cNvPr id="20" name="组合 501"/>
          <p:cNvGrpSpPr/>
          <p:nvPr/>
        </p:nvGrpSpPr>
        <p:grpSpPr>
          <a:xfrm>
            <a:off x="394855" y="1423554"/>
            <a:ext cx="6141027" cy="830877"/>
            <a:chOff x="1159913" y="1550564"/>
            <a:chExt cx="4430097" cy="642430"/>
          </a:xfrm>
        </p:grpSpPr>
        <p:sp>
          <p:nvSpPr>
            <p:cNvPr id="21" name="Diamond 292"/>
            <p:cNvSpPr/>
            <p:nvPr/>
          </p:nvSpPr>
          <p:spPr>
            <a:xfrm>
              <a:off x="1159913" y="1550564"/>
              <a:ext cx="624349" cy="624349"/>
            </a:xfrm>
            <a:prstGeom prst="diamond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01</a:t>
              </a:r>
            </a:p>
          </p:txBody>
        </p:sp>
        <p:sp>
          <p:nvSpPr>
            <p:cNvPr id="23" name="TextBox 295"/>
            <p:cNvSpPr txBox="1">
              <a:spLocks/>
            </p:cNvSpPr>
            <p:nvPr/>
          </p:nvSpPr>
          <p:spPr>
            <a:xfrm>
              <a:off x="1627436" y="1550564"/>
              <a:ext cx="3962574" cy="642430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ru-RU" altLang="zh-CN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Предотв</a:t>
              </a:r>
              <a:r>
                <a:rPr lang="ru-RU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ращение коррупционных и иных правонарушений при осуществлении закупок</a:t>
              </a:r>
              <a:endParaRPr lang="ru-RU" altLang="zh-CN" kern="0" dirty="0"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TextBox 294"/>
          <p:cNvSpPr txBox="1"/>
          <p:nvPr/>
        </p:nvSpPr>
        <p:spPr>
          <a:xfrm>
            <a:off x="171103" y="879601"/>
            <a:ext cx="6141027" cy="405760"/>
          </a:xfrm>
          <a:prstGeom prst="rect">
            <a:avLst/>
          </a:prstGeom>
          <a:noFill/>
        </p:spPr>
        <p:txBody>
          <a:bodyPr wrap="none" lIns="360000" tIns="0" rIns="0" bIns="0" anchor="b" anchorCtr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sz="2400" b="1" kern="0" dirty="0" smtClean="0"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Цели создания коллегиальных органов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grpSp>
        <p:nvGrpSpPr>
          <p:cNvPr id="25" name="组合 501"/>
          <p:cNvGrpSpPr/>
          <p:nvPr/>
        </p:nvGrpSpPr>
        <p:grpSpPr>
          <a:xfrm>
            <a:off x="394855" y="2533599"/>
            <a:ext cx="6141027" cy="830877"/>
            <a:chOff x="1159913" y="1550564"/>
            <a:chExt cx="4430097" cy="642430"/>
          </a:xfrm>
        </p:grpSpPr>
        <p:sp>
          <p:nvSpPr>
            <p:cNvPr id="26" name="Diamond 292"/>
            <p:cNvSpPr/>
            <p:nvPr/>
          </p:nvSpPr>
          <p:spPr>
            <a:xfrm>
              <a:off x="1159913" y="1550564"/>
              <a:ext cx="624349" cy="624349"/>
            </a:xfrm>
            <a:prstGeom prst="diamond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</a:t>
              </a:r>
              <a:r>
                <a:rPr kumimoji="0" lang="ru-RU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2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27" name="TextBox 295"/>
            <p:cNvSpPr txBox="1">
              <a:spLocks/>
            </p:cNvSpPr>
            <p:nvPr/>
          </p:nvSpPr>
          <p:spPr>
            <a:xfrm>
              <a:off x="1627436" y="1550564"/>
              <a:ext cx="3962574" cy="642430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ru-RU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Обеспечение гласности и прозрачности осуществления закупок</a:t>
              </a:r>
              <a:r>
                <a:rPr lang="ru-RU" altLang="zh-CN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28" name="组合 501"/>
          <p:cNvGrpSpPr/>
          <p:nvPr/>
        </p:nvGrpSpPr>
        <p:grpSpPr>
          <a:xfrm>
            <a:off x="394855" y="3659778"/>
            <a:ext cx="6141027" cy="830877"/>
            <a:chOff x="1159913" y="1550564"/>
            <a:chExt cx="4430097" cy="642430"/>
          </a:xfrm>
        </p:grpSpPr>
        <p:sp>
          <p:nvSpPr>
            <p:cNvPr id="29" name="Diamond 292"/>
            <p:cNvSpPr/>
            <p:nvPr/>
          </p:nvSpPr>
          <p:spPr>
            <a:xfrm>
              <a:off x="1159913" y="1550564"/>
              <a:ext cx="624349" cy="624349"/>
            </a:xfrm>
            <a:prstGeom prst="diamond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</a:t>
              </a:r>
              <a:r>
                <a:rPr kumimoji="0" lang="ru-RU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3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30" name="TextBox 295"/>
            <p:cNvSpPr txBox="1">
              <a:spLocks/>
            </p:cNvSpPr>
            <p:nvPr/>
          </p:nvSpPr>
          <p:spPr>
            <a:xfrm>
              <a:off x="1627436" y="1550564"/>
              <a:ext cx="3962574" cy="642430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ru-RU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Повышение эффективности и результативности расходования бюджетных средств</a:t>
              </a:r>
              <a:r>
                <a:rPr lang="ru-RU" altLang="zh-CN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31" name="组合 501"/>
          <p:cNvGrpSpPr/>
          <p:nvPr/>
        </p:nvGrpSpPr>
        <p:grpSpPr>
          <a:xfrm>
            <a:off x="394855" y="4769823"/>
            <a:ext cx="6141027" cy="830877"/>
            <a:chOff x="1159913" y="1550564"/>
            <a:chExt cx="4430097" cy="642430"/>
          </a:xfrm>
        </p:grpSpPr>
        <p:sp>
          <p:nvSpPr>
            <p:cNvPr id="32" name="Diamond 292"/>
            <p:cNvSpPr/>
            <p:nvPr/>
          </p:nvSpPr>
          <p:spPr>
            <a:xfrm>
              <a:off x="1159913" y="1550564"/>
              <a:ext cx="624349" cy="624349"/>
            </a:xfrm>
            <a:prstGeom prst="diamond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</a:t>
              </a:r>
              <a:r>
                <a:rPr kumimoji="0" lang="ru-RU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4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33" name="TextBox 295"/>
            <p:cNvSpPr txBox="1">
              <a:spLocks/>
            </p:cNvSpPr>
            <p:nvPr/>
          </p:nvSpPr>
          <p:spPr>
            <a:xfrm>
              <a:off x="1627436" y="1550564"/>
              <a:ext cx="3962574" cy="642430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ru-RU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Развитие добросовестной конкуренции среди участников закупок</a:t>
              </a:r>
              <a:r>
                <a:rPr lang="ru-RU" altLang="zh-CN" kern="0" dirty="0"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 </a:t>
              </a:r>
            </a:p>
          </p:txBody>
        </p:sp>
      </p:grpSp>
      <p:sp>
        <p:nvSpPr>
          <p:cNvPr id="34" name="TextBox 294"/>
          <p:cNvSpPr txBox="1"/>
          <p:nvPr/>
        </p:nvSpPr>
        <p:spPr>
          <a:xfrm>
            <a:off x="171103" y="5818907"/>
            <a:ext cx="6251479" cy="539170"/>
          </a:xfrm>
          <a:prstGeom prst="rect">
            <a:avLst/>
          </a:prstGeom>
          <a:noFill/>
        </p:spPr>
        <p:txBody>
          <a:bodyPr wrap="none" lIns="360000" tIns="0" rIns="0" bIns="0" anchor="b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Для достижения указанных целей</a:t>
            </a:r>
            <a:r>
              <a:rPr kumimoji="0" lang="ru-RU" altLang="zh-CN" b="1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было утверждено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b="1" i="1" kern="0" baseline="0" dirty="0" smtClean="0"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Постановление</a:t>
            </a:r>
            <a:r>
              <a:rPr lang="ru-RU" altLang="zh-CN" b="1" i="1" kern="0" dirty="0" smtClean="0"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744-п от 03.12.2020 г.</a:t>
            </a:r>
            <a:endParaRPr kumimoji="0" lang="zh-CN" altLang="en-US" b="1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70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2280" y="2927191"/>
            <a:ext cx="3831481" cy="149171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34000" y="2935579"/>
            <a:ext cx="3924000" cy="150609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68237" y="2935580"/>
            <a:ext cx="3831483" cy="158790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2657" y="1262745"/>
            <a:ext cx="12109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согласования закупочных документов в коллегиальных органах — это трехуровневая система коллегиальных органов по согласованию документов, разрабатываемых органами исполнительной власти Волгоградской области и подведомственными им государственными учреждениями Волгоградской области при осуществлении закупок товаров, работ, услуг для обеспечения государственных нужд Волгоградской области: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-1"/>
            <a:ext cx="12192000" cy="751015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03172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67" y="-67399"/>
            <a:ext cx="12026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согласования закупочных документов в коллегиальных органах Волгоградской области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326" y="2917329"/>
            <a:ext cx="3841105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коллегиальный орган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уровня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коллегиальные органы, создаваемые при органах исполнительной власти Волгоградской области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3999" y="2943968"/>
            <a:ext cx="3924000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коллегиальный орган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второго уровня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коллегиальные органы, создаваемые при первых заместителях и заместителях Губернатора Волгоградской области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68236" y="2935579"/>
            <a:ext cx="3841105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коллегиальный орган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третьего уровня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коллегиальный орган, создаваемый при вице-губернаторе - руководителе аппарата Губернатора Волгоградской области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36" y="5169436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коллегиальные органы создаются при государственных учреждениях Волгоградской области, осуществляющие рассмотрение и согласование закупочных документов, разрабатываемых соответствующими государственными учреждениями при осуществлении закупок</a:t>
            </a:r>
          </a:p>
          <a:p>
            <a:endParaRPr lang="ru-RU" sz="2000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9156700" y="6492875"/>
            <a:ext cx="2743200" cy="365125"/>
          </a:xfrm>
        </p:spPr>
        <p:txBody>
          <a:bodyPr/>
          <a:lstStyle/>
          <a:p>
            <a:fld id="{BE54628D-5F68-499B-A097-9AD1DD76D494}" type="slidenum">
              <a:rPr lang="ru-RU" sz="1400" b="1" smtClean="0">
                <a:solidFill>
                  <a:schemeClr val="tx1"/>
                </a:solidFill>
              </a:rPr>
              <a:t>3</a:t>
            </a:fld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3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17A9887-073F-4606-8E76-8EA43162E455}"/>
              </a:ext>
            </a:extLst>
          </p:cNvPr>
          <p:cNvSpPr/>
          <p:nvPr/>
        </p:nvSpPr>
        <p:spPr>
          <a:xfrm>
            <a:off x="0" y="6059837"/>
            <a:ext cx="12192000" cy="798163"/>
          </a:xfrm>
          <a:prstGeom prst="rect">
            <a:avLst/>
          </a:prstGeom>
          <a:solidFill>
            <a:srgbClr val="E91D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9966" y="791741"/>
            <a:ext cx="11654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Согласованию коллегиальными органами в обязательном порядке подлежат закупочные документы, включенные в Перечень закупок органа исполнительной власти Волгоградской области и подведомственных ему государственных учреждений Волгоградской области.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-1"/>
            <a:ext cx="12192000" cy="72945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19282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5315" y="-105858"/>
            <a:ext cx="12026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согласования закупочных документов в коллегиальных органах Волгоградской области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34775" y="6436154"/>
            <a:ext cx="2743200" cy="365125"/>
          </a:xfrm>
        </p:spPr>
        <p:txBody>
          <a:bodyPr/>
          <a:lstStyle/>
          <a:p>
            <a:fld id="{BE54628D-5F68-499B-A097-9AD1DD76D494}" type="slidenum">
              <a:rPr lang="ru-RU" sz="1400" b="1" smtClean="0">
                <a:solidFill>
                  <a:schemeClr val="tx1"/>
                </a:solidFill>
              </a:rPr>
              <a:t>4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30DB2DB6-F511-4425-B2FA-C2AE31991AD7}"/>
              </a:ext>
            </a:extLst>
          </p:cNvPr>
          <p:cNvSpPr/>
          <p:nvPr/>
        </p:nvSpPr>
        <p:spPr>
          <a:xfrm>
            <a:off x="285348" y="1764390"/>
            <a:ext cx="6568458" cy="369331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6B1D278-6F7B-432C-99D1-6C8E245490BC}"/>
              </a:ext>
            </a:extLst>
          </p:cNvPr>
          <p:cNvSpPr txBox="1"/>
          <p:nvPr/>
        </p:nvSpPr>
        <p:spPr>
          <a:xfrm>
            <a:off x="285348" y="1756000"/>
            <a:ext cx="6568458" cy="3693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Перечень закупок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 обязательному включению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 в рамках реализации национальных, федеральных, региональных или приоритетных проектов;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 с начальной (максимальной) ценой контракта (максимальным значением цены контракта) свыше 50 млн. рублей;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закупки, имеющие высокую социальную или экономическую значимость для Волгоградской области [в зависимости от количества или категории конечных получателей материальных или нематериальных благ в результате осуществления таких закупок, специфики объектов закупок, обусловленной их технической сложностью (уникальностью, инновационностью)] </a:t>
            </a:r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1AA47EB-71CB-475A-B166-049A11DB3666}"/>
              </a:ext>
            </a:extLst>
          </p:cNvPr>
          <p:cNvSpPr/>
          <p:nvPr/>
        </p:nvSpPr>
        <p:spPr>
          <a:xfrm>
            <a:off x="7697067" y="1756000"/>
            <a:ext cx="3831481" cy="3726875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947459D-7D6D-4530-8582-8D00A0AA6508}"/>
              </a:ext>
            </a:extLst>
          </p:cNvPr>
          <p:cNvSpPr txBox="1"/>
          <p:nvPr/>
        </p:nvSpPr>
        <p:spPr>
          <a:xfrm>
            <a:off x="7704041" y="1781167"/>
            <a:ext cx="3807730" cy="3693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перечень закупок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подлежат включению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закупки, сведения о которых составляют государственную тайну;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закупки, осуществляемые у единственного поставщика (подрядчика, исполнителя) в случаях, предусмотренных пунктами 1, 2, 4, 5, 6, 8, 9, 11, 16, 20, 22, 23, 24 - 30 части 1 статьи 93 Закона № 44-ФЗ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E575296-0895-4728-8DE6-E6BE2C6CBA3D}"/>
              </a:ext>
            </a:extLst>
          </p:cNvPr>
          <p:cNvSpPr txBox="1"/>
          <p:nvPr/>
        </p:nvSpPr>
        <p:spPr>
          <a:xfrm>
            <a:off x="1015417" y="6093393"/>
            <a:ext cx="101671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исполнительной власти Волгоградской области вправе самостоятельно определить иные критерии для включения в Перечень закупок</a:t>
            </a:r>
          </a:p>
        </p:txBody>
      </p:sp>
    </p:spTree>
    <p:extLst>
      <p:ext uri="{BB962C8B-B14F-4D97-AF65-F5344CB8AC3E}">
        <p14:creationId xmlns:p14="http://schemas.microsoft.com/office/powerpoint/2010/main" val="347897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248046" y="1091929"/>
            <a:ext cx="1204857" cy="8928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3" name="Pentagon 5"/>
          <p:cNvSpPr/>
          <p:nvPr/>
        </p:nvSpPr>
        <p:spPr>
          <a:xfrm>
            <a:off x="1584944" y="1091930"/>
            <a:ext cx="6958489" cy="892885"/>
          </a:xfrm>
          <a:prstGeom prst="homePlate">
            <a:avLst>
              <a:gd name="adj" fmla="val 4146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объекта закупки (техническое задание);</a:t>
            </a:r>
          </a:p>
        </p:txBody>
      </p:sp>
      <p:sp>
        <p:nvSpPr>
          <p:cNvPr id="5" name="Pentagon 7"/>
          <p:cNvSpPr/>
          <p:nvPr/>
        </p:nvSpPr>
        <p:spPr>
          <a:xfrm>
            <a:off x="1584945" y="2054784"/>
            <a:ext cx="6958488" cy="892885"/>
          </a:xfrm>
          <a:prstGeom prst="homePlate">
            <a:avLst>
              <a:gd name="adj" fmla="val 41466"/>
            </a:avLst>
          </a:prstGeom>
          <a:solidFill>
            <a:srgbClr val="E91D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контракта; </a:t>
            </a:r>
          </a:p>
        </p:txBody>
      </p:sp>
      <p:sp>
        <p:nvSpPr>
          <p:cNvPr id="6" name="Rectangle 9"/>
          <p:cNvSpPr/>
          <p:nvPr/>
        </p:nvSpPr>
        <p:spPr>
          <a:xfrm>
            <a:off x="248046" y="2054389"/>
            <a:ext cx="1204857" cy="892885"/>
          </a:xfrm>
          <a:prstGeom prst="rect">
            <a:avLst/>
          </a:prstGeom>
          <a:solidFill>
            <a:srgbClr val="E91D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8" name="Pentagon 11"/>
          <p:cNvSpPr/>
          <p:nvPr/>
        </p:nvSpPr>
        <p:spPr>
          <a:xfrm>
            <a:off x="1584945" y="3017048"/>
            <a:ext cx="6958488" cy="892885"/>
          </a:xfrm>
          <a:prstGeom prst="homePlate">
            <a:avLst>
              <a:gd name="adj" fmla="val 41466"/>
            </a:avLst>
          </a:prstGeom>
          <a:solidFill>
            <a:srgbClr val="1D1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начальной (максимальной) цены контракта (цены единицы товара, работы, услуги); </a:t>
            </a:r>
          </a:p>
        </p:txBody>
      </p:sp>
      <p:sp>
        <p:nvSpPr>
          <p:cNvPr id="9" name="Rectangle 13"/>
          <p:cNvSpPr/>
          <p:nvPr/>
        </p:nvSpPr>
        <p:spPr>
          <a:xfrm>
            <a:off x="245769" y="3013502"/>
            <a:ext cx="1204857" cy="892885"/>
          </a:xfrm>
          <a:prstGeom prst="rect">
            <a:avLst/>
          </a:prstGeom>
          <a:solidFill>
            <a:srgbClr val="1D1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1" name="Pentagon 15"/>
          <p:cNvSpPr/>
          <p:nvPr/>
        </p:nvSpPr>
        <p:spPr>
          <a:xfrm>
            <a:off x="1584945" y="3979020"/>
            <a:ext cx="6958488" cy="892885"/>
          </a:xfrm>
          <a:prstGeom prst="homePlate">
            <a:avLst>
              <a:gd name="adj" fmla="val 4146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участникам закупки;</a:t>
            </a:r>
          </a:p>
        </p:txBody>
      </p:sp>
      <p:sp>
        <p:nvSpPr>
          <p:cNvPr id="12" name="Rectangle 17"/>
          <p:cNvSpPr/>
          <p:nvPr/>
        </p:nvSpPr>
        <p:spPr>
          <a:xfrm>
            <a:off x="245769" y="4012317"/>
            <a:ext cx="1204857" cy="8928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4" name="Pentagon 19"/>
          <p:cNvSpPr/>
          <p:nvPr/>
        </p:nvSpPr>
        <p:spPr>
          <a:xfrm>
            <a:off x="1596901" y="4943592"/>
            <a:ext cx="6958488" cy="892885"/>
          </a:xfrm>
          <a:prstGeom prst="homePlate">
            <a:avLst>
              <a:gd name="adj" fmla="val 41466"/>
            </a:avLst>
          </a:prstGeom>
          <a:solidFill>
            <a:srgbClr val="E91D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предоставляемых преимуществах и (или) применении национального режима при осуществлении закупок, критерии оценки заявок участников закупки; </a:t>
            </a:r>
          </a:p>
        </p:txBody>
      </p:sp>
      <p:sp>
        <p:nvSpPr>
          <p:cNvPr id="15" name="Rectangle 21"/>
          <p:cNvSpPr/>
          <p:nvPr/>
        </p:nvSpPr>
        <p:spPr>
          <a:xfrm>
            <a:off x="229839" y="4943592"/>
            <a:ext cx="1204857" cy="892885"/>
          </a:xfrm>
          <a:prstGeom prst="rect">
            <a:avLst/>
          </a:prstGeom>
          <a:solidFill>
            <a:srgbClr val="E91D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17" name="Rectangle 4"/>
          <p:cNvSpPr/>
          <p:nvPr/>
        </p:nvSpPr>
        <p:spPr>
          <a:xfrm>
            <a:off x="222338" y="5895831"/>
            <a:ext cx="1204857" cy="959664"/>
          </a:xfrm>
          <a:prstGeom prst="rect">
            <a:avLst/>
          </a:prstGeom>
          <a:solidFill>
            <a:srgbClr val="1D1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6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Pentagon 5"/>
          <p:cNvSpPr/>
          <p:nvPr/>
        </p:nvSpPr>
        <p:spPr>
          <a:xfrm>
            <a:off x="1577445" y="5908164"/>
            <a:ext cx="6958488" cy="959664"/>
          </a:xfrm>
          <a:prstGeom prst="homePlate">
            <a:avLst>
              <a:gd name="adj" fmla="val 41466"/>
            </a:avLst>
          </a:prstGeom>
          <a:solidFill>
            <a:srgbClr val="1D1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условия закупки, включаемые в состав документации о закупке в соответствии с Законом № 44-ФЗ, дополнительные соглашения к заключенным контрактам, предусматривающие изменение их существенных условий или их расторжение.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99577" y="640109"/>
            <a:ext cx="7129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закупочным документам относятся: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8307421" y="1809155"/>
            <a:ext cx="388457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Закупки, не прошедшие согласование коллегиальными органами, не осуществляются!</a:t>
            </a:r>
          </a:p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9055100" y="6387996"/>
            <a:ext cx="2743200" cy="365125"/>
          </a:xfrm>
        </p:spPr>
        <p:txBody>
          <a:bodyPr/>
          <a:lstStyle/>
          <a:p>
            <a:fld id="{BE54628D-5F68-499B-A097-9AD1DD76D494}" type="slidenum">
              <a:rPr lang="ru-RU" sz="1400" b="1" smtClean="0">
                <a:solidFill>
                  <a:schemeClr val="tx1"/>
                </a:solidFill>
              </a:rPr>
              <a:t>5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0"/>
            <a:ext cx="12192000" cy="55699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593524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82657" y="-121997"/>
            <a:ext cx="120266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согласования закупочных документов в коллегиальных органах Волгоградской области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7661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7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7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z="1400" b="1" smtClean="0">
                <a:solidFill>
                  <a:schemeClr val="tx1"/>
                </a:solidFill>
              </a:rPr>
              <a:t>6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6D49EA45-DC31-4C87-8FCF-A907A3FBAC92}"/>
              </a:ext>
            </a:extLst>
          </p:cNvPr>
          <p:cNvGrpSpPr/>
          <p:nvPr/>
        </p:nvGrpSpPr>
        <p:grpSpPr>
          <a:xfrm>
            <a:off x="5925641" y="751016"/>
            <a:ext cx="6253764" cy="2462213"/>
            <a:chOff x="5925641" y="751016"/>
            <a:chExt cx="6253764" cy="2462213"/>
          </a:xfrm>
        </p:grpSpPr>
        <p:grpSp>
          <p:nvGrpSpPr>
            <p:cNvPr id="14" name="组合 91"/>
            <p:cNvGrpSpPr/>
            <p:nvPr/>
          </p:nvGrpSpPr>
          <p:grpSpPr>
            <a:xfrm>
              <a:off x="5925641" y="965983"/>
              <a:ext cx="1728325" cy="1466385"/>
              <a:chOff x="1881842" y="2656049"/>
              <a:chExt cx="2397222" cy="2093640"/>
            </a:xfrm>
          </p:grpSpPr>
          <p:grpSp>
            <p:nvGrpSpPr>
              <p:cNvPr id="15" name="组合 92"/>
              <p:cNvGrpSpPr/>
              <p:nvPr/>
            </p:nvGrpSpPr>
            <p:grpSpPr>
              <a:xfrm>
                <a:off x="1881842" y="265604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8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latin typeface="+mj-ea"/>
                    <a:ea typeface="+mj-ea"/>
                  </a:endParaRPr>
                </a:p>
              </p:txBody>
            </p:sp>
            <p:sp>
              <p:nvSpPr>
                <p:cNvPr id="19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6" name="Freeform 7"/>
              <p:cNvSpPr>
                <a:spLocks/>
              </p:cNvSpPr>
              <p:nvPr/>
            </p:nvSpPr>
            <p:spPr bwMode="auto">
              <a:xfrm>
                <a:off x="2193523" y="2932555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1D181F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  <p:sp>
            <p:nvSpPr>
              <p:cNvPr id="17" name="TextBox 93"/>
              <p:cNvSpPr txBox="1"/>
              <p:nvPr/>
            </p:nvSpPr>
            <p:spPr>
              <a:xfrm>
                <a:off x="2502417" y="3034511"/>
                <a:ext cx="1157729" cy="958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  <a:endParaRPr lang="zh-CN" altLang="en-US" sz="48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7623734" y="751016"/>
              <a:ext cx="4555671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 создании при органе исполнительной власти Волгоградской области коллегиального органа по согласованию документов, разрабатываемых соответствующим органом исполнительной власти Волгоградской области и подведомственными ему государственными учреждениями при осуществлении закупок, организации его деятельности и порядке взаимодействия создаваемого коллегиального органа с подведомственными соответствующему органу исполнительной власти Волгоградской области государственными учреждениями</a:t>
              </a:r>
            </a:p>
          </p:txBody>
        </p:sp>
      </p:grpSp>
      <p:grpSp>
        <p:nvGrpSpPr>
          <p:cNvPr id="27" name="Группа 26">
            <a:extLst>
              <a:ext uri="{FF2B5EF4-FFF2-40B4-BE49-F238E27FC236}">
                <a16:creationId xmlns="" xmlns:a16="http://schemas.microsoft.com/office/drawing/2014/main" id="{89BE962A-BD73-42D8-83E5-6EB53D8119A8}"/>
              </a:ext>
            </a:extLst>
          </p:cNvPr>
          <p:cNvGrpSpPr/>
          <p:nvPr/>
        </p:nvGrpSpPr>
        <p:grpSpPr>
          <a:xfrm>
            <a:off x="5915736" y="3019971"/>
            <a:ext cx="6276264" cy="1476425"/>
            <a:chOff x="5915736" y="3019971"/>
            <a:chExt cx="6276264" cy="1476425"/>
          </a:xfrm>
        </p:grpSpPr>
        <p:grpSp>
          <p:nvGrpSpPr>
            <p:cNvPr id="20" name="组合 97"/>
            <p:cNvGrpSpPr/>
            <p:nvPr/>
          </p:nvGrpSpPr>
          <p:grpSpPr>
            <a:xfrm>
              <a:off x="5915736" y="3019971"/>
              <a:ext cx="1728325" cy="1466385"/>
              <a:chOff x="3721944" y="3702869"/>
              <a:chExt cx="2397222" cy="2093640"/>
            </a:xfrm>
          </p:grpSpPr>
          <p:grpSp>
            <p:nvGrpSpPr>
              <p:cNvPr id="21" name="组合 98"/>
              <p:cNvGrpSpPr/>
              <p:nvPr/>
            </p:nvGrpSpPr>
            <p:grpSpPr>
              <a:xfrm>
                <a:off x="3721944" y="3702869"/>
                <a:ext cx="2397222" cy="2093640"/>
                <a:chOff x="3721944" y="3702869"/>
                <a:chExt cx="2397222" cy="2093640"/>
              </a:xfrm>
            </p:grpSpPr>
            <p:grpSp>
              <p:nvGrpSpPr>
                <p:cNvPr id="23" name="组合 100"/>
                <p:cNvGrpSpPr/>
                <p:nvPr/>
              </p:nvGrpSpPr>
              <p:grpSpPr>
                <a:xfrm>
                  <a:off x="3721944" y="3702869"/>
                  <a:ext cx="2397222" cy="2093640"/>
                  <a:chOff x="1511944" y="2420246"/>
                  <a:chExt cx="2627152" cy="2294453"/>
                </a:xfrm>
                <a:effectLst>
                  <a:outerShdw blurRad="203200" dist="38100" dir="3780000" sx="103000" sy="103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25" name="Freeform 6"/>
                  <p:cNvSpPr>
                    <a:spLocks/>
                  </p:cNvSpPr>
                  <p:nvPr/>
                </p:nvSpPr>
                <p:spPr bwMode="auto">
                  <a:xfrm>
                    <a:off x="1511944" y="2420246"/>
                    <a:ext cx="2627152" cy="2294453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7938" cap="flat">
                    <a:noFill/>
                    <a:prstDash val="solid"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2800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6" name="Freeform 6"/>
                  <p:cNvSpPr>
                    <a:spLocks/>
                  </p:cNvSpPr>
                  <p:nvPr/>
                </p:nvSpPr>
                <p:spPr bwMode="auto">
                  <a:xfrm>
                    <a:off x="1524106" y="2431739"/>
                    <a:ext cx="2602832" cy="2271469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2000"/>
                          <a:lumOff val="18000"/>
                        </a:schemeClr>
                      </a:gs>
                      <a:gs pos="47000">
                        <a:srgbClr val="F5F5F5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lin ang="18900000" scaled="0"/>
                  </a:gradFill>
                  <a:ln w="7938" cap="flat">
                    <a:noFill/>
                    <a:prstDash val="solid"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2800"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24" name="Freeform 7"/>
                <p:cNvSpPr>
                  <a:spLocks/>
                </p:cNvSpPr>
                <p:nvPr/>
              </p:nvSpPr>
              <p:spPr bwMode="auto">
                <a:xfrm>
                  <a:off x="4033627" y="3946819"/>
                  <a:ext cx="1773860" cy="1540629"/>
                </a:xfrm>
                <a:custGeom>
                  <a:avLst/>
                  <a:gdLst>
                    <a:gd name="T0" fmla="*/ 3404 w 3431"/>
                    <a:gd name="T1" fmla="*/ 1576 h 2999"/>
                    <a:gd name="T2" fmla="*/ 3015 w 3431"/>
                    <a:gd name="T3" fmla="*/ 2249 h 2999"/>
                    <a:gd name="T4" fmla="*/ 2625 w 3431"/>
                    <a:gd name="T5" fmla="*/ 2923 h 2999"/>
                    <a:gd name="T6" fmla="*/ 2494 w 3431"/>
                    <a:gd name="T7" fmla="*/ 2999 h 2999"/>
                    <a:gd name="T8" fmla="*/ 1716 w 3431"/>
                    <a:gd name="T9" fmla="*/ 2999 h 2999"/>
                    <a:gd name="T10" fmla="*/ 938 w 3431"/>
                    <a:gd name="T11" fmla="*/ 2999 h 2999"/>
                    <a:gd name="T12" fmla="*/ 806 w 3431"/>
                    <a:gd name="T13" fmla="*/ 2923 h 2999"/>
                    <a:gd name="T14" fmla="*/ 417 w 3431"/>
                    <a:gd name="T15" fmla="*/ 2249 h 2999"/>
                    <a:gd name="T16" fmla="*/ 28 w 3431"/>
                    <a:gd name="T17" fmla="*/ 1576 h 2999"/>
                    <a:gd name="T18" fmla="*/ 28 w 3431"/>
                    <a:gd name="T19" fmla="*/ 1424 h 2999"/>
                    <a:gd name="T20" fmla="*/ 417 w 3431"/>
                    <a:gd name="T21" fmla="*/ 750 h 2999"/>
                    <a:gd name="T22" fmla="*/ 806 w 3431"/>
                    <a:gd name="T23" fmla="*/ 76 h 2999"/>
                    <a:gd name="T24" fmla="*/ 938 w 3431"/>
                    <a:gd name="T25" fmla="*/ 0 h 2999"/>
                    <a:gd name="T26" fmla="*/ 1716 w 3431"/>
                    <a:gd name="T27" fmla="*/ 0 h 2999"/>
                    <a:gd name="T28" fmla="*/ 2494 w 3431"/>
                    <a:gd name="T29" fmla="*/ 0 h 2999"/>
                    <a:gd name="T30" fmla="*/ 2625 w 3431"/>
                    <a:gd name="T31" fmla="*/ 76 h 2999"/>
                    <a:gd name="T32" fmla="*/ 3015 w 3431"/>
                    <a:gd name="T33" fmla="*/ 750 h 2999"/>
                    <a:gd name="T34" fmla="*/ 3404 w 3431"/>
                    <a:gd name="T35" fmla="*/ 1424 h 2999"/>
                    <a:gd name="T36" fmla="*/ 3404 w 3431"/>
                    <a:gd name="T37" fmla="*/ 1576 h 2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31" h="2999">
                      <a:moveTo>
                        <a:pt x="3404" y="1576"/>
                      </a:moveTo>
                      <a:lnTo>
                        <a:pt x="3015" y="2249"/>
                      </a:lnTo>
                      <a:lnTo>
                        <a:pt x="2625" y="2923"/>
                      </a:lnTo>
                      <a:cubicBezTo>
                        <a:pt x="2598" y="2972"/>
                        <a:pt x="2550" y="2999"/>
                        <a:pt x="2494" y="2999"/>
                      </a:cubicBezTo>
                      <a:lnTo>
                        <a:pt x="1716" y="2999"/>
                      </a:lnTo>
                      <a:lnTo>
                        <a:pt x="938" y="2999"/>
                      </a:lnTo>
                      <a:cubicBezTo>
                        <a:pt x="882" y="2999"/>
                        <a:pt x="834" y="2972"/>
                        <a:pt x="806" y="2923"/>
                      </a:cubicBezTo>
                      <a:lnTo>
                        <a:pt x="417" y="2249"/>
                      </a:lnTo>
                      <a:lnTo>
                        <a:pt x="28" y="1576"/>
                      </a:lnTo>
                      <a:cubicBezTo>
                        <a:pt x="0" y="1527"/>
                        <a:pt x="0" y="1472"/>
                        <a:pt x="28" y="1424"/>
                      </a:cubicBezTo>
                      <a:lnTo>
                        <a:pt x="417" y="750"/>
                      </a:lnTo>
                      <a:lnTo>
                        <a:pt x="806" y="76"/>
                      </a:lnTo>
                      <a:cubicBezTo>
                        <a:pt x="834" y="28"/>
                        <a:pt x="882" y="0"/>
                        <a:pt x="938" y="0"/>
                      </a:cubicBezTo>
                      <a:lnTo>
                        <a:pt x="1716" y="0"/>
                      </a:lnTo>
                      <a:lnTo>
                        <a:pt x="2494" y="0"/>
                      </a:lnTo>
                      <a:cubicBezTo>
                        <a:pt x="2550" y="0"/>
                        <a:pt x="2598" y="28"/>
                        <a:pt x="2625" y="76"/>
                      </a:cubicBezTo>
                      <a:lnTo>
                        <a:pt x="3015" y="750"/>
                      </a:lnTo>
                      <a:lnTo>
                        <a:pt x="3404" y="1424"/>
                      </a:lnTo>
                      <a:cubicBezTo>
                        <a:pt x="3431" y="1472"/>
                        <a:pt x="3431" y="1527"/>
                        <a:pt x="3404" y="1576"/>
                      </a:cubicBezTo>
                      <a:close/>
                    </a:path>
                  </a:pathLst>
                </a:custGeom>
                <a:solidFill>
                  <a:srgbClr val="E91D25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2" name="TextBox 98"/>
              <p:cNvSpPr txBox="1"/>
              <p:nvPr/>
            </p:nvSpPr>
            <p:spPr>
              <a:xfrm>
                <a:off x="4324008" y="4076917"/>
                <a:ext cx="1220570" cy="958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schemeClr val="bg1"/>
                    </a:solidFill>
                    <a:latin typeface="+mj-ea"/>
                    <a:ea typeface="+mj-ea"/>
                  </a:rPr>
                  <a:t>2</a:t>
                </a:r>
                <a:endParaRPr lang="zh-CN" altLang="en-US" sz="48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7623734" y="3326845"/>
              <a:ext cx="456826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 утверждении перечня закупок органа исполнительной власти Волгоградской области и подведомственных ему государственных учреждений, при осуществлении которых разрабатываемые документы подлежат согласованию коллегиальным органом</a:t>
              </a:r>
            </a:p>
          </p:txBody>
        </p:sp>
      </p:grpSp>
      <p:grpSp>
        <p:nvGrpSpPr>
          <p:cNvPr id="28" name="Группа 27">
            <a:extLst>
              <a:ext uri="{FF2B5EF4-FFF2-40B4-BE49-F238E27FC236}">
                <a16:creationId xmlns="" xmlns:a16="http://schemas.microsoft.com/office/drawing/2014/main" id="{D25CE88E-5335-4A0D-BCCD-54964583F948}"/>
              </a:ext>
            </a:extLst>
          </p:cNvPr>
          <p:cNvGrpSpPr/>
          <p:nvPr/>
        </p:nvGrpSpPr>
        <p:grpSpPr>
          <a:xfrm>
            <a:off x="5956866" y="4836098"/>
            <a:ext cx="6222539" cy="1691823"/>
            <a:chOff x="5956866" y="4836098"/>
            <a:chExt cx="6222539" cy="1691823"/>
          </a:xfrm>
        </p:grpSpPr>
        <p:grpSp>
          <p:nvGrpSpPr>
            <p:cNvPr id="7" name="组合 84"/>
            <p:cNvGrpSpPr/>
            <p:nvPr/>
          </p:nvGrpSpPr>
          <p:grpSpPr>
            <a:xfrm>
              <a:off x="5956866" y="4836098"/>
              <a:ext cx="1728325" cy="1466385"/>
              <a:chOff x="5553262" y="2638733"/>
              <a:chExt cx="2397222" cy="2093640"/>
            </a:xfrm>
          </p:grpSpPr>
          <p:grpSp>
            <p:nvGrpSpPr>
              <p:cNvPr id="8" name="组合 85"/>
              <p:cNvGrpSpPr/>
              <p:nvPr/>
            </p:nvGrpSpPr>
            <p:grpSpPr>
              <a:xfrm>
                <a:off x="5553262" y="2638733"/>
                <a:ext cx="2397222" cy="2093640"/>
                <a:chOff x="5553262" y="2638733"/>
                <a:chExt cx="2397222" cy="2093640"/>
              </a:xfrm>
            </p:grpSpPr>
            <p:grpSp>
              <p:nvGrpSpPr>
                <p:cNvPr id="10" name="组合 87"/>
                <p:cNvGrpSpPr/>
                <p:nvPr/>
              </p:nvGrpSpPr>
              <p:grpSpPr>
                <a:xfrm>
                  <a:off x="5553262" y="2638733"/>
                  <a:ext cx="2397222" cy="2093640"/>
                  <a:chOff x="1511944" y="2420246"/>
                  <a:chExt cx="2627152" cy="2294453"/>
                </a:xfrm>
                <a:effectLst>
                  <a:outerShdw blurRad="203200" dist="38100" dir="3780000" sx="103000" sy="103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12" name="Freeform 6"/>
                  <p:cNvSpPr>
                    <a:spLocks/>
                  </p:cNvSpPr>
                  <p:nvPr/>
                </p:nvSpPr>
                <p:spPr bwMode="auto">
                  <a:xfrm>
                    <a:off x="1511944" y="2420246"/>
                    <a:ext cx="2627152" cy="2294453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7938" cap="flat">
                    <a:noFill/>
                    <a:prstDash val="solid"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2800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3" name="Freeform 6"/>
                  <p:cNvSpPr>
                    <a:spLocks/>
                  </p:cNvSpPr>
                  <p:nvPr/>
                </p:nvSpPr>
                <p:spPr bwMode="auto">
                  <a:xfrm>
                    <a:off x="1524106" y="2431739"/>
                    <a:ext cx="2602832" cy="2271469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2000"/>
                          <a:lumOff val="18000"/>
                        </a:schemeClr>
                      </a:gs>
                      <a:gs pos="47000">
                        <a:srgbClr val="F5F5F5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lin ang="18900000" scaled="0"/>
                  </a:gradFill>
                  <a:ln w="7938" cap="flat">
                    <a:noFill/>
                    <a:prstDash val="solid"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2800"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5864945" y="2882683"/>
                  <a:ext cx="1773860" cy="1540629"/>
                </a:xfrm>
                <a:custGeom>
                  <a:avLst/>
                  <a:gdLst>
                    <a:gd name="T0" fmla="*/ 3404 w 3431"/>
                    <a:gd name="T1" fmla="*/ 1576 h 2999"/>
                    <a:gd name="T2" fmla="*/ 3015 w 3431"/>
                    <a:gd name="T3" fmla="*/ 2249 h 2999"/>
                    <a:gd name="T4" fmla="*/ 2625 w 3431"/>
                    <a:gd name="T5" fmla="*/ 2923 h 2999"/>
                    <a:gd name="T6" fmla="*/ 2494 w 3431"/>
                    <a:gd name="T7" fmla="*/ 2999 h 2999"/>
                    <a:gd name="T8" fmla="*/ 1716 w 3431"/>
                    <a:gd name="T9" fmla="*/ 2999 h 2999"/>
                    <a:gd name="T10" fmla="*/ 938 w 3431"/>
                    <a:gd name="T11" fmla="*/ 2999 h 2999"/>
                    <a:gd name="T12" fmla="*/ 806 w 3431"/>
                    <a:gd name="T13" fmla="*/ 2923 h 2999"/>
                    <a:gd name="T14" fmla="*/ 417 w 3431"/>
                    <a:gd name="T15" fmla="*/ 2249 h 2999"/>
                    <a:gd name="T16" fmla="*/ 28 w 3431"/>
                    <a:gd name="T17" fmla="*/ 1576 h 2999"/>
                    <a:gd name="T18" fmla="*/ 28 w 3431"/>
                    <a:gd name="T19" fmla="*/ 1424 h 2999"/>
                    <a:gd name="T20" fmla="*/ 417 w 3431"/>
                    <a:gd name="T21" fmla="*/ 750 h 2999"/>
                    <a:gd name="T22" fmla="*/ 806 w 3431"/>
                    <a:gd name="T23" fmla="*/ 76 h 2999"/>
                    <a:gd name="T24" fmla="*/ 938 w 3431"/>
                    <a:gd name="T25" fmla="*/ 0 h 2999"/>
                    <a:gd name="T26" fmla="*/ 1716 w 3431"/>
                    <a:gd name="T27" fmla="*/ 0 h 2999"/>
                    <a:gd name="T28" fmla="*/ 2494 w 3431"/>
                    <a:gd name="T29" fmla="*/ 0 h 2999"/>
                    <a:gd name="T30" fmla="*/ 2625 w 3431"/>
                    <a:gd name="T31" fmla="*/ 76 h 2999"/>
                    <a:gd name="T32" fmla="*/ 3015 w 3431"/>
                    <a:gd name="T33" fmla="*/ 750 h 2999"/>
                    <a:gd name="T34" fmla="*/ 3404 w 3431"/>
                    <a:gd name="T35" fmla="*/ 1424 h 2999"/>
                    <a:gd name="T36" fmla="*/ 3404 w 3431"/>
                    <a:gd name="T37" fmla="*/ 1576 h 2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31" h="2999">
                      <a:moveTo>
                        <a:pt x="3404" y="1576"/>
                      </a:moveTo>
                      <a:lnTo>
                        <a:pt x="3015" y="2249"/>
                      </a:lnTo>
                      <a:lnTo>
                        <a:pt x="2625" y="2923"/>
                      </a:lnTo>
                      <a:cubicBezTo>
                        <a:pt x="2598" y="2972"/>
                        <a:pt x="2550" y="2999"/>
                        <a:pt x="2494" y="2999"/>
                      </a:cubicBezTo>
                      <a:lnTo>
                        <a:pt x="1716" y="2999"/>
                      </a:lnTo>
                      <a:lnTo>
                        <a:pt x="938" y="2999"/>
                      </a:lnTo>
                      <a:cubicBezTo>
                        <a:pt x="882" y="2999"/>
                        <a:pt x="834" y="2972"/>
                        <a:pt x="806" y="2923"/>
                      </a:cubicBezTo>
                      <a:lnTo>
                        <a:pt x="417" y="2249"/>
                      </a:lnTo>
                      <a:lnTo>
                        <a:pt x="28" y="1576"/>
                      </a:lnTo>
                      <a:cubicBezTo>
                        <a:pt x="0" y="1527"/>
                        <a:pt x="0" y="1472"/>
                        <a:pt x="28" y="1424"/>
                      </a:cubicBezTo>
                      <a:lnTo>
                        <a:pt x="417" y="750"/>
                      </a:lnTo>
                      <a:lnTo>
                        <a:pt x="806" y="76"/>
                      </a:lnTo>
                      <a:cubicBezTo>
                        <a:pt x="834" y="28"/>
                        <a:pt x="882" y="0"/>
                        <a:pt x="938" y="0"/>
                      </a:cubicBezTo>
                      <a:lnTo>
                        <a:pt x="1716" y="0"/>
                      </a:lnTo>
                      <a:lnTo>
                        <a:pt x="2494" y="0"/>
                      </a:lnTo>
                      <a:cubicBezTo>
                        <a:pt x="2550" y="0"/>
                        <a:pt x="2598" y="28"/>
                        <a:pt x="2625" y="76"/>
                      </a:cubicBezTo>
                      <a:lnTo>
                        <a:pt x="3015" y="750"/>
                      </a:lnTo>
                      <a:lnTo>
                        <a:pt x="3404" y="1424"/>
                      </a:lnTo>
                      <a:cubicBezTo>
                        <a:pt x="3431" y="1472"/>
                        <a:pt x="3431" y="1527"/>
                        <a:pt x="3404" y="1576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" name="TextBox 85"/>
              <p:cNvSpPr txBox="1"/>
              <p:nvPr/>
            </p:nvSpPr>
            <p:spPr>
              <a:xfrm>
                <a:off x="6069329" y="2990930"/>
                <a:ext cx="1273333" cy="958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schemeClr val="bg1"/>
                    </a:solidFill>
                    <a:latin typeface="+mj-ea"/>
                    <a:ea typeface="+mj-ea"/>
                  </a:rPr>
                  <a:t>3</a:t>
                </a:r>
                <a:endParaRPr lang="zh-CN" altLang="en-US" sz="48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7597844" y="4927483"/>
              <a:ext cx="4581561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 порядке создания при подведомственных соответствующему органу исполнительной власти Волгоградской области государственных учреждениях коллегиальных органов по согласованию документов, разрабатываемых соответствующим государственным учреждением при осуществлении закупок, и организации их деятельности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62075" y="819334"/>
            <a:ext cx="5751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постановления № 744-п органы исполнительной власти Волгоградской области на своем уровне обеспечили принятие следующих правовых актов: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F6D47A13-8D47-4242-8409-63D187356D79}"/>
              </a:ext>
            </a:extLst>
          </p:cNvPr>
          <p:cNvGrpSpPr/>
          <p:nvPr/>
        </p:nvGrpSpPr>
        <p:grpSpPr>
          <a:xfrm>
            <a:off x="168035" y="2646076"/>
            <a:ext cx="5298370" cy="2003746"/>
            <a:chOff x="168035" y="2646076"/>
            <a:chExt cx="5005354" cy="2003746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168035" y="2646076"/>
              <a:ext cx="4997353" cy="2003746"/>
            </a:xfrm>
            <a:prstGeom prst="rect">
              <a:avLst/>
            </a:prstGeom>
            <a:gradFill flip="none" rotWithShape="1">
              <a:gsLst>
                <a:gs pos="0">
                  <a:srgbClr val="E6E6E6">
                    <a:shade val="30000"/>
                    <a:satMod val="115000"/>
                  </a:srgbClr>
                </a:gs>
                <a:gs pos="50000">
                  <a:srgbClr val="E6E6E6">
                    <a:shade val="67500"/>
                    <a:satMod val="115000"/>
                  </a:srgbClr>
                </a:gs>
                <a:gs pos="100000">
                  <a:srgbClr val="E6E6E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86467" y="3004262"/>
              <a:ext cx="488692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Руководители государственных учреждений Волгоградской области создали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соответствующие </a:t>
              </a:r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коллегиальные органы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государственных учреждениях</a:t>
              </a:r>
              <a:endParaRPr lang="ru-RU" dirty="0"/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-97277" y="-1"/>
            <a:ext cx="12289277" cy="70992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0" y="619282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82657" y="-97711"/>
            <a:ext cx="12026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согласования закупочных документов в коллегиальных органах Волгоградской области</a:t>
            </a:r>
            <a:endParaRPr lang="ru-RU" dirty="0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D8EC5124-30E1-42A1-905B-B162A18F7579}"/>
              </a:ext>
            </a:extLst>
          </p:cNvPr>
          <p:cNvSpPr txBox="1"/>
          <p:nvPr/>
        </p:nvSpPr>
        <p:spPr>
          <a:xfrm>
            <a:off x="160119" y="5083288"/>
            <a:ext cx="529837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 муниципальных образований Волгоградской области обеспечили принятие муниципальных правовых актов о создании коллегиальных органов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04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7017" y="-8165"/>
            <a:ext cx="9304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МЕХАНИЗМ ВЗАИМОДЕЙСТВИЯ КОЛЛЕГИАЛЬНЫХ ОРГАНОВ И ЗАКАЗЧИКОВ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628D-5F68-499B-A097-9AD1DD76D494}" type="slidenum"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C35C0949-AF43-496D-B43E-F99CAE000D79}"/>
              </a:ext>
            </a:extLst>
          </p:cNvPr>
          <p:cNvSpPr/>
          <p:nvPr/>
        </p:nvSpPr>
        <p:spPr>
          <a:xfrm>
            <a:off x="4309354" y="3111735"/>
            <a:ext cx="3025302" cy="12645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(ГУ/ОИВ)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92B2D65B-91DA-4D6F-8476-C984C71AE8F0}"/>
              </a:ext>
            </a:extLst>
          </p:cNvPr>
          <p:cNvSpPr/>
          <p:nvPr/>
        </p:nvSpPr>
        <p:spPr>
          <a:xfrm>
            <a:off x="372528" y="1019771"/>
            <a:ext cx="3025302" cy="1298643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Коллегиальный орган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(ГУ)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DEB85775-8559-4F87-8A0C-C77CC7978A47}"/>
              </a:ext>
            </a:extLst>
          </p:cNvPr>
          <p:cNvSpPr/>
          <p:nvPr/>
        </p:nvSpPr>
        <p:spPr>
          <a:xfrm>
            <a:off x="8709499" y="1052674"/>
            <a:ext cx="2469778" cy="1265740"/>
          </a:xfrm>
          <a:prstGeom prst="roundRect">
            <a:avLst/>
          </a:prstGeom>
          <a:gradFill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6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Коллегиальный орган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9C4BA78E-F496-427D-A795-3726AE2323EC}"/>
              </a:ext>
            </a:extLst>
          </p:cNvPr>
          <p:cNvSpPr/>
          <p:nvPr/>
        </p:nvSpPr>
        <p:spPr>
          <a:xfrm>
            <a:off x="8610600" y="4210755"/>
            <a:ext cx="3025302" cy="810295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Коллегиальный орган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8D2BCCE9-2743-410B-A580-BB1C17072B6A}"/>
              </a:ext>
            </a:extLst>
          </p:cNvPr>
          <p:cNvSpPr/>
          <p:nvPr/>
        </p:nvSpPr>
        <p:spPr>
          <a:xfrm>
            <a:off x="8610600" y="5146050"/>
            <a:ext cx="3025302" cy="78674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Коллегиальный орган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</a:t>
            </a:r>
          </a:p>
        </p:txBody>
      </p:sp>
      <p:cxnSp>
        <p:nvCxnSpPr>
          <p:cNvPr id="11" name="Соединитель: уступ 10">
            <a:extLst>
              <a:ext uri="{FF2B5EF4-FFF2-40B4-BE49-F238E27FC236}">
                <a16:creationId xmlns="" xmlns:a16="http://schemas.microsoft.com/office/drawing/2014/main" id="{A5EED34A-DD9E-4393-B894-C5395CE9AF16}"/>
              </a:ext>
            </a:extLst>
          </p:cNvPr>
          <p:cNvCxnSpPr>
            <a:cxnSpLocks/>
            <a:stCxn id="5" idx="3"/>
            <a:endCxn id="7" idx="2"/>
          </p:cNvCxnSpPr>
          <p:nvPr/>
        </p:nvCxnSpPr>
        <p:spPr>
          <a:xfrm flipV="1">
            <a:off x="7334656" y="2318414"/>
            <a:ext cx="2609732" cy="1425620"/>
          </a:xfrm>
          <a:prstGeom prst="bentConnector2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: уступ 16">
            <a:extLst>
              <a:ext uri="{FF2B5EF4-FFF2-40B4-BE49-F238E27FC236}">
                <a16:creationId xmlns="" xmlns:a16="http://schemas.microsoft.com/office/drawing/2014/main" id="{A11EA94E-6DED-45F4-AC0E-C2331CC29671}"/>
              </a:ext>
            </a:extLst>
          </p:cNvPr>
          <p:cNvCxnSpPr>
            <a:stCxn id="5" idx="0"/>
            <a:endCxn id="6" idx="3"/>
          </p:cNvCxnSpPr>
          <p:nvPr/>
        </p:nvCxnSpPr>
        <p:spPr>
          <a:xfrm rot="16200000" flipV="1">
            <a:off x="3888597" y="1178326"/>
            <a:ext cx="1442642" cy="2424175"/>
          </a:xfrm>
          <a:prstGeom prst="bentConnector2">
            <a:avLst/>
          </a:prstGeom>
          <a:ln w="73025" cmpd="dbl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Соединитель: уступ 18">
            <a:extLst>
              <a:ext uri="{FF2B5EF4-FFF2-40B4-BE49-F238E27FC236}">
                <a16:creationId xmlns="" xmlns:a16="http://schemas.microsoft.com/office/drawing/2014/main" id="{B256350D-7D0E-44C4-AE74-B839C863C943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2445427" y="1758166"/>
            <a:ext cx="1218198" cy="2338694"/>
          </a:xfrm>
          <a:prstGeom prst="bentConnector2">
            <a:avLst/>
          </a:prstGeom>
          <a:ln w="73025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: уступ 21">
            <a:extLst>
              <a:ext uri="{FF2B5EF4-FFF2-40B4-BE49-F238E27FC236}">
                <a16:creationId xmlns="" xmlns:a16="http://schemas.microsoft.com/office/drawing/2014/main" id="{6A3BE59A-22F7-48E2-A2D8-D5151721664D}"/>
              </a:ext>
            </a:extLst>
          </p:cNvPr>
          <p:cNvCxnSpPr>
            <a:cxnSpLocks/>
          </p:cNvCxnSpPr>
          <p:nvPr/>
        </p:nvCxnSpPr>
        <p:spPr>
          <a:xfrm rot="10800000" flipV="1">
            <a:off x="6096001" y="1845994"/>
            <a:ext cx="2364027" cy="1265740"/>
          </a:xfrm>
          <a:prstGeom prst="bentConnector3">
            <a:avLst>
              <a:gd name="adj1" fmla="val 99961"/>
            </a:avLst>
          </a:prstGeom>
          <a:ln w="698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: уступ 32">
            <a:extLst>
              <a:ext uri="{FF2B5EF4-FFF2-40B4-BE49-F238E27FC236}">
                <a16:creationId xmlns="" xmlns:a16="http://schemas.microsoft.com/office/drawing/2014/main" id="{C5941D84-0D7C-43F1-98E3-9C53358CADA5}"/>
              </a:ext>
            </a:extLst>
          </p:cNvPr>
          <p:cNvCxnSpPr>
            <a:cxnSpLocks/>
            <a:stCxn id="5" idx="2"/>
            <a:endCxn id="8" idx="1"/>
          </p:cNvCxnSpPr>
          <p:nvPr/>
        </p:nvCxnSpPr>
        <p:spPr>
          <a:xfrm rot="16200000" flipH="1">
            <a:off x="7096517" y="3101819"/>
            <a:ext cx="239571" cy="2788595"/>
          </a:xfrm>
          <a:prstGeom prst="bentConnector2">
            <a:avLst/>
          </a:prstGeom>
          <a:ln w="57150" cap="rnd" cmpd="tri">
            <a:solidFill>
              <a:srgbClr val="7030A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оединитель: уступ 34">
            <a:extLst>
              <a:ext uri="{FF2B5EF4-FFF2-40B4-BE49-F238E27FC236}">
                <a16:creationId xmlns="" xmlns:a16="http://schemas.microsoft.com/office/drawing/2014/main" id="{CE610154-1BE0-432D-9C18-6D259B982621}"/>
              </a:ext>
            </a:extLst>
          </p:cNvPr>
          <p:cNvCxnSpPr>
            <a:cxnSpLocks/>
            <a:stCxn id="5" idx="2"/>
            <a:endCxn id="9" idx="1"/>
          </p:cNvCxnSpPr>
          <p:nvPr/>
        </p:nvCxnSpPr>
        <p:spPr>
          <a:xfrm rot="16200000" flipH="1">
            <a:off x="6634757" y="3563579"/>
            <a:ext cx="1163090" cy="2788595"/>
          </a:xfrm>
          <a:prstGeom prst="bentConnector2">
            <a:avLst/>
          </a:prstGeom>
          <a:ln w="57150" cap="rnd" cmpd="tri">
            <a:solidFill>
              <a:srgbClr val="7030A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блачко с текстом: прямоугольное со скругленными углами 38">
            <a:extLst>
              <a:ext uri="{FF2B5EF4-FFF2-40B4-BE49-F238E27FC236}">
                <a16:creationId xmlns="" xmlns:a16="http://schemas.microsoft.com/office/drawing/2014/main" id="{6C74D71F-C972-41B5-8423-C22D250CCF53}"/>
              </a:ext>
            </a:extLst>
          </p:cNvPr>
          <p:cNvSpPr/>
          <p:nvPr/>
        </p:nvSpPr>
        <p:spPr>
          <a:xfrm>
            <a:off x="3958752" y="627010"/>
            <a:ext cx="1837114" cy="843564"/>
          </a:xfrm>
          <a:prstGeom prst="wedgeRoundRectCallout">
            <a:avLst>
              <a:gd name="adj1" fmla="val -50676"/>
              <a:gd name="adj2" fmla="val 70404"/>
              <a:gd name="adj3" fmla="val 16667"/>
            </a:avLst>
          </a:prstGeom>
          <a:solidFill>
            <a:srgbClr val="00CCFF">
              <a:alpha val="33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шаг: направление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закупочных документов </a:t>
            </a:r>
          </a:p>
        </p:txBody>
      </p:sp>
      <p:sp>
        <p:nvSpPr>
          <p:cNvPr id="40" name="Облачко с текстом: прямоугольное со скругленными углами 39">
            <a:extLst>
              <a:ext uri="{FF2B5EF4-FFF2-40B4-BE49-F238E27FC236}">
                <a16:creationId xmlns="" xmlns:a16="http://schemas.microsoft.com/office/drawing/2014/main" id="{B79952F9-5BFA-40CD-826E-088E32F5260F}"/>
              </a:ext>
            </a:extLst>
          </p:cNvPr>
          <p:cNvSpPr/>
          <p:nvPr/>
        </p:nvSpPr>
        <p:spPr>
          <a:xfrm>
            <a:off x="2566884" y="2461700"/>
            <a:ext cx="1627764" cy="843564"/>
          </a:xfrm>
          <a:prstGeom prst="wedgeRoundRectCallout">
            <a:avLst>
              <a:gd name="adj1" fmla="val -50676"/>
              <a:gd name="adj2" fmla="val 70404"/>
              <a:gd name="adj3" fmla="val 16667"/>
            </a:avLst>
          </a:prstGeom>
          <a:solidFill>
            <a:srgbClr val="00CCFF">
              <a:alpha val="33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шаг: направление решения о согласовании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</a:t>
            </a:r>
          </a:p>
        </p:txBody>
      </p:sp>
      <p:sp>
        <p:nvSpPr>
          <p:cNvPr id="41" name="Облачко с текстом: прямоугольное со скругленными углами 40">
            <a:extLst>
              <a:ext uri="{FF2B5EF4-FFF2-40B4-BE49-F238E27FC236}">
                <a16:creationId xmlns="" xmlns:a16="http://schemas.microsoft.com/office/drawing/2014/main" id="{2AF08BA5-77A5-42CA-9BC0-BFADB745100F}"/>
              </a:ext>
            </a:extLst>
          </p:cNvPr>
          <p:cNvSpPr/>
          <p:nvPr/>
        </p:nvSpPr>
        <p:spPr>
          <a:xfrm>
            <a:off x="10359957" y="2414973"/>
            <a:ext cx="1746318" cy="1425620"/>
          </a:xfrm>
          <a:prstGeom prst="wedgeRoundRectCallout">
            <a:avLst>
              <a:gd name="adj1" fmla="val -70571"/>
              <a:gd name="adj2" fmla="val 10376"/>
              <a:gd name="adj3" fmla="val 16667"/>
            </a:avLst>
          </a:prstGeom>
          <a:solidFill>
            <a:srgbClr val="00CCFF">
              <a:alpha val="33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шаг направление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уведомления и по запросу представление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закупочных документов</a:t>
            </a:r>
          </a:p>
        </p:txBody>
      </p:sp>
      <p:sp>
        <p:nvSpPr>
          <p:cNvPr id="43" name="Облачко с текстом: прямоугольное со скругленными углами 42">
            <a:extLst>
              <a:ext uri="{FF2B5EF4-FFF2-40B4-BE49-F238E27FC236}">
                <a16:creationId xmlns="" xmlns:a16="http://schemas.microsoft.com/office/drawing/2014/main" id="{FAED365F-6E33-4084-9B61-A843BAD67C50}"/>
              </a:ext>
            </a:extLst>
          </p:cNvPr>
          <p:cNvSpPr/>
          <p:nvPr/>
        </p:nvSpPr>
        <p:spPr>
          <a:xfrm>
            <a:off x="5979520" y="5077662"/>
            <a:ext cx="2332513" cy="1103619"/>
          </a:xfrm>
          <a:prstGeom prst="wedgeRoundRectCallout">
            <a:avLst>
              <a:gd name="adj1" fmla="val -53799"/>
              <a:gd name="adj2" fmla="val -81227"/>
              <a:gd name="adj3" fmla="val 16667"/>
            </a:avLst>
          </a:prstGeom>
          <a:solidFill>
            <a:srgbClr val="00CCFF">
              <a:alpha val="82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5: уведомление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ГУ/ОИВ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принятом решении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по запросу представление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закупочных документов</a:t>
            </a:r>
          </a:p>
        </p:txBody>
      </p:sp>
      <p:cxnSp>
        <p:nvCxnSpPr>
          <p:cNvPr id="44" name="Соединитель: уступ 43">
            <a:extLst>
              <a:ext uri="{FF2B5EF4-FFF2-40B4-BE49-F238E27FC236}">
                <a16:creationId xmlns="" xmlns:a16="http://schemas.microsoft.com/office/drawing/2014/main" id="{9C26EC09-BB5E-4A54-99E6-3F4DE4ED465E}"/>
              </a:ext>
            </a:extLst>
          </p:cNvPr>
          <p:cNvCxnSpPr>
            <a:cxnSpLocks/>
            <a:stCxn id="5" idx="0"/>
            <a:endCxn id="7" idx="1"/>
          </p:cNvCxnSpPr>
          <p:nvPr/>
        </p:nvCxnSpPr>
        <p:spPr>
          <a:xfrm rot="5400000" flipH="1" flipV="1">
            <a:off x="6552657" y="954893"/>
            <a:ext cx="1426191" cy="2887494"/>
          </a:xfrm>
          <a:prstGeom prst="bentConnector2">
            <a:avLst/>
          </a:prstGeom>
          <a:ln w="73025" cmpd="dbl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Облачко с текстом: прямоугольное со скругленными углами 46">
            <a:extLst>
              <a:ext uri="{FF2B5EF4-FFF2-40B4-BE49-F238E27FC236}">
                <a16:creationId xmlns="" xmlns:a16="http://schemas.microsoft.com/office/drawing/2014/main" id="{C5582B2C-E59F-419A-9D16-795806849CA2}"/>
              </a:ext>
            </a:extLst>
          </p:cNvPr>
          <p:cNvSpPr/>
          <p:nvPr/>
        </p:nvSpPr>
        <p:spPr>
          <a:xfrm>
            <a:off x="6396136" y="639076"/>
            <a:ext cx="1837114" cy="810010"/>
          </a:xfrm>
          <a:prstGeom prst="wedgeRoundRectCallout">
            <a:avLst>
              <a:gd name="adj1" fmla="val -50676"/>
              <a:gd name="adj2" fmla="val 70404"/>
              <a:gd name="adj3" fmla="val 16667"/>
            </a:avLst>
          </a:prstGeom>
          <a:solidFill>
            <a:srgbClr val="00CCFF">
              <a:alpha val="33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шаг: направление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ОИВ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закупочных документов </a:t>
            </a:r>
          </a:p>
        </p:txBody>
      </p:sp>
      <p:sp>
        <p:nvSpPr>
          <p:cNvPr id="53" name="Облачко с текстом: прямоугольное со скругленными углами 52">
            <a:extLst>
              <a:ext uri="{FF2B5EF4-FFF2-40B4-BE49-F238E27FC236}">
                <a16:creationId xmlns="" xmlns:a16="http://schemas.microsoft.com/office/drawing/2014/main" id="{80B8B216-55C8-4DE7-8FD0-19854F8583CF}"/>
              </a:ext>
            </a:extLst>
          </p:cNvPr>
          <p:cNvSpPr/>
          <p:nvPr/>
        </p:nvSpPr>
        <p:spPr>
          <a:xfrm>
            <a:off x="6572250" y="2173231"/>
            <a:ext cx="1887778" cy="843564"/>
          </a:xfrm>
          <a:prstGeom prst="wedgeRoundRectCallout">
            <a:avLst>
              <a:gd name="adj1" fmla="val -72888"/>
              <a:gd name="adj2" fmla="val -69610"/>
              <a:gd name="adj3" fmla="val 16667"/>
            </a:avLst>
          </a:prstGeom>
          <a:solidFill>
            <a:srgbClr val="00CCFF">
              <a:alpha val="33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шаг: направление решения о согласовании для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ГУ/ОИВ</a:t>
            </a: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="" xmlns:a16="http://schemas.microsoft.com/office/drawing/2014/main" id="{C59F54DC-00D1-4085-A9C9-FA653BE1ACCF}"/>
              </a:ext>
            </a:extLst>
          </p:cNvPr>
          <p:cNvSpPr/>
          <p:nvPr/>
        </p:nvSpPr>
        <p:spPr>
          <a:xfrm>
            <a:off x="372528" y="5408769"/>
            <a:ext cx="2171902" cy="12166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УО/УУ</a:t>
            </a:r>
          </a:p>
        </p:txBody>
      </p:sp>
      <p:cxnSp>
        <p:nvCxnSpPr>
          <p:cNvPr id="63" name="Соединитель: уступ 62">
            <a:extLst>
              <a:ext uri="{FF2B5EF4-FFF2-40B4-BE49-F238E27FC236}">
                <a16:creationId xmlns="" xmlns:a16="http://schemas.microsoft.com/office/drawing/2014/main" id="{78A0F181-0BAE-4E92-BB73-97927542384A}"/>
              </a:ext>
            </a:extLst>
          </p:cNvPr>
          <p:cNvCxnSpPr>
            <a:cxnSpLocks/>
            <a:stCxn id="5" idx="1"/>
            <a:endCxn id="61" idx="0"/>
          </p:cNvCxnSpPr>
          <p:nvPr/>
        </p:nvCxnSpPr>
        <p:spPr>
          <a:xfrm rot="10800000" flipV="1">
            <a:off x="1458480" y="3744033"/>
            <a:ext cx="2850875" cy="1664735"/>
          </a:xfrm>
          <a:prstGeom prst="bentConnector2">
            <a:avLst/>
          </a:prstGeom>
          <a:ln w="57150" cmpd="sng"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Облачко с текстом: прямоугольное со скругленными углами 69">
            <a:extLst>
              <a:ext uri="{FF2B5EF4-FFF2-40B4-BE49-F238E27FC236}">
                <a16:creationId xmlns="" xmlns:a16="http://schemas.microsoft.com/office/drawing/2014/main" id="{2496C536-ED24-4BF0-9771-AE184CF4D23B}"/>
              </a:ext>
            </a:extLst>
          </p:cNvPr>
          <p:cNvSpPr/>
          <p:nvPr/>
        </p:nvSpPr>
        <p:spPr>
          <a:xfrm>
            <a:off x="1720630" y="4190571"/>
            <a:ext cx="2349027" cy="636602"/>
          </a:xfrm>
          <a:prstGeom prst="wedgeRoundRectCallout">
            <a:avLst>
              <a:gd name="adj1" fmla="val -48102"/>
              <a:gd name="adj2" fmla="val -119958"/>
              <a:gd name="adj3" fmla="val 16667"/>
            </a:avLst>
          </a:prstGeom>
          <a:solidFill>
            <a:srgbClr val="00CCFF">
              <a:alpha val="33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7: направление согласованных закупочных документов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ГУ/ОИВ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102" name="Группа 101">
            <a:extLst>
              <a:ext uri="{FF2B5EF4-FFF2-40B4-BE49-F238E27FC236}">
                <a16:creationId xmlns="" xmlns:a16="http://schemas.microsoft.com/office/drawing/2014/main" id="{6D2753FD-D49D-423C-B1F4-C45A9139191F}"/>
              </a:ext>
            </a:extLst>
          </p:cNvPr>
          <p:cNvGrpSpPr/>
          <p:nvPr/>
        </p:nvGrpSpPr>
        <p:grpSpPr>
          <a:xfrm>
            <a:off x="5109858" y="4376330"/>
            <a:ext cx="6882117" cy="1980023"/>
            <a:chOff x="5109858" y="4376330"/>
            <a:chExt cx="6882117" cy="1980023"/>
          </a:xfrm>
        </p:grpSpPr>
        <p:cxnSp>
          <p:nvCxnSpPr>
            <p:cNvPr id="86" name="Соединитель: уступ 85">
              <a:extLst>
                <a:ext uri="{FF2B5EF4-FFF2-40B4-BE49-F238E27FC236}">
                  <a16:creationId xmlns="" xmlns:a16="http://schemas.microsoft.com/office/drawing/2014/main" id="{AB5BCC7F-1116-4D70-B9C0-FBBA2CCB0A8B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>
              <a:off x="11635902" y="4615903"/>
              <a:ext cx="330841" cy="923518"/>
            </a:xfrm>
            <a:prstGeom prst="bentConnector2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>
              <a:extLst>
                <a:ext uri="{FF2B5EF4-FFF2-40B4-BE49-F238E27FC236}">
                  <a16:creationId xmlns="" xmlns:a16="http://schemas.microsoft.com/office/drawing/2014/main" id="{2DD75696-023E-4807-A951-BDA33B03210F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11635902" y="5539421"/>
              <a:ext cx="330841" cy="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>
              <a:extLst>
                <a:ext uri="{FF2B5EF4-FFF2-40B4-BE49-F238E27FC236}">
                  <a16:creationId xmlns="" xmlns:a16="http://schemas.microsoft.com/office/drawing/2014/main" id="{FB53B1C9-726B-4381-9525-874798F91CFD}"/>
                </a:ext>
              </a:extLst>
            </p:cNvPr>
            <p:cNvCxnSpPr>
              <a:cxnSpLocks/>
            </p:cNvCxnSpPr>
            <p:nvPr/>
          </p:nvCxnSpPr>
          <p:spPr>
            <a:xfrm>
              <a:off x="8233250" y="6356350"/>
              <a:ext cx="3758725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>
              <a:extLst>
                <a:ext uri="{FF2B5EF4-FFF2-40B4-BE49-F238E27FC236}">
                  <a16:creationId xmlns="" xmlns:a16="http://schemas.microsoft.com/office/drawing/2014/main" id="{CBF59F82-B963-49B9-9E14-1E12DA7894A8}"/>
                </a:ext>
              </a:extLst>
            </p:cNvPr>
            <p:cNvCxnSpPr/>
            <p:nvPr/>
          </p:nvCxnSpPr>
          <p:spPr>
            <a:xfrm flipV="1">
              <a:off x="11966743" y="5539422"/>
              <a:ext cx="0" cy="81692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Соединитель: уступ 97">
              <a:extLst>
                <a:ext uri="{FF2B5EF4-FFF2-40B4-BE49-F238E27FC236}">
                  <a16:creationId xmlns="" xmlns:a16="http://schemas.microsoft.com/office/drawing/2014/main" id="{0848B65A-193A-4AEE-8E3F-0062B2EC919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109858" y="4376330"/>
              <a:ext cx="3123393" cy="1980023"/>
            </a:xfrm>
            <a:prstGeom prst="bentConnector3">
              <a:avLst>
                <a:gd name="adj1" fmla="val 100013"/>
              </a:avLst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Облачко с текстом: прямоугольное со скругленными углами 106">
            <a:extLst>
              <a:ext uri="{FF2B5EF4-FFF2-40B4-BE49-F238E27FC236}">
                <a16:creationId xmlns="" xmlns:a16="http://schemas.microsoft.com/office/drawing/2014/main" id="{0690B9F0-A791-4BAA-992E-7E46EA6705F7}"/>
              </a:ext>
            </a:extLst>
          </p:cNvPr>
          <p:cNvSpPr/>
          <p:nvPr/>
        </p:nvSpPr>
        <p:spPr>
          <a:xfrm>
            <a:off x="3033404" y="5784065"/>
            <a:ext cx="1887778" cy="843564"/>
          </a:xfrm>
          <a:prstGeom prst="wedgeRoundRectCallout">
            <a:avLst>
              <a:gd name="adj1" fmla="val 58884"/>
              <a:gd name="adj2" fmla="val -84762"/>
              <a:gd name="adj3" fmla="val 16667"/>
            </a:avLst>
          </a:prstGeom>
          <a:solidFill>
            <a:srgbClr val="00CCFF">
              <a:alpha val="33000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шаг: направление решения о согласовании для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ГУ/ОИВ</a:t>
            </a:r>
          </a:p>
        </p:txBody>
      </p:sp>
      <p:sp>
        <p:nvSpPr>
          <p:cNvPr id="118" name="Прямоугольник 117">
            <a:extLst>
              <a:ext uri="{FF2B5EF4-FFF2-40B4-BE49-F238E27FC236}">
                <a16:creationId xmlns="" xmlns:a16="http://schemas.microsoft.com/office/drawing/2014/main" id="{3F439C64-D935-481D-9F00-141827D718E0}"/>
              </a:ext>
            </a:extLst>
          </p:cNvPr>
          <p:cNvSpPr/>
          <p:nvPr/>
        </p:nvSpPr>
        <p:spPr>
          <a:xfrm>
            <a:off x="0" y="481629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89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9055100" y="6387996"/>
            <a:ext cx="2743200" cy="365125"/>
          </a:xfrm>
        </p:spPr>
        <p:txBody>
          <a:bodyPr/>
          <a:lstStyle/>
          <a:p>
            <a:fld id="{BE54628D-5F68-499B-A097-9AD1DD76D494}" type="slidenum">
              <a:rPr lang="ru-RU" sz="1400" b="1" smtClean="0">
                <a:solidFill>
                  <a:schemeClr val="tx1"/>
                </a:solidFill>
              </a:rPr>
              <a:t>8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0"/>
            <a:ext cx="12192000" cy="55699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593524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-143741" y="0"/>
            <a:ext cx="124794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коллегиальных органов Волгоградской области в 2021 году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/>
          </a:p>
        </p:txBody>
      </p:sp>
      <p:cxnSp>
        <p:nvCxnSpPr>
          <p:cNvPr id="75" name="Straight Connector 23"/>
          <p:cNvCxnSpPr/>
          <p:nvPr/>
        </p:nvCxnSpPr>
        <p:spPr>
          <a:xfrm flipV="1">
            <a:off x="5950241" y="2776567"/>
            <a:ext cx="0" cy="1151197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77" name="文本框 13"/>
          <p:cNvSpPr txBox="1"/>
          <p:nvPr/>
        </p:nvSpPr>
        <p:spPr>
          <a:xfrm>
            <a:off x="3939600" y="844934"/>
            <a:ext cx="4021282" cy="176246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9500" tIns="49748" rIns="99500" bIns="49748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ru-RU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微软雅黑" pitchFamily="34" charset="-122"/>
              </a:rPr>
              <a:t>Повышение реальной состязательности участников торгов, увеличению закупок с экономией при одновременном снижении случаев демпинга</a:t>
            </a:r>
            <a:endParaRPr lang="ru-RU" altLang="zh-CN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微软雅黑" pitchFamily="34" charset="-122"/>
            </a:endParaRPr>
          </a:p>
        </p:txBody>
      </p:sp>
      <p:cxnSp>
        <p:nvCxnSpPr>
          <p:cNvPr id="79" name="Straight Connector 26"/>
          <p:cNvCxnSpPr/>
          <p:nvPr/>
        </p:nvCxnSpPr>
        <p:spPr>
          <a:xfrm flipV="1">
            <a:off x="5067615" y="3158837"/>
            <a:ext cx="0" cy="768927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80" name="Straight Connector 27"/>
          <p:cNvCxnSpPr/>
          <p:nvPr/>
        </p:nvCxnSpPr>
        <p:spPr>
          <a:xfrm flipH="1" flipV="1">
            <a:off x="4613028" y="3023750"/>
            <a:ext cx="454587" cy="135082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85" name="文本框 13"/>
          <p:cNvSpPr txBox="1"/>
          <p:nvPr/>
        </p:nvSpPr>
        <p:spPr>
          <a:xfrm>
            <a:off x="238990" y="1830674"/>
            <a:ext cx="3617482" cy="2094860"/>
          </a:xfrm>
          <a:prstGeom prst="rect">
            <a:avLst/>
          </a:prstGeom>
          <a:solidFill>
            <a:srgbClr val="C00000"/>
          </a:solidFill>
        </p:spPr>
        <p:txBody>
          <a:bodyPr wrap="square" lIns="99500" tIns="49748" rIns="99500" bIns="49748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ru-RU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微软雅黑" pitchFamily="34" charset="-122"/>
              </a:rPr>
              <a:t>Совершенствование качества подготовки документации, повышение «понятности» для участников закупки, снижение количество объявленных повторно процедур</a:t>
            </a:r>
            <a:endParaRPr lang="ru-RU" altLang="zh-CN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微软雅黑" pitchFamily="34" charset="-122"/>
            </a:endParaRPr>
          </a:p>
        </p:txBody>
      </p:sp>
      <p:cxnSp>
        <p:nvCxnSpPr>
          <p:cNvPr id="87" name="Straight Connector 24"/>
          <p:cNvCxnSpPr/>
          <p:nvPr/>
        </p:nvCxnSpPr>
        <p:spPr>
          <a:xfrm flipV="1">
            <a:off x="6891114" y="3158833"/>
            <a:ext cx="0" cy="768931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88" name="Straight Connector 25"/>
          <p:cNvCxnSpPr/>
          <p:nvPr/>
        </p:nvCxnSpPr>
        <p:spPr>
          <a:xfrm flipV="1">
            <a:off x="6891114" y="2888668"/>
            <a:ext cx="413695" cy="278556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93" name="文本框 13"/>
          <p:cNvSpPr txBox="1"/>
          <p:nvPr/>
        </p:nvSpPr>
        <p:spPr>
          <a:xfrm>
            <a:off x="8362978" y="1789112"/>
            <a:ext cx="3203073" cy="1430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99500" tIns="49748" rIns="99500" bIns="49748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ru-RU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微软雅黑" pitchFamily="34" charset="-122"/>
              </a:rPr>
              <a:t>Усиление контроля за обоснованностью НМЦК для исключения случаев ее завышения или занижения</a:t>
            </a:r>
            <a:endParaRPr lang="ru-RU" altLang="zh-CN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微软雅黑" pitchFamily="34" charset="-122"/>
            </a:endParaRPr>
          </a:p>
        </p:txBody>
      </p:sp>
      <p:cxnSp>
        <p:nvCxnSpPr>
          <p:cNvPr id="95" name="Straight Connector 28"/>
          <p:cNvCxnSpPr/>
          <p:nvPr/>
        </p:nvCxnSpPr>
        <p:spPr>
          <a:xfrm flipH="1">
            <a:off x="3387436" y="4955664"/>
            <a:ext cx="648215" cy="0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grpSp>
        <p:nvGrpSpPr>
          <p:cNvPr id="16" name="Группа 15"/>
          <p:cNvGrpSpPr/>
          <p:nvPr/>
        </p:nvGrpSpPr>
        <p:grpSpPr>
          <a:xfrm>
            <a:off x="4185761" y="4249882"/>
            <a:ext cx="3682161" cy="2462049"/>
            <a:chOff x="4035651" y="3707174"/>
            <a:chExt cx="4420634" cy="3004758"/>
          </a:xfrm>
        </p:grpSpPr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5639845" y="3898676"/>
              <a:ext cx="1156716" cy="2813256"/>
            </a:xfrm>
            <a:custGeom>
              <a:avLst/>
              <a:gdLst>
                <a:gd name="T0" fmla="*/ 625 w 693"/>
                <a:gd name="T1" fmla="*/ 1522 h 1641"/>
                <a:gd name="T2" fmla="*/ 520 w 693"/>
                <a:gd name="T3" fmla="*/ 985 h 1641"/>
                <a:gd name="T4" fmla="*/ 498 w 693"/>
                <a:gd name="T5" fmla="*/ 789 h 1641"/>
                <a:gd name="T6" fmla="*/ 532 w 693"/>
                <a:gd name="T7" fmla="*/ 760 h 1641"/>
                <a:gd name="T8" fmla="*/ 571 w 693"/>
                <a:gd name="T9" fmla="*/ 506 h 1641"/>
                <a:gd name="T10" fmla="*/ 505 w 693"/>
                <a:gd name="T11" fmla="*/ 282 h 1641"/>
                <a:gd name="T12" fmla="*/ 394 w 693"/>
                <a:gd name="T13" fmla="*/ 243 h 1641"/>
                <a:gd name="T14" fmla="*/ 344 w 693"/>
                <a:gd name="T15" fmla="*/ 214 h 1641"/>
                <a:gd name="T16" fmla="*/ 341 w 693"/>
                <a:gd name="T17" fmla="*/ 204 h 1641"/>
                <a:gd name="T18" fmla="*/ 354 w 693"/>
                <a:gd name="T19" fmla="*/ 65 h 1641"/>
                <a:gd name="T20" fmla="*/ 313 w 693"/>
                <a:gd name="T21" fmla="*/ 0 h 1641"/>
                <a:gd name="T22" fmla="*/ 228 w 693"/>
                <a:gd name="T23" fmla="*/ 24 h 1641"/>
                <a:gd name="T24" fmla="*/ 214 w 693"/>
                <a:gd name="T25" fmla="*/ 121 h 1641"/>
                <a:gd name="T26" fmla="*/ 240 w 693"/>
                <a:gd name="T27" fmla="*/ 200 h 1641"/>
                <a:gd name="T28" fmla="*/ 240 w 693"/>
                <a:gd name="T29" fmla="*/ 215 h 1641"/>
                <a:gd name="T30" fmla="*/ 147 w 693"/>
                <a:gd name="T31" fmla="*/ 272 h 1641"/>
                <a:gd name="T32" fmla="*/ 22 w 693"/>
                <a:gd name="T33" fmla="*/ 531 h 1641"/>
                <a:gd name="T34" fmla="*/ 113 w 693"/>
                <a:gd name="T35" fmla="*/ 777 h 1641"/>
                <a:gd name="T36" fmla="*/ 143 w 693"/>
                <a:gd name="T37" fmla="*/ 802 h 1641"/>
                <a:gd name="T38" fmla="*/ 220 w 693"/>
                <a:gd name="T39" fmla="*/ 1183 h 1641"/>
                <a:gd name="T40" fmla="*/ 267 w 693"/>
                <a:gd name="T41" fmla="*/ 1470 h 1641"/>
                <a:gd name="T42" fmla="*/ 231 w 693"/>
                <a:gd name="T43" fmla="*/ 1602 h 1641"/>
                <a:gd name="T44" fmla="*/ 343 w 693"/>
                <a:gd name="T45" fmla="*/ 1595 h 1641"/>
                <a:gd name="T46" fmla="*/ 351 w 693"/>
                <a:gd name="T47" fmla="*/ 1504 h 1641"/>
                <a:gd name="T48" fmla="*/ 342 w 693"/>
                <a:gd name="T49" fmla="*/ 1327 h 1641"/>
                <a:gd name="T50" fmla="*/ 334 w 693"/>
                <a:gd name="T51" fmla="*/ 1168 h 1641"/>
                <a:gd name="T52" fmla="*/ 372 w 693"/>
                <a:gd name="T53" fmla="*/ 991 h 1641"/>
                <a:gd name="T54" fmla="*/ 495 w 693"/>
                <a:gd name="T55" fmla="*/ 1455 h 1641"/>
                <a:gd name="T56" fmla="*/ 553 w 693"/>
                <a:gd name="T57" fmla="*/ 1595 h 1641"/>
                <a:gd name="T58" fmla="*/ 693 w 693"/>
                <a:gd name="T59" fmla="*/ 1628 h 1641"/>
                <a:gd name="T60" fmla="*/ 115 w 693"/>
                <a:gd name="T61" fmla="*/ 608 h 1641"/>
                <a:gd name="T62" fmla="*/ 125 w 693"/>
                <a:gd name="T63" fmla="*/ 524 h 1641"/>
                <a:gd name="T64" fmla="*/ 395 w 693"/>
                <a:gd name="T65" fmla="*/ 690 h 1641"/>
                <a:gd name="T66" fmla="*/ 314 w 693"/>
                <a:gd name="T67" fmla="*/ 307 h 1641"/>
                <a:gd name="T68" fmla="*/ 280 w 693"/>
                <a:gd name="T69" fmla="*/ 291 h 1641"/>
                <a:gd name="T70" fmla="*/ 295 w 693"/>
                <a:gd name="T71" fmla="*/ 485 h 1641"/>
                <a:gd name="T72" fmla="*/ 274 w 693"/>
                <a:gd name="T73" fmla="*/ 687 h 1641"/>
                <a:gd name="T74" fmla="*/ 235 w 693"/>
                <a:gd name="T75" fmla="*/ 542 h 1641"/>
                <a:gd name="T76" fmla="*/ 248 w 693"/>
                <a:gd name="T77" fmla="*/ 225 h 1641"/>
                <a:gd name="T78" fmla="*/ 334 w 693"/>
                <a:gd name="T79" fmla="*/ 227 h 1641"/>
                <a:gd name="T80" fmla="*/ 381 w 693"/>
                <a:gd name="T81" fmla="*/ 413 h 1641"/>
                <a:gd name="T82" fmla="*/ 411 w 693"/>
                <a:gd name="T83" fmla="*/ 689 h 1641"/>
                <a:gd name="T84" fmla="*/ 473 w 693"/>
                <a:gd name="T85" fmla="*/ 485 h 1641"/>
                <a:gd name="T86" fmla="*/ 501 w 693"/>
                <a:gd name="T87" fmla="*/ 576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3" h="1641">
                  <a:moveTo>
                    <a:pt x="669" y="1590"/>
                  </a:moveTo>
                  <a:cubicBezTo>
                    <a:pt x="650" y="1579"/>
                    <a:pt x="636" y="1550"/>
                    <a:pt x="629" y="1542"/>
                  </a:cubicBezTo>
                  <a:cubicBezTo>
                    <a:pt x="622" y="1535"/>
                    <a:pt x="631" y="1537"/>
                    <a:pt x="625" y="1522"/>
                  </a:cubicBezTo>
                  <a:cubicBezTo>
                    <a:pt x="619" y="1507"/>
                    <a:pt x="600" y="1419"/>
                    <a:pt x="597" y="1391"/>
                  </a:cubicBezTo>
                  <a:cubicBezTo>
                    <a:pt x="593" y="1362"/>
                    <a:pt x="595" y="1265"/>
                    <a:pt x="582" y="1219"/>
                  </a:cubicBezTo>
                  <a:cubicBezTo>
                    <a:pt x="568" y="1173"/>
                    <a:pt x="526" y="1025"/>
                    <a:pt x="520" y="985"/>
                  </a:cubicBezTo>
                  <a:cubicBezTo>
                    <a:pt x="514" y="944"/>
                    <a:pt x="505" y="903"/>
                    <a:pt x="505" y="881"/>
                  </a:cubicBezTo>
                  <a:cubicBezTo>
                    <a:pt x="505" y="858"/>
                    <a:pt x="503" y="843"/>
                    <a:pt x="496" y="827"/>
                  </a:cubicBezTo>
                  <a:cubicBezTo>
                    <a:pt x="490" y="811"/>
                    <a:pt x="498" y="789"/>
                    <a:pt x="498" y="789"/>
                  </a:cubicBezTo>
                  <a:cubicBezTo>
                    <a:pt x="498" y="789"/>
                    <a:pt x="514" y="801"/>
                    <a:pt x="524" y="810"/>
                  </a:cubicBezTo>
                  <a:cubicBezTo>
                    <a:pt x="534" y="819"/>
                    <a:pt x="534" y="805"/>
                    <a:pt x="529" y="785"/>
                  </a:cubicBezTo>
                  <a:cubicBezTo>
                    <a:pt x="524" y="765"/>
                    <a:pt x="527" y="754"/>
                    <a:pt x="532" y="760"/>
                  </a:cubicBezTo>
                  <a:cubicBezTo>
                    <a:pt x="537" y="767"/>
                    <a:pt x="541" y="728"/>
                    <a:pt x="553" y="705"/>
                  </a:cubicBezTo>
                  <a:cubicBezTo>
                    <a:pt x="566" y="681"/>
                    <a:pt x="593" y="633"/>
                    <a:pt x="587" y="606"/>
                  </a:cubicBezTo>
                  <a:cubicBezTo>
                    <a:pt x="581" y="578"/>
                    <a:pt x="578" y="530"/>
                    <a:pt x="571" y="506"/>
                  </a:cubicBezTo>
                  <a:cubicBezTo>
                    <a:pt x="563" y="483"/>
                    <a:pt x="556" y="441"/>
                    <a:pt x="547" y="415"/>
                  </a:cubicBezTo>
                  <a:cubicBezTo>
                    <a:pt x="538" y="389"/>
                    <a:pt x="540" y="376"/>
                    <a:pt x="529" y="350"/>
                  </a:cubicBezTo>
                  <a:cubicBezTo>
                    <a:pt x="517" y="324"/>
                    <a:pt x="505" y="295"/>
                    <a:pt x="505" y="282"/>
                  </a:cubicBezTo>
                  <a:cubicBezTo>
                    <a:pt x="505" y="275"/>
                    <a:pt x="502" y="269"/>
                    <a:pt x="491" y="265"/>
                  </a:cubicBezTo>
                  <a:cubicBezTo>
                    <a:pt x="483" y="261"/>
                    <a:pt x="469" y="258"/>
                    <a:pt x="449" y="255"/>
                  </a:cubicBezTo>
                  <a:cubicBezTo>
                    <a:pt x="428" y="252"/>
                    <a:pt x="409" y="248"/>
                    <a:pt x="394" y="243"/>
                  </a:cubicBezTo>
                  <a:cubicBezTo>
                    <a:pt x="393" y="243"/>
                    <a:pt x="392" y="242"/>
                    <a:pt x="391" y="242"/>
                  </a:cubicBezTo>
                  <a:cubicBezTo>
                    <a:pt x="391" y="242"/>
                    <a:pt x="390" y="242"/>
                    <a:pt x="390" y="242"/>
                  </a:cubicBezTo>
                  <a:cubicBezTo>
                    <a:pt x="370" y="235"/>
                    <a:pt x="344" y="214"/>
                    <a:pt x="344" y="214"/>
                  </a:cubicBezTo>
                  <a:cubicBezTo>
                    <a:pt x="336" y="225"/>
                    <a:pt x="336" y="225"/>
                    <a:pt x="336" y="225"/>
                  </a:cubicBezTo>
                  <a:cubicBezTo>
                    <a:pt x="339" y="221"/>
                    <a:pt x="341" y="218"/>
                    <a:pt x="344" y="214"/>
                  </a:cubicBezTo>
                  <a:cubicBezTo>
                    <a:pt x="341" y="211"/>
                    <a:pt x="336" y="204"/>
                    <a:pt x="341" y="204"/>
                  </a:cubicBezTo>
                  <a:cubicBezTo>
                    <a:pt x="352" y="203"/>
                    <a:pt x="354" y="159"/>
                    <a:pt x="360" y="146"/>
                  </a:cubicBezTo>
                  <a:cubicBezTo>
                    <a:pt x="366" y="133"/>
                    <a:pt x="364" y="124"/>
                    <a:pt x="360" y="112"/>
                  </a:cubicBezTo>
                  <a:cubicBezTo>
                    <a:pt x="356" y="101"/>
                    <a:pt x="364" y="84"/>
                    <a:pt x="354" y="65"/>
                  </a:cubicBezTo>
                  <a:cubicBezTo>
                    <a:pt x="344" y="47"/>
                    <a:pt x="358" y="24"/>
                    <a:pt x="344" y="22"/>
                  </a:cubicBezTo>
                  <a:cubicBezTo>
                    <a:pt x="330" y="20"/>
                    <a:pt x="335" y="3"/>
                    <a:pt x="322" y="3"/>
                  </a:cubicBezTo>
                  <a:cubicBezTo>
                    <a:pt x="318" y="3"/>
                    <a:pt x="315" y="2"/>
                    <a:pt x="313" y="0"/>
                  </a:cubicBezTo>
                  <a:cubicBezTo>
                    <a:pt x="302" y="21"/>
                    <a:pt x="285" y="14"/>
                    <a:pt x="285" y="14"/>
                  </a:cubicBezTo>
                  <a:cubicBezTo>
                    <a:pt x="259" y="8"/>
                    <a:pt x="242" y="14"/>
                    <a:pt x="230" y="23"/>
                  </a:cubicBezTo>
                  <a:cubicBezTo>
                    <a:pt x="230" y="23"/>
                    <a:pt x="229" y="24"/>
                    <a:pt x="228" y="24"/>
                  </a:cubicBezTo>
                  <a:cubicBezTo>
                    <a:pt x="213" y="38"/>
                    <a:pt x="208" y="57"/>
                    <a:pt x="208" y="58"/>
                  </a:cubicBezTo>
                  <a:cubicBezTo>
                    <a:pt x="207" y="65"/>
                    <a:pt x="206" y="72"/>
                    <a:pt x="206" y="77"/>
                  </a:cubicBezTo>
                  <a:cubicBezTo>
                    <a:pt x="208" y="95"/>
                    <a:pt x="213" y="113"/>
                    <a:pt x="214" y="121"/>
                  </a:cubicBezTo>
                  <a:cubicBezTo>
                    <a:pt x="215" y="128"/>
                    <a:pt x="219" y="158"/>
                    <a:pt x="225" y="158"/>
                  </a:cubicBezTo>
                  <a:cubicBezTo>
                    <a:pt x="231" y="158"/>
                    <a:pt x="233" y="159"/>
                    <a:pt x="233" y="159"/>
                  </a:cubicBezTo>
                  <a:cubicBezTo>
                    <a:pt x="233" y="159"/>
                    <a:pt x="240" y="182"/>
                    <a:pt x="240" y="200"/>
                  </a:cubicBezTo>
                  <a:cubicBezTo>
                    <a:pt x="240" y="208"/>
                    <a:pt x="240" y="212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24" y="238"/>
                    <a:pt x="206" y="246"/>
                  </a:cubicBezTo>
                  <a:cubicBezTo>
                    <a:pt x="188" y="255"/>
                    <a:pt x="162" y="268"/>
                    <a:pt x="147" y="272"/>
                  </a:cubicBezTo>
                  <a:cubicBezTo>
                    <a:pt x="136" y="275"/>
                    <a:pt x="124" y="279"/>
                    <a:pt x="115" y="285"/>
                  </a:cubicBezTo>
                  <a:cubicBezTo>
                    <a:pt x="103" y="293"/>
                    <a:pt x="93" y="305"/>
                    <a:pt x="89" y="326"/>
                  </a:cubicBezTo>
                  <a:cubicBezTo>
                    <a:pt x="82" y="365"/>
                    <a:pt x="42" y="495"/>
                    <a:pt x="22" y="531"/>
                  </a:cubicBezTo>
                  <a:cubicBezTo>
                    <a:pt x="3" y="567"/>
                    <a:pt x="0" y="616"/>
                    <a:pt x="20" y="646"/>
                  </a:cubicBezTo>
                  <a:cubicBezTo>
                    <a:pt x="39" y="676"/>
                    <a:pt x="86" y="750"/>
                    <a:pt x="93" y="760"/>
                  </a:cubicBezTo>
                  <a:cubicBezTo>
                    <a:pt x="100" y="770"/>
                    <a:pt x="102" y="778"/>
                    <a:pt x="113" y="777"/>
                  </a:cubicBezTo>
                  <a:cubicBezTo>
                    <a:pt x="113" y="777"/>
                    <a:pt x="114" y="776"/>
                    <a:pt x="115" y="776"/>
                  </a:cubicBezTo>
                  <a:cubicBezTo>
                    <a:pt x="124" y="776"/>
                    <a:pt x="130" y="777"/>
                    <a:pt x="130" y="777"/>
                  </a:cubicBezTo>
                  <a:cubicBezTo>
                    <a:pt x="130" y="777"/>
                    <a:pt x="135" y="796"/>
                    <a:pt x="143" y="802"/>
                  </a:cubicBezTo>
                  <a:cubicBezTo>
                    <a:pt x="151" y="808"/>
                    <a:pt x="161" y="828"/>
                    <a:pt x="163" y="821"/>
                  </a:cubicBezTo>
                  <a:cubicBezTo>
                    <a:pt x="166" y="814"/>
                    <a:pt x="173" y="872"/>
                    <a:pt x="180" y="903"/>
                  </a:cubicBezTo>
                  <a:cubicBezTo>
                    <a:pt x="187" y="934"/>
                    <a:pt x="220" y="1152"/>
                    <a:pt x="220" y="1183"/>
                  </a:cubicBezTo>
                  <a:cubicBezTo>
                    <a:pt x="220" y="1214"/>
                    <a:pt x="232" y="1246"/>
                    <a:pt x="231" y="1268"/>
                  </a:cubicBezTo>
                  <a:cubicBezTo>
                    <a:pt x="230" y="1291"/>
                    <a:pt x="235" y="1349"/>
                    <a:pt x="236" y="1381"/>
                  </a:cubicBezTo>
                  <a:cubicBezTo>
                    <a:pt x="237" y="1413"/>
                    <a:pt x="267" y="1447"/>
                    <a:pt x="267" y="1470"/>
                  </a:cubicBezTo>
                  <a:cubicBezTo>
                    <a:pt x="267" y="1494"/>
                    <a:pt x="260" y="1505"/>
                    <a:pt x="263" y="1519"/>
                  </a:cubicBezTo>
                  <a:cubicBezTo>
                    <a:pt x="267" y="1532"/>
                    <a:pt x="266" y="1542"/>
                    <a:pt x="251" y="1558"/>
                  </a:cubicBezTo>
                  <a:cubicBezTo>
                    <a:pt x="236" y="1574"/>
                    <a:pt x="230" y="1589"/>
                    <a:pt x="231" y="1602"/>
                  </a:cubicBezTo>
                  <a:cubicBezTo>
                    <a:pt x="232" y="1614"/>
                    <a:pt x="236" y="1619"/>
                    <a:pt x="266" y="1620"/>
                  </a:cubicBezTo>
                  <a:cubicBezTo>
                    <a:pt x="296" y="1621"/>
                    <a:pt x="324" y="1613"/>
                    <a:pt x="324" y="1605"/>
                  </a:cubicBezTo>
                  <a:cubicBezTo>
                    <a:pt x="324" y="1598"/>
                    <a:pt x="334" y="1595"/>
                    <a:pt x="343" y="1595"/>
                  </a:cubicBezTo>
                  <a:cubicBezTo>
                    <a:pt x="351" y="1595"/>
                    <a:pt x="350" y="1587"/>
                    <a:pt x="346" y="1569"/>
                  </a:cubicBezTo>
                  <a:cubicBezTo>
                    <a:pt x="343" y="1552"/>
                    <a:pt x="330" y="1528"/>
                    <a:pt x="338" y="1531"/>
                  </a:cubicBezTo>
                  <a:cubicBezTo>
                    <a:pt x="345" y="1533"/>
                    <a:pt x="351" y="1528"/>
                    <a:pt x="351" y="1504"/>
                  </a:cubicBezTo>
                  <a:cubicBezTo>
                    <a:pt x="351" y="1479"/>
                    <a:pt x="355" y="1471"/>
                    <a:pt x="344" y="1457"/>
                  </a:cubicBezTo>
                  <a:cubicBezTo>
                    <a:pt x="333" y="1442"/>
                    <a:pt x="335" y="1415"/>
                    <a:pt x="338" y="1392"/>
                  </a:cubicBezTo>
                  <a:cubicBezTo>
                    <a:pt x="340" y="1370"/>
                    <a:pt x="348" y="1354"/>
                    <a:pt x="342" y="1327"/>
                  </a:cubicBezTo>
                  <a:cubicBezTo>
                    <a:pt x="335" y="1299"/>
                    <a:pt x="334" y="1266"/>
                    <a:pt x="338" y="1252"/>
                  </a:cubicBezTo>
                  <a:cubicBezTo>
                    <a:pt x="342" y="1239"/>
                    <a:pt x="339" y="1222"/>
                    <a:pt x="329" y="1211"/>
                  </a:cubicBezTo>
                  <a:cubicBezTo>
                    <a:pt x="319" y="1200"/>
                    <a:pt x="334" y="1180"/>
                    <a:pt x="334" y="1168"/>
                  </a:cubicBezTo>
                  <a:cubicBezTo>
                    <a:pt x="334" y="1156"/>
                    <a:pt x="330" y="1104"/>
                    <a:pt x="337" y="1052"/>
                  </a:cubicBezTo>
                  <a:cubicBezTo>
                    <a:pt x="343" y="999"/>
                    <a:pt x="344" y="960"/>
                    <a:pt x="345" y="946"/>
                  </a:cubicBezTo>
                  <a:cubicBezTo>
                    <a:pt x="346" y="933"/>
                    <a:pt x="354" y="939"/>
                    <a:pt x="372" y="991"/>
                  </a:cubicBezTo>
                  <a:cubicBezTo>
                    <a:pt x="391" y="1043"/>
                    <a:pt x="438" y="1205"/>
                    <a:pt x="447" y="1241"/>
                  </a:cubicBezTo>
                  <a:cubicBezTo>
                    <a:pt x="454" y="1272"/>
                    <a:pt x="480" y="1385"/>
                    <a:pt x="491" y="1436"/>
                  </a:cubicBezTo>
                  <a:cubicBezTo>
                    <a:pt x="493" y="1444"/>
                    <a:pt x="494" y="1451"/>
                    <a:pt x="495" y="1455"/>
                  </a:cubicBezTo>
                  <a:cubicBezTo>
                    <a:pt x="501" y="1486"/>
                    <a:pt x="509" y="1548"/>
                    <a:pt x="517" y="1548"/>
                  </a:cubicBezTo>
                  <a:cubicBezTo>
                    <a:pt x="526" y="1548"/>
                    <a:pt x="524" y="1554"/>
                    <a:pt x="525" y="1572"/>
                  </a:cubicBezTo>
                  <a:cubicBezTo>
                    <a:pt x="526" y="1589"/>
                    <a:pt x="543" y="1592"/>
                    <a:pt x="553" y="1595"/>
                  </a:cubicBezTo>
                  <a:cubicBezTo>
                    <a:pt x="563" y="1599"/>
                    <a:pt x="566" y="1589"/>
                    <a:pt x="566" y="1589"/>
                  </a:cubicBezTo>
                  <a:cubicBezTo>
                    <a:pt x="566" y="1589"/>
                    <a:pt x="582" y="1623"/>
                    <a:pt x="610" y="1626"/>
                  </a:cubicBezTo>
                  <a:cubicBezTo>
                    <a:pt x="639" y="1630"/>
                    <a:pt x="693" y="1641"/>
                    <a:pt x="693" y="1628"/>
                  </a:cubicBezTo>
                  <a:cubicBezTo>
                    <a:pt x="693" y="1614"/>
                    <a:pt x="687" y="1602"/>
                    <a:pt x="669" y="1590"/>
                  </a:cubicBezTo>
                  <a:close/>
                  <a:moveTo>
                    <a:pt x="128" y="644"/>
                  </a:moveTo>
                  <a:cubicBezTo>
                    <a:pt x="128" y="632"/>
                    <a:pt x="122" y="619"/>
                    <a:pt x="115" y="608"/>
                  </a:cubicBezTo>
                  <a:cubicBezTo>
                    <a:pt x="105" y="594"/>
                    <a:pt x="95" y="582"/>
                    <a:pt x="99" y="575"/>
                  </a:cubicBezTo>
                  <a:cubicBezTo>
                    <a:pt x="105" y="563"/>
                    <a:pt x="110" y="563"/>
                    <a:pt x="115" y="554"/>
                  </a:cubicBezTo>
                  <a:cubicBezTo>
                    <a:pt x="118" y="549"/>
                    <a:pt x="121" y="541"/>
                    <a:pt x="125" y="524"/>
                  </a:cubicBezTo>
                  <a:cubicBezTo>
                    <a:pt x="124" y="559"/>
                    <a:pt x="136" y="611"/>
                    <a:pt x="128" y="644"/>
                  </a:cubicBezTo>
                  <a:close/>
                  <a:moveTo>
                    <a:pt x="411" y="689"/>
                  </a:moveTo>
                  <a:cubicBezTo>
                    <a:pt x="407" y="690"/>
                    <a:pt x="402" y="690"/>
                    <a:pt x="395" y="690"/>
                  </a:cubicBezTo>
                  <a:cubicBezTo>
                    <a:pt x="395" y="685"/>
                    <a:pt x="395" y="680"/>
                    <a:pt x="393" y="674"/>
                  </a:cubicBezTo>
                  <a:cubicBezTo>
                    <a:pt x="389" y="655"/>
                    <a:pt x="367" y="523"/>
                    <a:pt x="351" y="448"/>
                  </a:cubicBezTo>
                  <a:cubicBezTo>
                    <a:pt x="335" y="373"/>
                    <a:pt x="318" y="317"/>
                    <a:pt x="314" y="307"/>
                  </a:cubicBezTo>
                  <a:cubicBezTo>
                    <a:pt x="310" y="297"/>
                    <a:pt x="323" y="293"/>
                    <a:pt x="323" y="293"/>
                  </a:cubicBezTo>
                  <a:cubicBezTo>
                    <a:pt x="299" y="269"/>
                    <a:pt x="299" y="269"/>
                    <a:pt x="299" y="269"/>
                  </a:cubicBezTo>
                  <a:cubicBezTo>
                    <a:pt x="288" y="274"/>
                    <a:pt x="280" y="291"/>
                    <a:pt x="280" y="291"/>
                  </a:cubicBezTo>
                  <a:cubicBezTo>
                    <a:pt x="280" y="291"/>
                    <a:pt x="292" y="299"/>
                    <a:pt x="294" y="307"/>
                  </a:cubicBezTo>
                  <a:cubicBezTo>
                    <a:pt x="296" y="315"/>
                    <a:pt x="292" y="325"/>
                    <a:pt x="286" y="343"/>
                  </a:cubicBezTo>
                  <a:cubicBezTo>
                    <a:pt x="281" y="362"/>
                    <a:pt x="288" y="443"/>
                    <a:pt x="295" y="485"/>
                  </a:cubicBezTo>
                  <a:cubicBezTo>
                    <a:pt x="302" y="527"/>
                    <a:pt x="315" y="621"/>
                    <a:pt x="323" y="669"/>
                  </a:cubicBezTo>
                  <a:cubicBezTo>
                    <a:pt x="324" y="677"/>
                    <a:pt x="326" y="683"/>
                    <a:pt x="327" y="689"/>
                  </a:cubicBezTo>
                  <a:cubicBezTo>
                    <a:pt x="308" y="688"/>
                    <a:pt x="289" y="687"/>
                    <a:pt x="274" y="687"/>
                  </a:cubicBezTo>
                  <a:cubicBezTo>
                    <a:pt x="232" y="687"/>
                    <a:pt x="191" y="692"/>
                    <a:pt x="191" y="692"/>
                  </a:cubicBezTo>
                  <a:cubicBezTo>
                    <a:pt x="191" y="692"/>
                    <a:pt x="199" y="672"/>
                    <a:pt x="212" y="643"/>
                  </a:cubicBezTo>
                  <a:cubicBezTo>
                    <a:pt x="224" y="615"/>
                    <a:pt x="226" y="589"/>
                    <a:pt x="235" y="542"/>
                  </a:cubicBezTo>
                  <a:cubicBezTo>
                    <a:pt x="245" y="495"/>
                    <a:pt x="237" y="463"/>
                    <a:pt x="237" y="406"/>
                  </a:cubicBezTo>
                  <a:cubicBezTo>
                    <a:pt x="237" y="361"/>
                    <a:pt x="234" y="300"/>
                    <a:pt x="231" y="263"/>
                  </a:cubicBezTo>
                  <a:cubicBezTo>
                    <a:pt x="231" y="257"/>
                    <a:pt x="231" y="235"/>
                    <a:pt x="248" y="225"/>
                  </a:cubicBezTo>
                  <a:cubicBezTo>
                    <a:pt x="257" y="236"/>
                    <a:pt x="268" y="248"/>
                    <a:pt x="281" y="257"/>
                  </a:cubicBezTo>
                  <a:cubicBezTo>
                    <a:pt x="304" y="273"/>
                    <a:pt x="306" y="261"/>
                    <a:pt x="320" y="244"/>
                  </a:cubicBezTo>
                  <a:cubicBezTo>
                    <a:pt x="326" y="237"/>
                    <a:pt x="330" y="232"/>
                    <a:pt x="334" y="227"/>
                  </a:cubicBezTo>
                  <a:cubicBezTo>
                    <a:pt x="334" y="227"/>
                    <a:pt x="334" y="227"/>
                    <a:pt x="334" y="227"/>
                  </a:cubicBezTo>
                  <a:cubicBezTo>
                    <a:pt x="353" y="218"/>
                    <a:pt x="370" y="255"/>
                    <a:pt x="370" y="255"/>
                  </a:cubicBezTo>
                  <a:cubicBezTo>
                    <a:pt x="382" y="288"/>
                    <a:pt x="381" y="349"/>
                    <a:pt x="381" y="413"/>
                  </a:cubicBezTo>
                  <a:cubicBezTo>
                    <a:pt x="381" y="478"/>
                    <a:pt x="393" y="542"/>
                    <a:pt x="406" y="589"/>
                  </a:cubicBezTo>
                  <a:cubicBezTo>
                    <a:pt x="418" y="636"/>
                    <a:pt x="437" y="678"/>
                    <a:pt x="437" y="678"/>
                  </a:cubicBezTo>
                  <a:cubicBezTo>
                    <a:pt x="437" y="678"/>
                    <a:pt x="426" y="684"/>
                    <a:pt x="411" y="689"/>
                  </a:cubicBezTo>
                  <a:close/>
                  <a:moveTo>
                    <a:pt x="491" y="631"/>
                  </a:moveTo>
                  <a:cubicBezTo>
                    <a:pt x="489" y="627"/>
                    <a:pt x="490" y="600"/>
                    <a:pt x="484" y="579"/>
                  </a:cubicBezTo>
                  <a:cubicBezTo>
                    <a:pt x="477" y="556"/>
                    <a:pt x="474" y="524"/>
                    <a:pt x="473" y="485"/>
                  </a:cubicBezTo>
                  <a:cubicBezTo>
                    <a:pt x="473" y="485"/>
                    <a:pt x="482" y="518"/>
                    <a:pt x="491" y="538"/>
                  </a:cubicBezTo>
                  <a:cubicBezTo>
                    <a:pt x="495" y="547"/>
                    <a:pt x="498" y="553"/>
                    <a:pt x="501" y="553"/>
                  </a:cubicBezTo>
                  <a:cubicBezTo>
                    <a:pt x="511" y="556"/>
                    <a:pt x="512" y="570"/>
                    <a:pt x="501" y="576"/>
                  </a:cubicBezTo>
                  <a:cubicBezTo>
                    <a:pt x="490" y="582"/>
                    <a:pt x="498" y="624"/>
                    <a:pt x="493" y="630"/>
                  </a:cubicBezTo>
                  <a:cubicBezTo>
                    <a:pt x="492" y="631"/>
                    <a:pt x="491" y="631"/>
                    <a:pt x="491" y="631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38239" tIns="69119" rIns="138239" bIns="69119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8210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700" b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78" name="Freeform 4"/>
            <p:cNvSpPr>
              <a:spLocks noEditPoints="1"/>
            </p:cNvSpPr>
            <p:nvPr/>
          </p:nvSpPr>
          <p:spPr bwMode="auto">
            <a:xfrm>
              <a:off x="4682102" y="3924320"/>
              <a:ext cx="824528" cy="2645975"/>
            </a:xfrm>
            <a:custGeom>
              <a:avLst/>
              <a:gdLst>
                <a:gd name="T0" fmla="*/ 379 w 386"/>
                <a:gd name="T1" fmla="*/ 464 h 1210"/>
                <a:gd name="T2" fmla="*/ 364 w 386"/>
                <a:gd name="T3" fmla="*/ 267 h 1210"/>
                <a:gd name="T4" fmla="*/ 269 w 386"/>
                <a:gd name="T5" fmla="*/ 191 h 1210"/>
                <a:gd name="T6" fmla="*/ 251 w 386"/>
                <a:gd name="T7" fmla="*/ 145 h 1210"/>
                <a:gd name="T8" fmla="*/ 266 w 386"/>
                <a:gd name="T9" fmla="*/ 116 h 1210"/>
                <a:gd name="T10" fmla="*/ 263 w 386"/>
                <a:gd name="T11" fmla="*/ 82 h 1210"/>
                <a:gd name="T12" fmla="*/ 205 w 386"/>
                <a:gd name="T13" fmla="*/ 0 h 1210"/>
                <a:gd name="T14" fmla="*/ 155 w 386"/>
                <a:gd name="T15" fmla="*/ 90 h 1210"/>
                <a:gd name="T16" fmla="*/ 174 w 386"/>
                <a:gd name="T17" fmla="*/ 126 h 1210"/>
                <a:gd name="T18" fmla="*/ 176 w 386"/>
                <a:gd name="T19" fmla="*/ 167 h 1210"/>
                <a:gd name="T20" fmla="*/ 177 w 386"/>
                <a:gd name="T21" fmla="*/ 167 h 1210"/>
                <a:gd name="T22" fmla="*/ 156 w 386"/>
                <a:gd name="T23" fmla="*/ 186 h 1210"/>
                <a:gd name="T24" fmla="*/ 99 w 386"/>
                <a:gd name="T25" fmla="*/ 207 h 1210"/>
                <a:gd name="T26" fmla="*/ 57 w 386"/>
                <a:gd name="T27" fmla="*/ 370 h 1210"/>
                <a:gd name="T28" fmla="*/ 38 w 386"/>
                <a:gd name="T29" fmla="*/ 604 h 1210"/>
                <a:gd name="T30" fmla="*/ 68 w 386"/>
                <a:gd name="T31" fmla="*/ 598 h 1210"/>
                <a:gd name="T32" fmla="*/ 68 w 386"/>
                <a:gd name="T33" fmla="*/ 607 h 1210"/>
                <a:gd name="T34" fmla="*/ 41 w 386"/>
                <a:gd name="T35" fmla="*/ 619 h 1210"/>
                <a:gd name="T36" fmla="*/ 47 w 386"/>
                <a:gd name="T37" fmla="*/ 662 h 1210"/>
                <a:gd name="T38" fmla="*/ 3 w 386"/>
                <a:gd name="T39" fmla="*/ 849 h 1210"/>
                <a:gd name="T40" fmla="*/ 99 w 386"/>
                <a:gd name="T41" fmla="*/ 898 h 1210"/>
                <a:gd name="T42" fmla="*/ 118 w 386"/>
                <a:gd name="T43" fmla="*/ 899 h 1210"/>
                <a:gd name="T44" fmla="*/ 127 w 386"/>
                <a:gd name="T45" fmla="*/ 1051 h 1210"/>
                <a:gd name="T46" fmla="*/ 118 w 386"/>
                <a:gd name="T47" fmla="*/ 1153 h 1210"/>
                <a:gd name="T48" fmla="*/ 181 w 386"/>
                <a:gd name="T49" fmla="*/ 1159 h 1210"/>
                <a:gd name="T50" fmla="*/ 194 w 386"/>
                <a:gd name="T51" fmla="*/ 1084 h 1210"/>
                <a:gd name="T52" fmla="*/ 192 w 386"/>
                <a:gd name="T53" fmla="*/ 968 h 1210"/>
                <a:gd name="T54" fmla="*/ 222 w 386"/>
                <a:gd name="T55" fmla="*/ 712 h 1210"/>
                <a:gd name="T56" fmla="*/ 252 w 386"/>
                <a:gd name="T57" fmla="*/ 767 h 1210"/>
                <a:gd name="T58" fmla="*/ 285 w 386"/>
                <a:gd name="T59" fmla="*/ 1024 h 1210"/>
                <a:gd name="T60" fmla="*/ 277 w 386"/>
                <a:gd name="T61" fmla="*/ 1067 h 1210"/>
                <a:gd name="T62" fmla="*/ 298 w 386"/>
                <a:gd name="T63" fmla="*/ 1146 h 1210"/>
                <a:gd name="T64" fmla="*/ 355 w 386"/>
                <a:gd name="T65" fmla="*/ 1205 h 1210"/>
                <a:gd name="T66" fmla="*/ 347 w 386"/>
                <a:gd name="T67" fmla="*/ 1105 h 1210"/>
                <a:gd name="T68" fmla="*/ 351 w 386"/>
                <a:gd name="T69" fmla="*/ 1046 h 1210"/>
                <a:gd name="T70" fmla="*/ 356 w 386"/>
                <a:gd name="T71" fmla="*/ 829 h 1210"/>
                <a:gd name="T72" fmla="*/ 354 w 386"/>
                <a:gd name="T73" fmla="*/ 603 h 1210"/>
                <a:gd name="T74" fmla="*/ 367 w 386"/>
                <a:gd name="T75" fmla="*/ 565 h 1210"/>
                <a:gd name="T76" fmla="*/ 109 w 386"/>
                <a:gd name="T77" fmla="*/ 669 h 1210"/>
                <a:gd name="T78" fmla="*/ 91 w 386"/>
                <a:gd name="T79" fmla="*/ 666 h 1210"/>
                <a:gd name="T80" fmla="*/ 90 w 386"/>
                <a:gd name="T81" fmla="*/ 617 h 1210"/>
                <a:gd name="T82" fmla="*/ 101 w 386"/>
                <a:gd name="T83" fmla="*/ 628 h 1210"/>
                <a:gd name="T84" fmla="*/ 108 w 386"/>
                <a:gd name="T85" fmla="*/ 649 h 1210"/>
                <a:gd name="T86" fmla="*/ 223 w 386"/>
                <a:gd name="T87" fmla="*/ 505 h 1210"/>
                <a:gd name="T88" fmla="*/ 221 w 386"/>
                <a:gd name="T89" fmla="*/ 232 h 1210"/>
                <a:gd name="T90" fmla="*/ 215 w 386"/>
                <a:gd name="T91" fmla="*/ 208 h 1210"/>
                <a:gd name="T92" fmla="*/ 205 w 386"/>
                <a:gd name="T93" fmla="*/ 231 h 1210"/>
                <a:gd name="T94" fmla="*/ 199 w 386"/>
                <a:gd name="T95" fmla="*/ 505 h 1210"/>
                <a:gd name="T96" fmla="*/ 190 w 386"/>
                <a:gd name="T97" fmla="*/ 325 h 1210"/>
                <a:gd name="T98" fmla="*/ 173 w 386"/>
                <a:gd name="T99" fmla="*/ 188 h 1210"/>
                <a:gd name="T100" fmla="*/ 182 w 386"/>
                <a:gd name="T101" fmla="*/ 176 h 1210"/>
                <a:gd name="T102" fmla="*/ 248 w 386"/>
                <a:gd name="T103" fmla="*/ 179 h 1210"/>
                <a:gd name="T104" fmla="*/ 259 w 386"/>
                <a:gd name="T105" fmla="*/ 196 h 1210"/>
                <a:gd name="T106" fmla="*/ 258 w 386"/>
                <a:gd name="T107" fmla="*/ 201 h 1210"/>
                <a:gd name="T108" fmla="*/ 260 w 386"/>
                <a:gd name="T109" fmla="*/ 256 h 1210"/>
                <a:gd name="T110" fmla="*/ 301 w 386"/>
                <a:gd name="T111" fmla="*/ 488 h 1210"/>
                <a:gd name="T112" fmla="*/ 360 w 386"/>
                <a:gd name="T113" fmla="*/ 585 h 1210"/>
                <a:gd name="T114" fmla="*/ 328 w 386"/>
                <a:gd name="T115" fmla="*/ 554 h 1210"/>
                <a:gd name="T116" fmla="*/ 360 w 386"/>
                <a:gd name="T117" fmla="*/ 585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1210">
                  <a:moveTo>
                    <a:pt x="379" y="512"/>
                  </a:moveTo>
                  <a:cubicBezTo>
                    <a:pt x="385" y="497"/>
                    <a:pt x="386" y="471"/>
                    <a:pt x="379" y="464"/>
                  </a:cubicBezTo>
                  <a:cubicBezTo>
                    <a:pt x="372" y="456"/>
                    <a:pt x="383" y="413"/>
                    <a:pt x="376" y="380"/>
                  </a:cubicBezTo>
                  <a:cubicBezTo>
                    <a:pt x="370" y="347"/>
                    <a:pt x="365" y="295"/>
                    <a:pt x="364" y="267"/>
                  </a:cubicBezTo>
                  <a:cubicBezTo>
                    <a:pt x="364" y="239"/>
                    <a:pt x="362" y="219"/>
                    <a:pt x="326" y="210"/>
                  </a:cubicBezTo>
                  <a:cubicBezTo>
                    <a:pt x="302" y="204"/>
                    <a:pt x="282" y="197"/>
                    <a:pt x="269" y="191"/>
                  </a:cubicBezTo>
                  <a:cubicBezTo>
                    <a:pt x="269" y="191"/>
                    <a:pt x="255" y="179"/>
                    <a:pt x="252" y="168"/>
                  </a:cubicBezTo>
                  <a:cubicBezTo>
                    <a:pt x="251" y="159"/>
                    <a:pt x="251" y="150"/>
                    <a:pt x="251" y="145"/>
                  </a:cubicBezTo>
                  <a:cubicBezTo>
                    <a:pt x="253" y="136"/>
                    <a:pt x="253" y="129"/>
                    <a:pt x="253" y="124"/>
                  </a:cubicBezTo>
                  <a:cubicBezTo>
                    <a:pt x="253" y="118"/>
                    <a:pt x="264" y="126"/>
                    <a:pt x="266" y="116"/>
                  </a:cubicBezTo>
                  <a:cubicBezTo>
                    <a:pt x="269" y="107"/>
                    <a:pt x="271" y="85"/>
                    <a:pt x="269" y="84"/>
                  </a:cubicBezTo>
                  <a:cubicBezTo>
                    <a:pt x="267" y="82"/>
                    <a:pt x="265" y="82"/>
                    <a:pt x="263" y="82"/>
                  </a:cubicBezTo>
                  <a:cubicBezTo>
                    <a:pt x="263" y="79"/>
                    <a:pt x="265" y="59"/>
                    <a:pt x="263" y="38"/>
                  </a:cubicBezTo>
                  <a:cubicBezTo>
                    <a:pt x="262" y="18"/>
                    <a:pt x="242" y="2"/>
                    <a:pt x="205" y="0"/>
                  </a:cubicBezTo>
                  <a:cubicBezTo>
                    <a:pt x="184" y="0"/>
                    <a:pt x="160" y="16"/>
                    <a:pt x="157" y="38"/>
                  </a:cubicBezTo>
                  <a:cubicBezTo>
                    <a:pt x="154" y="60"/>
                    <a:pt x="155" y="90"/>
                    <a:pt x="155" y="90"/>
                  </a:cubicBezTo>
                  <a:cubicBezTo>
                    <a:pt x="155" y="90"/>
                    <a:pt x="148" y="105"/>
                    <a:pt x="154" y="117"/>
                  </a:cubicBezTo>
                  <a:cubicBezTo>
                    <a:pt x="160" y="129"/>
                    <a:pt x="174" y="126"/>
                    <a:pt x="174" y="126"/>
                  </a:cubicBezTo>
                  <a:cubicBezTo>
                    <a:pt x="174" y="126"/>
                    <a:pt x="177" y="145"/>
                    <a:pt x="177" y="155"/>
                  </a:cubicBezTo>
                  <a:cubicBezTo>
                    <a:pt x="177" y="160"/>
                    <a:pt x="177" y="164"/>
                    <a:pt x="176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77" y="167"/>
                    <a:pt x="177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64" y="182"/>
                    <a:pt x="156" y="186"/>
                  </a:cubicBezTo>
                  <a:cubicBezTo>
                    <a:pt x="143" y="192"/>
                    <a:pt x="123" y="200"/>
                    <a:pt x="107" y="205"/>
                  </a:cubicBezTo>
                  <a:cubicBezTo>
                    <a:pt x="104" y="206"/>
                    <a:pt x="102" y="206"/>
                    <a:pt x="99" y="207"/>
                  </a:cubicBezTo>
                  <a:cubicBezTo>
                    <a:pt x="80" y="213"/>
                    <a:pt x="65" y="218"/>
                    <a:pt x="65" y="244"/>
                  </a:cubicBezTo>
                  <a:cubicBezTo>
                    <a:pt x="64" y="274"/>
                    <a:pt x="61" y="331"/>
                    <a:pt x="57" y="370"/>
                  </a:cubicBezTo>
                  <a:cubicBezTo>
                    <a:pt x="53" y="408"/>
                    <a:pt x="41" y="490"/>
                    <a:pt x="41" y="516"/>
                  </a:cubicBezTo>
                  <a:cubicBezTo>
                    <a:pt x="40" y="542"/>
                    <a:pt x="37" y="598"/>
                    <a:pt x="38" y="604"/>
                  </a:cubicBezTo>
                  <a:cubicBezTo>
                    <a:pt x="38" y="609"/>
                    <a:pt x="42" y="609"/>
                    <a:pt x="42" y="615"/>
                  </a:cubicBezTo>
                  <a:cubicBezTo>
                    <a:pt x="43" y="612"/>
                    <a:pt x="48" y="598"/>
                    <a:pt x="68" y="598"/>
                  </a:cubicBezTo>
                  <a:cubicBezTo>
                    <a:pt x="90" y="598"/>
                    <a:pt x="90" y="614"/>
                    <a:pt x="90" y="614"/>
                  </a:cubicBezTo>
                  <a:cubicBezTo>
                    <a:pt x="83" y="607"/>
                    <a:pt x="83" y="607"/>
                    <a:pt x="68" y="607"/>
                  </a:cubicBezTo>
                  <a:cubicBezTo>
                    <a:pt x="54" y="606"/>
                    <a:pt x="43" y="614"/>
                    <a:pt x="42" y="615"/>
                  </a:cubicBezTo>
                  <a:cubicBezTo>
                    <a:pt x="42" y="616"/>
                    <a:pt x="42" y="618"/>
                    <a:pt x="41" y="619"/>
                  </a:cubicBezTo>
                  <a:cubicBezTo>
                    <a:pt x="39" y="630"/>
                    <a:pt x="39" y="639"/>
                    <a:pt x="45" y="646"/>
                  </a:cubicBezTo>
                  <a:cubicBezTo>
                    <a:pt x="50" y="653"/>
                    <a:pt x="47" y="662"/>
                    <a:pt x="47" y="6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3" y="849"/>
                    <a:pt x="3" y="849"/>
                    <a:pt x="3" y="849"/>
                  </a:cubicBezTo>
                  <a:cubicBezTo>
                    <a:pt x="78" y="907"/>
                    <a:pt x="78" y="907"/>
                    <a:pt x="78" y="907"/>
                  </a:cubicBezTo>
                  <a:cubicBezTo>
                    <a:pt x="78" y="907"/>
                    <a:pt x="89" y="899"/>
                    <a:pt x="99" y="898"/>
                  </a:cubicBezTo>
                  <a:cubicBezTo>
                    <a:pt x="100" y="898"/>
                    <a:pt x="101" y="898"/>
                    <a:pt x="101" y="898"/>
                  </a:cubicBezTo>
                  <a:cubicBezTo>
                    <a:pt x="112" y="898"/>
                    <a:pt x="118" y="899"/>
                    <a:pt x="118" y="899"/>
                  </a:cubicBezTo>
                  <a:cubicBezTo>
                    <a:pt x="118" y="899"/>
                    <a:pt x="115" y="955"/>
                    <a:pt x="115" y="977"/>
                  </a:cubicBezTo>
                  <a:cubicBezTo>
                    <a:pt x="115" y="1000"/>
                    <a:pt x="117" y="1035"/>
                    <a:pt x="127" y="1051"/>
                  </a:cubicBezTo>
                  <a:cubicBezTo>
                    <a:pt x="136" y="1067"/>
                    <a:pt x="138" y="1073"/>
                    <a:pt x="138" y="1087"/>
                  </a:cubicBezTo>
                  <a:cubicBezTo>
                    <a:pt x="138" y="1101"/>
                    <a:pt x="117" y="1140"/>
                    <a:pt x="118" y="1153"/>
                  </a:cubicBezTo>
                  <a:cubicBezTo>
                    <a:pt x="118" y="1166"/>
                    <a:pt x="121" y="1186"/>
                    <a:pt x="143" y="1186"/>
                  </a:cubicBezTo>
                  <a:cubicBezTo>
                    <a:pt x="165" y="1185"/>
                    <a:pt x="181" y="1176"/>
                    <a:pt x="181" y="1159"/>
                  </a:cubicBezTo>
                  <a:cubicBezTo>
                    <a:pt x="181" y="1141"/>
                    <a:pt x="178" y="1130"/>
                    <a:pt x="185" y="1124"/>
                  </a:cubicBezTo>
                  <a:cubicBezTo>
                    <a:pt x="193" y="1117"/>
                    <a:pt x="181" y="1101"/>
                    <a:pt x="194" y="1084"/>
                  </a:cubicBezTo>
                  <a:cubicBezTo>
                    <a:pt x="206" y="1067"/>
                    <a:pt x="193" y="1066"/>
                    <a:pt x="196" y="1050"/>
                  </a:cubicBezTo>
                  <a:cubicBezTo>
                    <a:pt x="199" y="1034"/>
                    <a:pt x="193" y="987"/>
                    <a:pt x="192" y="968"/>
                  </a:cubicBezTo>
                  <a:cubicBezTo>
                    <a:pt x="191" y="949"/>
                    <a:pt x="194" y="926"/>
                    <a:pt x="204" y="846"/>
                  </a:cubicBezTo>
                  <a:cubicBezTo>
                    <a:pt x="213" y="765"/>
                    <a:pt x="219" y="729"/>
                    <a:pt x="222" y="712"/>
                  </a:cubicBezTo>
                  <a:cubicBezTo>
                    <a:pt x="225" y="694"/>
                    <a:pt x="229" y="672"/>
                    <a:pt x="229" y="672"/>
                  </a:cubicBezTo>
                  <a:cubicBezTo>
                    <a:pt x="229" y="672"/>
                    <a:pt x="242" y="748"/>
                    <a:pt x="252" y="767"/>
                  </a:cubicBezTo>
                  <a:cubicBezTo>
                    <a:pt x="262" y="785"/>
                    <a:pt x="274" y="879"/>
                    <a:pt x="277" y="907"/>
                  </a:cubicBezTo>
                  <a:cubicBezTo>
                    <a:pt x="280" y="934"/>
                    <a:pt x="278" y="1015"/>
                    <a:pt x="285" y="1024"/>
                  </a:cubicBezTo>
                  <a:cubicBezTo>
                    <a:pt x="291" y="1032"/>
                    <a:pt x="294" y="1044"/>
                    <a:pt x="294" y="1044"/>
                  </a:cubicBezTo>
                  <a:cubicBezTo>
                    <a:pt x="294" y="1044"/>
                    <a:pt x="277" y="1054"/>
                    <a:pt x="277" y="1067"/>
                  </a:cubicBezTo>
                  <a:cubicBezTo>
                    <a:pt x="277" y="1081"/>
                    <a:pt x="290" y="1092"/>
                    <a:pt x="289" y="1110"/>
                  </a:cubicBezTo>
                  <a:cubicBezTo>
                    <a:pt x="289" y="1128"/>
                    <a:pt x="291" y="1143"/>
                    <a:pt x="298" y="1146"/>
                  </a:cubicBezTo>
                  <a:cubicBezTo>
                    <a:pt x="305" y="1150"/>
                    <a:pt x="304" y="1180"/>
                    <a:pt x="313" y="1191"/>
                  </a:cubicBezTo>
                  <a:cubicBezTo>
                    <a:pt x="322" y="1201"/>
                    <a:pt x="337" y="1210"/>
                    <a:pt x="355" y="1205"/>
                  </a:cubicBezTo>
                  <a:cubicBezTo>
                    <a:pt x="373" y="1199"/>
                    <a:pt x="373" y="1175"/>
                    <a:pt x="364" y="1152"/>
                  </a:cubicBezTo>
                  <a:cubicBezTo>
                    <a:pt x="355" y="1129"/>
                    <a:pt x="344" y="1114"/>
                    <a:pt x="347" y="1105"/>
                  </a:cubicBezTo>
                  <a:cubicBezTo>
                    <a:pt x="351" y="1096"/>
                    <a:pt x="354" y="1082"/>
                    <a:pt x="345" y="1073"/>
                  </a:cubicBezTo>
                  <a:cubicBezTo>
                    <a:pt x="336" y="1064"/>
                    <a:pt x="345" y="1054"/>
                    <a:pt x="351" y="1046"/>
                  </a:cubicBezTo>
                  <a:cubicBezTo>
                    <a:pt x="357" y="1038"/>
                    <a:pt x="356" y="1002"/>
                    <a:pt x="356" y="982"/>
                  </a:cubicBezTo>
                  <a:cubicBezTo>
                    <a:pt x="357" y="962"/>
                    <a:pt x="354" y="864"/>
                    <a:pt x="356" y="829"/>
                  </a:cubicBezTo>
                  <a:cubicBezTo>
                    <a:pt x="357" y="793"/>
                    <a:pt x="360" y="685"/>
                    <a:pt x="355" y="655"/>
                  </a:cubicBezTo>
                  <a:cubicBezTo>
                    <a:pt x="350" y="625"/>
                    <a:pt x="354" y="603"/>
                    <a:pt x="354" y="603"/>
                  </a:cubicBezTo>
                  <a:cubicBezTo>
                    <a:pt x="354" y="603"/>
                    <a:pt x="366" y="609"/>
                    <a:pt x="366" y="597"/>
                  </a:cubicBezTo>
                  <a:cubicBezTo>
                    <a:pt x="366" y="586"/>
                    <a:pt x="362" y="584"/>
                    <a:pt x="367" y="565"/>
                  </a:cubicBezTo>
                  <a:cubicBezTo>
                    <a:pt x="372" y="545"/>
                    <a:pt x="373" y="527"/>
                    <a:pt x="379" y="512"/>
                  </a:cubicBezTo>
                  <a:close/>
                  <a:moveTo>
                    <a:pt x="109" y="669"/>
                  </a:moveTo>
                  <a:cubicBezTo>
                    <a:pt x="99" y="668"/>
                    <a:pt x="99" y="668"/>
                    <a:pt x="99" y="668"/>
                  </a:cubicBezTo>
                  <a:cubicBezTo>
                    <a:pt x="91" y="666"/>
                    <a:pt x="91" y="666"/>
                    <a:pt x="91" y="666"/>
                  </a:cubicBezTo>
                  <a:cubicBezTo>
                    <a:pt x="91" y="666"/>
                    <a:pt x="93" y="653"/>
                    <a:pt x="90" y="644"/>
                  </a:cubicBezTo>
                  <a:cubicBezTo>
                    <a:pt x="87" y="635"/>
                    <a:pt x="88" y="627"/>
                    <a:pt x="90" y="617"/>
                  </a:cubicBezTo>
                  <a:cubicBezTo>
                    <a:pt x="90" y="617"/>
                    <a:pt x="93" y="627"/>
                    <a:pt x="99" y="628"/>
                  </a:cubicBezTo>
                  <a:cubicBezTo>
                    <a:pt x="100" y="628"/>
                    <a:pt x="100" y="628"/>
                    <a:pt x="101" y="628"/>
                  </a:cubicBezTo>
                  <a:cubicBezTo>
                    <a:pt x="108" y="628"/>
                    <a:pt x="111" y="629"/>
                    <a:pt x="111" y="629"/>
                  </a:cubicBezTo>
                  <a:cubicBezTo>
                    <a:pt x="111" y="629"/>
                    <a:pt x="108" y="640"/>
                    <a:pt x="108" y="649"/>
                  </a:cubicBezTo>
                  <a:cubicBezTo>
                    <a:pt x="108" y="659"/>
                    <a:pt x="109" y="669"/>
                    <a:pt x="109" y="669"/>
                  </a:cubicBezTo>
                  <a:close/>
                  <a:moveTo>
                    <a:pt x="223" y="505"/>
                  </a:moveTo>
                  <a:cubicBezTo>
                    <a:pt x="225" y="464"/>
                    <a:pt x="224" y="347"/>
                    <a:pt x="223" y="322"/>
                  </a:cubicBezTo>
                  <a:cubicBezTo>
                    <a:pt x="223" y="296"/>
                    <a:pt x="218" y="239"/>
                    <a:pt x="221" y="232"/>
                  </a:cubicBezTo>
                  <a:cubicBezTo>
                    <a:pt x="224" y="224"/>
                    <a:pt x="232" y="218"/>
                    <a:pt x="241" y="223"/>
                  </a:cubicBezTo>
                  <a:cubicBezTo>
                    <a:pt x="241" y="223"/>
                    <a:pt x="231" y="208"/>
                    <a:pt x="215" y="208"/>
                  </a:cubicBezTo>
                  <a:cubicBezTo>
                    <a:pt x="199" y="208"/>
                    <a:pt x="188" y="223"/>
                    <a:pt x="188" y="223"/>
                  </a:cubicBezTo>
                  <a:cubicBezTo>
                    <a:pt x="188" y="223"/>
                    <a:pt x="206" y="219"/>
                    <a:pt x="205" y="231"/>
                  </a:cubicBezTo>
                  <a:cubicBezTo>
                    <a:pt x="205" y="243"/>
                    <a:pt x="199" y="305"/>
                    <a:pt x="199" y="346"/>
                  </a:cubicBezTo>
                  <a:cubicBezTo>
                    <a:pt x="199" y="383"/>
                    <a:pt x="196" y="472"/>
                    <a:pt x="199" y="505"/>
                  </a:cubicBezTo>
                  <a:cubicBezTo>
                    <a:pt x="187" y="504"/>
                    <a:pt x="183" y="503"/>
                    <a:pt x="183" y="503"/>
                  </a:cubicBezTo>
                  <a:cubicBezTo>
                    <a:pt x="183" y="503"/>
                    <a:pt x="194" y="386"/>
                    <a:pt x="190" y="325"/>
                  </a:cubicBezTo>
                  <a:cubicBezTo>
                    <a:pt x="186" y="279"/>
                    <a:pt x="178" y="220"/>
                    <a:pt x="173" y="188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3" y="188"/>
                    <a:pt x="178" y="170"/>
                    <a:pt x="182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90" y="189"/>
                    <a:pt x="203" y="204"/>
                    <a:pt x="212" y="204"/>
                  </a:cubicBezTo>
                  <a:cubicBezTo>
                    <a:pt x="222" y="204"/>
                    <a:pt x="238" y="193"/>
                    <a:pt x="248" y="179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8" y="179"/>
                    <a:pt x="258" y="182"/>
                    <a:pt x="259" y="196"/>
                  </a:cubicBezTo>
                  <a:cubicBezTo>
                    <a:pt x="259" y="197"/>
                    <a:pt x="258" y="199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13"/>
                    <a:pt x="258" y="230"/>
                    <a:pt x="260" y="256"/>
                  </a:cubicBezTo>
                  <a:cubicBezTo>
                    <a:pt x="263" y="335"/>
                    <a:pt x="277" y="429"/>
                    <a:pt x="284" y="450"/>
                  </a:cubicBezTo>
                  <a:cubicBezTo>
                    <a:pt x="292" y="472"/>
                    <a:pt x="301" y="488"/>
                    <a:pt x="301" y="488"/>
                  </a:cubicBezTo>
                  <a:cubicBezTo>
                    <a:pt x="301" y="488"/>
                    <a:pt x="251" y="504"/>
                    <a:pt x="223" y="505"/>
                  </a:cubicBezTo>
                  <a:close/>
                  <a:moveTo>
                    <a:pt x="360" y="585"/>
                  </a:moveTo>
                  <a:cubicBezTo>
                    <a:pt x="358" y="573"/>
                    <a:pt x="361" y="568"/>
                    <a:pt x="352" y="561"/>
                  </a:cubicBezTo>
                  <a:cubicBezTo>
                    <a:pt x="343" y="554"/>
                    <a:pt x="328" y="554"/>
                    <a:pt x="328" y="554"/>
                  </a:cubicBezTo>
                  <a:cubicBezTo>
                    <a:pt x="328" y="554"/>
                    <a:pt x="350" y="545"/>
                    <a:pt x="360" y="557"/>
                  </a:cubicBezTo>
                  <a:cubicBezTo>
                    <a:pt x="369" y="570"/>
                    <a:pt x="360" y="585"/>
                    <a:pt x="360" y="585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38239" tIns="69119" rIns="138239" bIns="69119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8210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700" b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86" name="Freeform 6"/>
            <p:cNvSpPr>
              <a:spLocks noEditPoints="1"/>
            </p:cNvSpPr>
            <p:nvPr/>
          </p:nvSpPr>
          <p:spPr bwMode="auto">
            <a:xfrm>
              <a:off x="6926399" y="3851360"/>
              <a:ext cx="700567" cy="2681212"/>
            </a:xfrm>
            <a:custGeom>
              <a:avLst/>
              <a:gdLst>
                <a:gd name="T0" fmla="*/ 221 w 224"/>
                <a:gd name="T1" fmla="*/ 237 h 906"/>
                <a:gd name="T2" fmla="*/ 178 w 224"/>
                <a:gd name="T3" fmla="*/ 151 h 906"/>
                <a:gd name="T4" fmla="*/ 161 w 224"/>
                <a:gd name="T5" fmla="*/ 98 h 906"/>
                <a:gd name="T6" fmla="*/ 148 w 224"/>
                <a:gd name="T7" fmla="*/ 36 h 906"/>
                <a:gd name="T8" fmla="*/ 107 w 224"/>
                <a:gd name="T9" fmla="*/ 0 h 906"/>
                <a:gd name="T10" fmla="*/ 63 w 224"/>
                <a:gd name="T11" fmla="*/ 101 h 906"/>
                <a:gd name="T12" fmla="*/ 48 w 224"/>
                <a:gd name="T13" fmla="*/ 145 h 906"/>
                <a:gd name="T14" fmla="*/ 7 w 224"/>
                <a:gd name="T15" fmla="*/ 204 h 906"/>
                <a:gd name="T16" fmla="*/ 2 w 224"/>
                <a:gd name="T17" fmla="*/ 302 h 906"/>
                <a:gd name="T18" fmla="*/ 28 w 224"/>
                <a:gd name="T19" fmla="*/ 360 h 906"/>
                <a:gd name="T20" fmla="*/ 31 w 224"/>
                <a:gd name="T21" fmla="*/ 411 h 906"/>
                <a:gd name="T22" fmla="*/ 35 w 224"/>
                <a:gd name="T23" fmla="*/ 565 h 906"/>
                <a:gd name="T24" fmla="*/ 54 w 224"/>
                <a:gd name="T25" fmla="*/ 607 h 906"/>
                <a:gd name="T26" fmla="*/ 81 w 224"/>
                <a:gd name="T27" fmla="*/ 790 h 906"/>
                <a:gd name="T28" fmla="*/ 89 w 224"/>
                <a:gd name="T29" fmla="*/ 869 h 906"/>
                <a:gd name="T30" fmla="*/ 112 w 224"/>
                <a:gd name="T31" fmla="*/ 906 h 906"/>
                <a:gd name="T32" fmla="*/ 122 w 224"/>
                <a:gd name="T33" fmla="*/ 847 h 906"/>
                <a:gd name="T34" fmla="*/ 157 w 224"/>
                <a:gd name="T35" fmla="*/ 853 h 906"/>
                <a:gd name="T36" fmla="*/ 124 w 224"/>
                <a:gd name="T37" fmla="*/ 764 h 906"/>
                <a:gd name="T38" fmla="*/ 156 w 224"/>
                <a:gd name="T39" fmla="*/ 611 h 906"/>
                <a:gd name="T40" fmla="*/ 166 w 224"/>
                <a:gd name="T41" fmla="*/ 582 h 906"/>
                <a:gd name="T42" fmla="*/ 190 w 224"/>
                <a:gd name="T43" fmla="*/ 474 h 906"/>
                <a:gd name="T44" fmla="*/ 206 w 224"/>
                <a:gd name="T45" fmla="*/ 414 h 906"/>
                <a:gd name="T46" fmla="*/ 192 w 224"/>
                <a:gd name="T47" fmla="*/ 313 h 906"/>
                <a:gd name="T48" fmla="*/ 73 w 224"/>
                <a:gd name="T49" fmla="*/ 279 h 906"/>
                <a:gd name="T50" fmla="*/ 63 w 224"/>
                <a:gd name="T51" fmla="*/ 289 h 906"/>
                <a:gd name="T52" fmla="*/ 73 w 224"/>
                <a:gd name="T53" fmla="*/ 269 h 906"/>
                <a:gd name="T54" fmla="*/ 110 w 224"/>
                <a:gd name="T55" fmla="*/ 621 h 906"/>
                <a:gd name="T56" fmla="*/ 107 w 224"/>
                <a:gd name="T57" fmla="*/ 646 h 906"/>
                <a:gd name="T58" fmla="*/ 104 w 224"/>
                <a:gd name="T59" fmla="*/ 612 h 906"/>
                <a:gd name="T60" fmla="*/ 110 w 224"/>
                <a:gd name="T61" fmla="*/ 580 h 906"/>
                <a:gd name="T62" fmla="*/ 116 w 224"/>
                <a:gd name="T63" fmla="*/ 225 h 906"/>
                <a:gd name="T64" fmla="*/ 91 w 224"/>
                <a:gd name="T65" fmla="*/ 130 h 906"/>
                <a:gd name="T66" fmla="*/ 115 w 224"/>
                <a:gd name="T67" fmla="*/ 200 h 906"/>
                <a:gd name="T68" fmla="*/ 128 w 224"/>
                <a:gd name="T69" fmla="*/ 156 h 906"/>
                <a:gd name="T70" fmla="*/ 143 w 224"/>
                <a:gd name="T71" fmla="*/ 147 h 906"/>
                <a:gd name="T72" fmla="*/ 116 w 224"/>
                <a:gd name="T73" fmla="*/ 225 h 906"/>
                <a:gd name="T74" fmla="*/ 138 w 224"/>
                <a:gd name="T75" fmla="*/ 333 h 906"/>
                <a:gd name="T76" fmla="*/ 149 w 224"/>
                <a:gd name="T77" fmla="*/ 31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" h="906">
                  <a:moveTo>
                    <a:pt x="215" y="296"/>
                  </a:moveTo>
                  <a:cubicBezTo>
                    <a:pt x="222" y="281"/>
                    <a:pt x="224" y="258"/>
                    <a:pt x="221" y="237"/>
                  </a:cubicBezTo>
                  <a:cubicBezTo>
                    <a:pt x="219" y="217"/>
                    <a:pt x="217" y="187"/>
                    <a:pt x="211" y="170"/>
                  </a:cubicBezTo>
                  <a:cubicBezTo>
                    <a:pt x="204" y="152"/>
                    <a:pt x="178" y="151"/>
                    <a:pt x="178" y="151"/>
                  </a:cubicBezTo>
                  <a:cubicBezTo>
                    <a:pt x="178" y="151"/>
                    <a:pt x="180" y="142"/>
                    <a:pt x="172" y="133"/>
                  </a:cubicBezTo>
                  <a:cubicBezTo>
                    <a:pt x="164" y="124"/>
                    <a:pt x="163" y="113"/>
                    <a:pt x="161" y="98"/>
                  </a:cubicBezTo>
                  <a:cubicBezTo>
                    <a:pt x="159" y="82"/>
                    <a:pt x="155" y="72"/>
                    <a:pt x="155" y="62"/>
                  </a:cubicBezTo>
                  <a:cubicBezTo>
                    <a:pt x="155" y="52"/>
                    <a:pt x="152" y="53"/>
                    <a:pt x="148" y="36"/>
                  </a:cubicBezTo>
                  <a:cubicBezTo>
                    <a:pt x="144" y="19"/>
                    <a:pt x="12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5" y="0"/>
                    <a:pt x="67" y="48"/>
                    <a:pt x="64" y="64"/>
                  </a:cubicBezTo>
                  <a:cubicBezTo>
                    <a:pt x="62" y="79"/>
                    <a:pt x="58" y="89"/>
                    <a:pt x="63" y="101"/>
                  </a:cubicBezTo>
                  <a:cubicBezTo>
                    <a:pt x="68" y="113"/>
                    <a:pt x="62" y="116"/>
                    <a:pt x="50" y="125"/>
                  </a:cubicBezTo>
                  <a:cubicBezTo>
                    <a:pt x="39" y="135"/>
                    <a:pt x="48" y="145"/>
                    <a:pt x="48" y="145"/>
                  </a:cubicBezTo>
                  <a:cubicBezTo>
                    <a:pt x="48" y="145"/>
                    <a:pt x="37" y="152"/>
                    <a:pt x="28" y="154"/>
                  </a:cubicBezTo>
                  <a:cubicBezTo>
                    <a:pt x="19" y="155"/>
                    <a:pt x="9" y="186"/>
                    <a:pt x="7" y="204"/>
                  </a:cubicBezTo>
                  <a:cubicBezTo>
                    <a:pt x="5" y="221"/>
                    <a:pt x="4" y="220"/>
                    <a:pt x="2" y="233"/>
                  </a:cubicBezTo>
                  <a:cubicBezTo>
                    <a:pt x="0" y="247"/>
                    <a:pt x="1" y="279"/>
                    <a:pt x="2" y="302"/>
                  </a:cubicBezTo>
                  <a:cubicBezTo>
                    <a:pt x="4" y="324"/>
                    <a:pt x="31" y="326"/>
                    <a:pt x="31" y="326"/>
                  </a:cubicBezTo>
                  <a:cubicBezTo>
                    <a:pt x="31" y="326"/>
                    <a:pt x="31" y="348"/>
                    <a:pt x="28" y="360"/>
                  </a:cubicBezTo>
                  <a:cubicBezTo>
                    <a:pt x="24" y="373"/>
                    <a:pt x="7" y="405"/>
                    <a:pt x="12" y="407"/>
                  </a:cubicBezTo>
                  <a:cubicBezTo>
                    <a:pt x="16" y="409"/>
                    <a:pt x="31" y="411"/>
                    <a:pt x="31" y="411"/>
                  </a:cubicBezTo>
                  <a:cubicBezTo>
                    <a:pt x="31" y="411"/>
                    <a:pt x="28" y="447"/>
                    <a:pt x="30" y="465"/>
                  </a:cubicBezTo>
                  <a:cubicBezTo>
                    <a:pt x="31" y="483"/>
                    <a:pt x="35" y="544"/>
                    <a:pt x="35" y="565"/>
                  </a:cubicBezTo>
                  <a:cubicBezTo>
                    <a:pt x="35" y="586"/>
                    <a:pt x="50" y="579"/>
                    <a:pt x="50" y="579"/>
                  </a:cubicBezTo>
                  <a:cubicBezTo>
                    <a:pt x="50" y="579"/>
                    <a:pt x="52" y="592"/>
                    <a:pt x="54" y="607"/>
                  </a:cubicBezTo>
                  <a:cubicBezTo>
                    <a:pt x="56" y="622"/>
                    <a:pt x="54" y="641"/>
                    <a:pt x="52" y="663"/>
                  </a:cubicBezTo>
                  <a:cubicBezTo>
                    <a:pt x="51" y="685"/>
                    <a:pt x="75" y="770"/>
                    <a:pt x="81" y="790"/>
                  </a:cubicBezTo>
                  <a:cubicBezTo>
                    <a:pt x="88" y="809"/>
                    <a:pt x="92" y="819"/>
                    <a:pt x="88" y="831"/>
                  </a:cubicBezTo>
                  <a:cubicBezTo>
                    <a:pt x="85" y="844"/>
                    <a:pt x="90" y="848"/>
                    <a:pt x="89" y="869"/>
                  </a:cubicBezTo>
                  <a:cubicBezTo>
                    <a:pt x="89" y="888"/>
                    <a:pt x="96" y="902"/>
                    <a:pt x="107" y="905"/>
                  </a:cubicBezTo>
                  <a:cubicBezTo>
                    <a:pt x="109" y="906"/>
                    <a:pt x="111" y="906"/>
                    <a:pt x="112" y="906"/>
                  </a:cubicBezTo>
                  <a:cubicBezTo>
                    <a:pt x="126" y="906"/>
                    <a:pt x="129" y="872"/>
                    <a:pt x="126" y="865"/>
                  </a:cubicBezTo>
                  <a:cubicBezTo>
                    <a:pt x="123" y="857"/>
                    <a:pt x="122" y="847"/>
                    <a:pt x="122" y="847"/>
                  </a:cubicBezTo>
                  <a:cubicBezTo>
                    <a:pt x="122" y="847"/>
                    <a:pt x="127" y="853"/>
                    <a:pt x="134" y="855"/>
                  </a:cubicBezTo>
                  <a:cubicBezTo>
                    <a:pt x="140" y="857"/>
                    <a:pt x="150" y="857"/>
                    <a:pt x="157" y="853"/>
                  </a:cubicBezTo>
                  <a:cubicBezTo>
                    <a:pt x="164" y="848"/>
                    <a:pt x="151" y="828"/>
                    <a:pt x="141" y="818"/>
                  </a:cubicBezTo>
                  <a:cubicBezTo>
                    <a:pt x="132" y="808"/>
                    <a:pt x="124" y="784"/>
                    <a:pt x="124" y="764"/>
                  </a:cubicBezTo>
                  <a:cubicBezTo>
                    <a:pt x="124" y="745"/>
                    <a:pt x="141" y="698"/>
                    <a:pt x="149" y="670"/>
                  </a:cubicBezTo>
                  <a:cubicBezTo>
                    <a:pt x="158" y="643"/>
                    <a:pt x="153" y="617"/>
                    <a:pt x="156" y="611"/>
                  </a:cubicBezTo>
                  <a:cubicBezTo>
                    <a:pt x="158" y="605"/>
                    <a:pt x="158" y="582"/>
                    <a:pt x="158" y="582"/>
                  </a:cubicBezTo>
                  <a:cubicBezTo>
                    <a:pt x="158" y="582"/>
                    <a:pt x="160" y="582"/>
                    <a:pt x="166" y="582"/>
                  </a:cubicBezTo>
                  <a:cubicBezTo>
                    <a:pt x="172" y="582"/>
                    <a:pt x="172" y="585"/>
                    <a:pt x="172" y="570"/>
                  </a:cubicBezTo>
                  <a:cubicBezTo>
                    <a:pt x="172" y="555"/>
                    <a:pt x="184" y="497"/>
                    <a:pt x="190" y="474"/>
                  </a:cubicBezTo>
                  <a:cubicBezTo>
                    <a:pt x="195" y="452"/>
                    <a:pt x="195" y="416"/>
                    <a:pt x="195" y="416"/>
                  </a:cubicBezTo>
                  <a:cubicBezTo>
                    <a:pt x="195" y="416"/>
                    <a:pt x="199" y="416"/>
                    <a:pt x="206" y="414"/>
                  </a:cubicBezTo>
                  <a:cubicBezTo>
                    <a:pt x="214" y="413"/>
                    <a:pt x="208" y="399"/>
                    <a:pt x="199" y="371"/>
                  </a:cubicBezTo>
                  <a:cubicBezTo>
                    <a:pt x="189" y="344"/>
                    <a:pt x="192" y="313"/>
                    <a:pt x="192" y="313"/>
                  </a:cubicBezTo>
                  <a:cubicBezTo>
                    <a:pt x="192" y="313"/>
                    <a:pt x="208" y="311"/>
                    <a:pt x="215" y="296"/>
                  </a:cubicBezTo>
                  <a:close/>
                  <a:moveTo>
                    <a:pt x="73" y="279"/>
                  </a:moveTo>
                  <a:cubicBezTo>
                    <a:pt x="73" y="286"/>
                    <a:pt x="71" y="292"/>
                    <a:pt x="71" y="292"/>
                  </a:cubicBezTo>
                  <a:cubicBezTo>
                    <a:pt x="71" y="292"/>
                    <a:pt x="67" y="292"/>
                    <a:pt x="63" y="289"/>
                  </a:cubicBezTo>
                  <a:cubicBezTo>
                    <a:pt x="65" y="285"/>
                    <a:pt x="65" y="271"/>
                    <a:pt x="65" y="271"/>
                  </a:cubicBezTo>
                  <a:cubicBezTo>
                    <a:pt x="73" y="269"/>
                    <a:pt x="73" y="269"/>
                    <a:pt x="73" y="269"/>
                  </a:cubicBezTo>
                  <a:cubicBezTo>
                    <a:pt x="73" y="269"/>
                    <a:pt x="73" y="272"/>
                    <a:pt x="73" y="279"/>
                  </a:cubicBezTo>
                  <a:close/>
                  <a:moveTo>
                    <a:pt x="110" y="621"/>
                  </a:moveTo>
                  <a:cubicBezTo>
                    <a:pt x="109" y="625"/>
                    <a:pt x="108" y="631"/>
                    <a:pt x="107" y="637"/>
                  </a:cubicBezTo>
                  <a:cubicBezTo>
                    <a:pt x="107" y="642"/>
                    <a:pt x="107" y="646"/>
                    <a:pt x="107" y="646"/>
                  </a:cubicBezTo>
                  <a:cubicBezTo>
                    <a:pt x="107" y="646"/>
                    <a:pt x="106" y="638"/>
                    <a:pt x="106" y="632"/>
                  </a:cubicBezTo>
                  <a:cubicBezTo>
                    <a:pt x="106" y="626"/>
                    <a:pt x="102" y="620"/>
                    <a:pt x="104" y="612"/>
                  </a:cubicBezTo>
                  <a:cubicBezTo>
                    <a:pt x="105" y="608"/>
                    <a:pt x="106" y="602"/>
                    <a:pt x="107" y="596"/>
                  </a:cubicBezTo>
                  <a:cubicBezTo>
                    <a:pt x="109" y="588"/>
                    <a:pt x="110" y="580"/>
                    <a:pt x="110" y="580"/>
                  </a:cubicBezTo>
                  <a:cubicBezTo>
                    <a:pt x="110" y="601"/>
                    <a:pt x="112" y="615"/>
                    <a:pt x="110" y="621"/>
                  </a:cubicBezTo>
                  <a:close/>
                  <a:moveTo>
                    <a:pt x="116" y="225"/>
                  </a:moveTo>
                  <a:cubicBezTo>
                    <a:pt x="115" y="231"/>
                    <a:pt x="108" y="214"/>
                    <a:pt x="103" y="195"/>
                  </a:cubicBezTo>
                  <a:cubicBezTo>
                    <a:pt x="99" y="176"/>
                    <a:pt x="91" y="148"/>
                    <a:pt x="91" y="130"/>
                  </a:cubicBezTo>
                  <a:cubicBezTo>
                    <a:pt x="91" y="130"/>
                    <a:pt x="105" y="142"/>
                    <a:pt x="105" y="151"/>
                  </a:cubicBezTo>
                  <a:cubicBezTo>
                    <a:pt x="105" y="161"/>
                    <a:pt x="112" y="191"/>
                    <a:pt x="115" y="200"/>
                  </a:cubicBezTo>
                  <a:cubicBezTo>
                    <a:pt x="117" y="209"/>
                    <a:pt x="119" y="189"/>
                    <a:pt x="124" y="180"/>
                  </a:cubicBezTo>
                  <a:cubicBezTo>
                    <a:pt x="129" y="171"/>
                    <a:pt x="131" y="163"/>
                    <a:pt x="128" y="156"/>
                  </a:cubicBezTo>
                  <a:cubicBezTo>
                    <a:pt x="125" y="149"/>
                    <a:pt x="136" y="146"/>
                    <a:pt x="143" y="128"/>
                  </a:cubicBezTo>
                  <a:cubicBezTo>
                    <a:pt x="144" y="135"/>
                    <a:pt x="144" y="140"/>
                    <a:pt x="143" y="147"/>
                  </a:cubicBezTo>
                  <a:cubicBezTo>
                    <a:pt x="143" y="153"/>
                    <a:pt x="132" y="186"/>
                    <a:pt x="129" y="192"/>
                  </a:cubicBezTo>
                  <a:cubicBezTo>
                    <a:pt x="125" y="199"/>
                    <a:pt x="117" y="219"/>
                    <a:pt x="116" y="225"/>
                  </a:cubicBezTo>
                  <a:close/>
                  <a:moveTo>
                    <a:pt x="149" y="333"/>
                  </a:moveTo>
                  <a:cubicBezTo>
                    <a:pt x="149" y="333"/>
                    <a:pt x="138" y="338"/>
                    <a:pt x="138" y="333"/>
                  </a:cubicBezTo>
                  <a:cubicBezTo>
                    <a:pt x="139" y="329"/>
                    <a:pt x="141" y="315"/>
                    <a:pt x="141" y="315"/>
                  </a:cubicBezTo>
                  <a:cubicBezTo>
                    <a:pt x="149" y="315"/>
                    <a:pt x="149" y="315"/>
                    <a:pt x="149" y="315"/>
                  </a:cubicBezTo>
                  <a:lnTo>
                    <a:pt x="149" y="33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38239" tIns="69119" rIns="138239" bIns="69119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8210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700" b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94" name="Freeform 3"/>
            <p:cNvSpPr>
              <a:spLocks noEditPoints="1"/>
            </p:cNvSpPr>
            <p:nvPr/>
          </p:nvSpPr>
          <p:spPr bwMode="auto">
            <a:xfrm>
              <a:off x="4035651" y="3707174"/>
              <a:ext cx="603785" cy="2496980"/>
            </a:xfrm>
            <a:custGeom>
              <a:avLst/>
              <a:gdLst>
                <a:gd name="T0" fmla="*/ 280 w 287"/>
                <a:gd name="T1" fmla="*/ 271 h 1160"/>
                <a:gd name="T2" fmla="*/ 247 w 287"/>
                <a:gd name="T3" fmla="*/ 188 h 1160"/>
                <a:gd name="T4" fmla="*/ 213 w 287"/>
                <a:gd name="T5" fmla="*/ 135 h 1160"/>
                <a:gd name="T6" fmla="*/ 181 w 287"/>
                <a:gd name="T7" fmla="*/ 23 h 1160"/>
                <a:gd name="T8" fmla="*/ 82 w 287"/>
                <a:gd name="T9" fmla="*/ 57 h 1160"/>
                <a:gd name="T10" fmla="*/ 76 w 287"/>
                <a:gd name="T11" fmla="*/ 189 h 1160"/>
                <a:gd name="T12" fmla="*/ 40 w 287"/>
                <a:gd name="T13" fmla="*/ 237 h 1160"/>
                <a:gd name="T14" fmla="*/ 4 w 287"/>
                <a:gd name="T15" fmla="*/ 366 h 1160"/>
                <a:gd name="T16" fmla="*/ 7 w 287"/>
                <a:gd name="T17" fmla="*/ 412 h 1160"/>
                <a:gd name="T18" fmla="*/ 40 w 287"/>
                <a:gd name="T19" fmla="*/ 467 h 1160"/>
                <a:gd name="T20" fmla="*/ 35 w 287"/>
                <a:gd name="T21" fmla="*/ 546 h 1160"/>
                <a:gd name="T22" fmla="*/ 27 w 287"/>
                <a:gd name="T23" fmla="*/ 759 h 1160"/>
                <a:gd name="T24" fmla="*/ 47 w 287"/>
                <a:gd name="T25" fmla="*/ 843 h 1160"/>
                <a:gd name="T26" fmla="*/ 75 w 287"/>
                <a:gd name="T27" fmla="*/ 1036 h 1160"/>
                <a:gd name="T28" fmla="*/ 44 w 287"/>
                <a:gd name="T29" fmla="*/ 1127 h 1160"/>
                <a:gd name="T30" fmla="*/ 70 w 287"/>
                <a:gd name="T31" fmla="*/ 1155 h 1160"/>
                <a:gd name="T32" fmla="*/ 108 w 287"/>
                <a:gd name="T33" fmla="*/ 1107 h 1160"/>
                <a:gd name="T34" fmla="*/ 107 w 287"/>
                <a:gd name="T35" fmla="*/ 1141 h 1160"/>
                <a:gd name="T36" fmla="*/ 119 w 287"/>
                <a:gd name="T37" fmla="*/ 1132 h 1160"/>
                <a:gd name="T38" fmla="*/ 117 w 287"/>
                <a:gd name="T39" fmla="*/ 1050 h 1160"/>
                <a:gd name="T40" fmla="*/ 115 w 287"/>
                <a:gd name="T41" fmla="*/ 885 h 1160"/>
                <a:gd name="T42" fmla="*/ 167 w 287"/>
                <a:gd name="T43" fmla="*/ 851 h 1160"/>
                <a:gd name="T44" fmla="*/ 169 w 287"/>
                <a:gd name="T45" fmla="*/ 977 h 1160"/>
                <a:gd name="T46" fmla="*/ 154 w 287"/>
                <a:gd name="T47" fmla="*/ 1096 h 1160"/>
                <a:gd name="T48" fmla="*/ 148 w 287"/>
                <a:gd name="T49" fmla="*/ 1159 h 1160"/>
                <a:gd name="T50" fmla="*/ 205 w 287"/>
                <a:gd name="T51" fmla="*/ 1104 h 1160"/>
                <a:gd name="T52" fmla="*/ 202 w 287"/>
                <a:gd name="T53" fmla="*/ 1043 h 1160"/>
                <a:gd name="T54" fmla="*/ 234 w 287"/>
                <a:gd name="T55" fmla="*/ 852 h 1160"/>
                <a:gd name="T56" fmla="*/ 251 w 287"/>
                <a:gd name="T57" fmla="*/ 721 h 1160"/>
                <a:gd name="T58" fmla="*/ 265 w 287"/>
                <a:gd name="T59" fmla="*/ 535 h 1160"/>
                <a:gd name="T60" fmla="*/ 258 w 287"/>
                <a:gd name="T61" fmla="*/ 449 h 1160"/>
                <a:gd name="T62" fmla="*/ 244 w 287"/>
                <a:gd name="T63" fmla="*/ 388 h 1160"/>
                <a:gd name="T64" fmla="*/ 102 w 287"/>
                <a:gd name="T65" fmla="*/ 452 h 1160"/>
                <a:gd name="T66" fmla="*/ 114 w 287"/>
                <a:gd name="T67" fmla="*/ 452 h 1160"/>
                <a:gd name="T68" fmla="*/ 168 w 287"/>
                <a:gd name="T69" fmla="*/ 213 h 1160"/>
                <a:gd name="T70" fmla="*/ 117 w 287"/>
                <a:gd name="T71" fmla="*/ 344 h 1160"/>
                <a:gd name="T72" fmla="*/ 114 w 287"/>
                <a:gd name="T73" fmla="*/ 257 h 1160"/>
                <a:gd name="T74" fmla="*/ 102 w 287"/>
                <a:gd name="T75" fmla="*/ 205 h 1160"/>
                <a:gd name="T76" fmla="*/ 134 w 287"/>
                <a:gd name="T77" fmla="*/ 223 h 1160"/>
                <a:gd name="T78" fmla="*/ 152 w 287"/>
                <a:gd name="T79" fmla="*/ 222 h 1160"/>
                <a:gd name="T80" fmla="*/ 159 w 287"/>
                <a:gd name="T81" fmla="*/ 184 h 1160"/>
                <a:gd name="T82" fmla="*/ 189 w 287"/>
                <a:gd name="T83" fmla="*/ 176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7" h="1160">
                  <a:moveTo>
                    <a:pt x="257" y="366"/>
                  </a:moveTo>
                  <a:cubicBezTo>
                    <a:pt x="258" y="353"/>
                    <a:pt x="279" y="285"/>
                    <a:pt x="280" y="271"/>
                  </a:cubicBezTo>
                  <a:cubicBezTo>
                    <a:pt x="281" y="257"/>
                    <a:pt x="287" y="214"/>
                    <a:pt x="282" y="199"/>
                  </a:cubicBezTo>
                  <a:cubicBezTo>
                    <a:pt x="277" y="183"/>
                    <a:pt x="247" y="188"/>
                    <a:pt x="247" y="188"/>
                  </a:cubicBezTo>
                  <a:cubicBezTo>
                    <a:pt x="247" y="188"/>
                    <a:pt x="240" y="172"/>
                    <a:pt x="226" y="168"/>
                  </a:cubicBezTo>
                  <a:cubicBezTo>
                    <a:pt x="211" y="164"/>
                    <a:pt x="229" y="145"/>
                    <a:pt x="213" y="135"/>
                  </a:cubicBezTo>
                  <a:cubicBezTo>
                    <a:pt x="203" y="128"/>
                    <a:pt x="206" y="92"/>
                    <a:pt x="202" y="78"/>
                  </a:cubicBezTo>
                  <a:cubicBezTo>
                    <a:pt x="199" y="64"/>
                    <a:pt x="190" y="35"/>
                    <a:pt x="181" y="23"/>
                  </a:cubicBezTo>
                  <a:cubicBezTo>
                    <a:pt x="171" y="10"/>
                    <a:pt x="152" y="17"/>
                    <a:pt x="152" y="17"/>
                  </a:cubicBezTo>
                  <a:cubicBezTo>
                    <a:pt x="108" y="0"/>
                    <a:pt x="86" y="37"/>
                    <a:pt x="82" y="57"/>
                  </a:cubicBezTo>
                  <a:cubicBezTo>
                    <a:pt x="79" y="77"/>
                    <a:pt x="89" y="114"/>
                    <a:pt x="77" y="140"/>
                  </a:cubicBezTo>
                  <a:cubicBezTo>
                    <a:pt x="66" y="165"/>
                    <a:pt x="91" y="174"/>
                    <a:pt x="76" y="189"/>
                  </a:cubicBezTo>
                  <a:cubicBezTo>
                    <a:pt x="60" y="203"/>
                    <a:pt x="74" y="208"/>
                    <a:pt x="59" y="215"/>
                  </a:cubicBezTo>
                  <a:cubicBezTo>
                    <a:pt x="45" y="221"/>
                    <a:pt x="40" y="224"/>
                    <a:pt x="40" y="237"/>
                  </a:cubicBezTo>
                  <a:cubicBezTo>
                    <a:pt x="40" y="250"/>
                    <a:pt x="28" y="284"/>
                    <a:pt x="22" y="314"/>
                  </a:cubicBezTo>
                  <a:cubicBezTo>
                    <a:pt x="15" y="344"/>
                    <a:pt x="8" y="355"/>
                    <a:pt x="4" y="366"/>
                  </a:cubicBezTo>
                  <a:cubicBezTo>
                    <a:pt x="0" y="378"/>
                    <a:pt x="2" y="382"/>
                    <a:pt x="4" y="388"/>
                  </a:cubicBezTo>
                  <a:cubicBezTo>
                    <a:pt x="6" y="393"/>
                    <a:pt x="7" y="394"/>
                    <a:pt x="7" y="412"/>
                  </a:cubicBezTo>
                  <a:cubicBezTo>
                    <a:pt x="7" y="431"/>
                    <a:pt x="38" y="434"/>
                    <a:pt x="38" y="434"/>
                  </a:cubicBezTo>
                  <a:cubicBezTo>
                    <a:pt x="38" y="434"/>
                    <a:pt x="40" y="451"/>
                    <a:pt x="40" y="467"/>
                  </a:cubicBezTo>
                  <a:cubicBezTo>
                    <a:pt x="40" y="482"/>
                    <a:pt x="30" y="526"/>
                    <a:pt x="28" y="538"/>
                  </a:cubicBezTo>
                  <a:cubicBezTo>
                    <a:pt x="26" y="550"/>
                    <a:pt x="35" y="546"/>
                    <a:pt x="35" y="546"/>
                  </a:cubicBezTo>
                  <a:cubicBezTo>
                    <a:pt x="35" y="546"/>
                    <a:pt x="35" y="559"/>
                    <a:pt x="33" y="578"/>
                  </a:cubicBezTo>
                  <a:cubicBezTo>
                    <a:pt x="30" y="597"/>
                    <a:pt x="27" y="724"/>
                    <a:pt x="27" y="759"/>
                  </a:cubicBezTo>
                  <a:cubicBezTo>
                    <a:pt x="27" y="794"/>
                    <a:pt x="23" y="842"/>
                    <a:pt x="27" y="842"/>
                  </a:cubicBezTo>
                  <a:cubicBezTo>
                    <a:pt x="32" y="842"/>
                    <a:pt x="47" y="843"/>
                    <a:pt x="47" y="843"/>
                  </a:cubicBezTo>
                  <a:cubicBezTo>
                    <a:pt x="47" y="843"/>
                    <a:pt x="45" y="866"/>
                    <a:pt x="46" y="895"/>
                  </a:cubicBezTo>
                  <a:cubicBezTo>
                    <a:pt x="47" y="923"/>
                    <a:pt x="70" y="1014"/>
                    <a:pt x="75" y="1036"/>
                  </a:cubicBezTo>
                  <a:cubicBezTo>
                    <a:pt x="79" y="1059"/>
                    <a:pt x="78" y="1079"/>
                    <a:pt x="70" y="1091"/>
                  </a:cubicBezTo>
                  <a:cubicBezTo>
                    <a:pt x="63" y="1103"/>
                    <a:pt x="57" y="1118"/>
                    <a:pt x="44" y="1127"/>
                  </a:cubicBezTo>
                  <a:cubicBezTo>
                    <a:pt x="31" y="1137"/>
                    <a:pt x="26" y="1141"/>
                    <a:pt x="28" y="1150"/>
                  </a:cubicBezTo>
                  <a:cubicBezTo>
                    <a:pt x="30" y="1158"/>
                    <a:pt x="46" y="1156"/>
                    <a:pt x="70" y="1155"/>
                  </a:cubicBezTo>
                  <a:cubicBezTo>
                    <a:pt x="94" y="1154"/>
                    <a:pt x="91" y="1139"/>
                    <a:pt x="94" y="1132"/>
                  </a:cubicBezTo>
                  <a:cubicBezTo>
                    <a:pt x="97" y="1125"/>
                    <a:pt x="108" y="1107"/>
                    <a:pt x="108" y="1107"/>
                  </a:cubicBezTo>
                  <a:cubicBezTo>
                    <a:pt x="108" y="1107"/>
                    <a:pt x="111" y="1110"/>
                    <a:pt x="111" y="1118"/>
                  </a:cubicBezTo>
                  <a:cubicBezTo>
                    <a:pt x="111" y="1127"/>
                    <a:pt x="107" y="1141"/>
                    <a:pt x="107" y="1141"/>
                  </a:cubicBezTo>
                  <a:cubicBezTo>
                    <a:pt x="117" y="1141"/>
                    <a:pt x="117" y="1141"/>
                    <a:pt x="117" y="1141"/>
                  </a:cubicBezTo>
                  <a:cubicBezTo>
                    <a:pt x="117" y="1141"/>
                    <a:pt x="120" y="1140"/>
                    <a:pt x="119" y="1132"/>
                  </a:cubicBezTo>
                  <a:cubicBezTo>
                    <a:pt x="118" y="1124"/>
                    <a:pt x="123" y="1106"/>
                    <a:pt x="127" y="1091"/>
                  </a:cubicBezTo>
                  <a:cubicBezTo>
                    <a:pt x="132" y="1075"/>
                    <a:pt x="123" y="1057"/>
                    <a:pt x="117" y="1050"/>
                  </a:cubicBezTo>
                  <a:cubicBezTo>
                    <a:pt x="112" y="1044"/>
                    <a:pt x="114" y="1009"/>
                    <a:pt x="115" y="974"/>
                  </a:cubicBezTo>
                  <a:cubicBezTo>
                    <a:pt x="117" y="939"/>
                    <a:pt x="119" y="901"/>
                    <a:pt x="115" y="885"/>
                  </a:cubicBezTo>
                  <a:cubicBezTo>
                    <a:pt x="112" y="868"/>
                    <a:pt x="107" y="846"/>
                    <a:pt x="107" y="846"/>
                  </a:cubicBezTo>
                  <a:cubicBezTo>
                    <a:pt x="167" y="851"/>
                    <a:pt x="167" y="851"/>
                    <a:pt x="167" y="851"/>
                  </a:cubicBezTo>
                  <a:cubicBezTo>
                    <a:pt x="167" y="851"/>
                    <a:pt x="169" y="863"/>
                    <a:pt x="169" y="889"/>
                  </a:cubicBezTo>
                  <a:cubicBezTo>
                    <a:pt x="169" y="916"/>
                    <a:pt x="169" y="934"/>
                    <a:pt x="169" y="977"/>
                  </a:cubicBezTo>
                  <a:cubicBezTo>
                    <a:pt x="169" y="1019"/>
                    <a:pt x="165" y="1035"/>
                    <a:pt x="160" y="1051"/>
                  </a:cubicBezTo>
                  <a:cubicBezTo>
                    <a:pt x="156" y="1068"/>
                    <a:pt x="159" y="1080"/>
                    <a:pt x="154" y="1096"/>
                  </a:cubicBezTo>
                  <a:cubicBezTo>
                    <a:pt x="149" y="1113"/>
                    <a:pt x="140" y="1125"/>
                    <a:pt x="135" y="1134"/>
                  </a:cubicBezTo>
                  <a:cubicBezTo>
                    <a:pt x="129" y="1143"/>
                    <a:pt x="127" y="1158"/>
                    <a:pt x="148" y="1159"/>
                  </a:cubicBezTo>
                  <a:cubicBezTo>
                    <a:pt x="170" y="1160"/>
                    <a:pt x="196" y="1150"/>
                    <a:pt x="196" y="1140"/>
                  </a:cubicBezTo>
                  <a:cubicBezTo>
                    <a:pt x="196" y="1131"/>
                    <a:pt x="198" y="1119"/>
                    <a:pt x="205" y="1104"/>
                  </a:cubicBezTo>
                  <a:cubicBezTo>
                    <a:pt x="213" y="1088"/>
                    <a:pt x="206" y="1075"/>
                    <a:pt x="204" y="1069"/>
                  </a:cubicBezTo>
                  <a:cubicBezTo>
                    <a:pt x="201" y="1062"/>
                    <a:pt x="202" y="1055"/>
                    <a:pt x="202" y="1043"/>
                  </a:cubicBezTo>
                  <a:cubicBezTo>
                    <a:pt x="202" y="1031"/>
                    <a:pt x="213" y="991"/>
                    <a:pt x="225" y="947"/>
                  </a:cubicBezTo>
                  <a:cubicBezTo>
                    <a:pt x="237" y="903"/>
                    <a:pt x="234" y="852"/>
                    <a:pt x="234" y="852"/>
                  </a:cubicBezTo>
                  <a:cubicBezTo>
                    <a:pt x="243" y="852"/>
                    <a:pt x="243" y="852"/>
                    <a:pt x="243" y="852"/>
                  </a:cubicBezTo>
                  <a:cubicBezTo>
                    <a:pt x="243" y="852"/>
                    <a:pt x="244" y="787"/>
                    <a:pt x="251" y="721"/>
                  </a:cubicBezTo>
                  <a:cubicBezTo>
                    <a:pt x="258" y="654"/>
                    <a:pt x="248" y="585"/>
                    <a:pt x="248" y="566"/>
                  </a:cubicBezTo>
                  <a:cubicBezTo>
                    <a:pt x="248" y="547"/>
                    <a:pt x="255" y="539"/>
                    <a:pt x="265" y="535"/>
                  </a:cubicBezTo>
                  <a:cubicBezTo>
                    <a:pt x="276" y="530"/>
                    <a:pt x="277" y="528"/>
                    <a:pt x="272" y="510"/>
                  </a:cubicBezTo>
                  <a:cubicBezTo>
                    <a:pt x="266" y="492"/>
                    <a:pt x="258" y="449"/>
                    <a:pt x="258" y="449"/>
                  </a:cubicBezTo>
                  <a:cubicBezTo>
                    <a:pt x="258" y="449"/>
                    <a:pt x="257" y="443"/>
                    <a:pt x="251" y="424"/>
                  </a:cubicBezTo>
                  <a:cubicBezTo>
                    <a:pt x="244" y="406"/>
                    <a:pt x="244" y="388"/>
                    <a:pt x="244" y="388"/>
                  </a:cubicBezTo>
                  <a:cubicBezTo>
                    <a:pt x="244" y="388"/>
                    <a:pt x="256" y="378"/>
                    <a:pt x="257" y="366"/>
                  </a:cubicBezTo>
                  <a:close/>
                  <a:moveTo>
                    <a:pt x="102" y="452"/>
                  </a:moveTo>
                  <a:cubicBezTo>
                    <a:pt x="110" y="434"/>
                    <a:pt x="110" y="434"/>
                    <a:pt x="110" y="434"/>
                  </a:cubicBezTo>
                  <a:cubicBezTo>
                    <a:pt x="114" y="452"/>
                    <a:pt x="114" y="452"/>
                    <a:pt x="114" y="452"/>
                  </a:cubicBezTo>
                  <a:lnTo>
                    <a:pt x="102" y="452"/>
                  </a:lnTo>
                  <a:close/>
                  <a:moveTo>
                    <a:pt x="168" y="213"/>
                  </a:moveTo>
                  <a:cubicBezTo>
                    <a:pt x="158" y="230"/>
                    <a:pt x="141" y="260"/>
                    <a:pt x="135" y="285"/>
                  </a:cubicBezTo>
                  <a:cubicBezTo>
                    <a:pt x="128" y="309"/>
                    <a:pt x="117" y="344"/>
                    <a:pt x="117" y="344"/>
                  </a:cubicBezTo>
                  <a:cubicBezTo>
                    <a:pt x="117" y="344"/>
                    <a:pt x="116" y="338"/>
                    <a:pt x="115" y="329"/>
                  </a:cubicBezTo>
                  <a:cubicBezTo>
                    <a:pt x="114" y="320"/>
                    <a:pt x="114" y="277"/>
                    <a:pt x="114" y="257"/>
                  </a:cubicBezTo>
                  <a:cubicBezTo>
                    <a:pt x="114" y="237"/>
                    <a:pt x="115" y="220"/>
                    <a:pt x="112" y="219"/>
                  </a:cubicBezTo>
                  <a:cubicBezTo>
                    <a:pt x="108" y="217"/>
                    <a:pt x="102" y="205"/>
                    <a:pt x="102" y="205"/>
                  </a:cubicBezTo>
                  <a:cubicBezTo>
                    <a:pt x="124" y="175"/>
                    <a:pt x="124" y="175"/>
                    <a:pt x="124" y="175"/>
                  </a:cubicBezTo>
                  <a:cubicBezTo>
                    <a:pt x="117" y="218"/>
                    <a:pt x="129" y="210"/>
                    <a:pt x="134" y="223"/>
                  </a:cubicBezTo>
                  <a:cubicBezTo>
                    <a:pt x="138" y="236"/>
                    <a:pt x="133" y="269"/>
                    <a:pt x="136" y="253"/>
                  </a:cubicBezTo>
                  <a:cubicBezTo>
                    <a:pt x="138" y="238"/>
                    <a:pt x="146" y="237"/>
                    <a:pt x="152" y="222"/>
                  </a:cubicBezTo>
                  <a:cubicBezTo>
                    <a:pt x="159" y="207"/>
                    <a:pt x="139" y="196"/>
                    <a:pt x="139" y="196"/>
                  </a:cubicBezTo>
                  <a:cubicBezTo>
                    <a:pt x="139" y="196"/>
                    <a:pt x="150" y="192"/>
                    <a:pt x="159" y="184"/>
                  </a:cubicBezTo>
                  <a:cubicBezTo>
                    <a:pt x="169" y="175"/>
                    <a:pt x="182" y="164"/>
                    <a:pt x="182" y="164"/>
                  </a:cubicBezTo>
                  <a:cubicBezTo>
                    <a:pt x="189" y="176"/>
                    <a:pt x="189" y="176"/>
                    <a:pt x="189" y="176"/>
                  </a:cubicBezTo>
                  <a:cubicBezTo>
                    <a:pt x="189" y="176"/>
                    <a:pt x="178" y="196"/>
                    <a:pt x="168" y="213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38239" tIns="69119" rIns="138239" bIns="69119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8210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700" b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00" name="Freeform 5"/>
            <p:cNvSpPr>
              <a:spLocks noEditPoints="1"/>
            </p:cNvSpPr>
            <p:nvPr/>
          </p:nvSpPr>
          <p:spPr bwMode="auto">
            <a:xfrm>
              <a:off x="7669769" y="3753777"/>
              <a:ext cx="786516" cy="2558269"/>
            </a:xfrm>
            <a:custGeom>
              <a:avLst/>
              <a:gdLst>
                <a:gd name="T0" fmla="*/ 412 w 463"/>
                <a:gd name="T1" fmla="*/ 379 h 1470"/>
                <a:gd name="T2" fmla="*/ 323 w 463"/>
                <a:gd name="T3" fmla="*/ 262 h 1470"/>
                <a:gd name="T4" fmla="*/ 285 w 463"/>
                <a:gd name="T5" fmla="*/ 285 h 1470"/>
                <a:gd name="T6" fmla="*/ 267 w 463"/>
                <a:gd name="T7" fmla="*/ 261 h 1470"/>
                <a:gd name="T8" fmla="*/ 184 w 463"/>
                <a:gd name="T9" fmla="*/ 204 h 1470"/>
                <a:gd name="T10" fmla="*/ 217 w 463"/>
                <a:gd name="T11" fmla="*/ 229 h 1470"/>
                <a:gd name="T12" fmla="*/ 275 w 463"/>
                <a:gd name="T13" fmla="*/ 231 h 1470"/>
                <a:gd name="T14" fmla="*/ 275 w 463"/>
                <a:gd name="T15" fmla="*/ 231 h 1470"/>
                <a:gd name="T16" fmla="*/ 280 w 463"/>
                <a:gd name="T17" fmla="*/ 213 h 1470"/>
                <a:gd name="T18" fmla="*/ 313 w 463"/>
                <a:gd name="T19" fmla="*/ 121 h 1470"/>
                <a:gd name="T20" fmla="*/ 312 w 463"/>
                <a:gd name="T21" fmla="*/ 65 h 1470"/>
                <a:gd name="T22" fmla="*/ 194 w 463"/>
                <a:gd name="T23" fmla="*/ 42 h 1470"/>
                <a:gd name="T24" fmla="*/ 186 w 463"/>
                <a:gd name="T25" fmla="*/ 51 h 1470"/>
                <a:gd name="T26" fmla="*/ 175 w 463"/>
                <a:gd name="T27" fmla="*/ 119 h 1470"/>
                <a:gd name="T28" fmla="*/ 178 w 463"/>
                <a:gd name="T29" fmla="*/ 165 h 1470"/>
                <a:gd name="T30" fmla="*/ 181 w 463"/>
                <a:gd name="T31" fmla="*/ 201 h 1470"/>
                <a:gd name="T32" fmla="*/ 175 w 463"/>
                <a:gd name="T33" fmla="*/ 217 h 1470"/>
                <a:gd name="T34" fmla="*/ 79 w 463"/>
                <a:gd name="T35" fmla="*/ 333 h 1470"/>
                <a:gd name="T36" fmla="*/ 104 w 463"/>
                <a:gd name="T37" fmla="*/ 477 h 1470"/>
                <a:gd name="T38" fmla="*/ 99 w 463"/>
                <a:gd name="T39" fmla="*/ 610 h 1470"/>
                <a:gd name="T40" fmla="*/ 85 w 463"/>
                <a:gd name="T41" fmla="*/ 763 h 1470"/>
                <a:gd name="T42" fmla="*/ 69 w 463"/>
                <a:gd name="T43" fmla="*/ 975 h 1470"/>
                <a:gd name="T44" fmla="*/ 8 w 463"/>
                <a:gd name="T45" fmla="*/ 1383 h 1470"/>
                <a:gd name="T46" fmla="*/ 11 w 463"/>
                <a:gd name="T47" fmla="*/ 1423 h 1470"/>
                <a:gd name="T48" fmla="*/ 108 w 463"/>
                <a:gd name="T49" fmla="*/ 1468 h 1470"/>
                <a:gd name="T50" fmla="*/ 96 w 463"/>
                <a:gd name="T51" fmla="*/ 1398 h 1470"/>
                <a:gd name="T52" fmla="*/ 153 w 463"/>
                <a:gd name="T53" fmla="*/ 1231 h 1470"/>
                <a:gd name="T54" fmla="*/ 220 w 463"/>
                <a:gd name="T55" fmla="*/ 1100 h 1470"/>
                <a:gd name="T56" fmla="*/ 215 w 463"/>
                <a:gd name="T57" fmla="*/ 1363 h 1470"/>
                <a:gd name="T58" fmla="*/ 242 w 463"/>
                <a:gd name="T59" fmla="*/ 1391 h 1470"/>
                <a:gd name="T60" fmla="*/ 297 w 463"/>
                <a:gd name="T61" fmla="*/ 1388 h 1470"/>
                <a:gd name="T62" fmla="*/ 429 w 463"/>
                <a:gd name="T63" fmla="*/ 1397 h 1470"/>
                <a:gd name="T64" fmla="*/ 342 w 463"/>
                <a:gd name="T65" fmla="*/ 1344 h 1470"/>
                <a:gd name="T66" fmla="*/ 316 w 463"/>
                <a:gd name="T67" fmla="*/ 1300 h 1470"/>
                <a:gd name="T68" fmla="*/ 337 w 463"/>
                <a:gd name="T69" fmla="*/ 1080 h 1470"/>
                <a:gd name="T70" fmla="*/ 376 w 463"/>
                <a:gd name="T71" fmla="*/ 792 h 1470"/>
                <a:gd name="T72" fmla="*/ 388 w 463"/>
                <a:gd name="T73" fmla="*/ 747 h 1470"/>
                <a:gd name="T74" fmla="*/ 359 w 463"/>
                <a:gd name="T75" fmla="*/ 534 h 1470"/>
                <a:gd name="T76" fmla="*/ 385 w 463"/>
                <a:gd name="T77" fmla="*/ 500 h 1470"/>
                <a:gd name="T78" fmla="*/ 454 w 463"/>
                <a:gd name="T79" fmla="*/ 422 h 1470"/>
                <a:gd name="T80" fmla="*/ 330 w 463"/>
                <a:gd name="T81" fmla="*/ 437 h 1470"/>
                <a:gd name="T82" fmla="*/ 327 w 463"/>
                <a:gd name="T83" fmla="*/ 411 h 1470"/>
                <a:gd name="T84" fmla="*/ 311 w 463"/>
                <a:gd name="T85" fmla="*/ 458 h 1470"/>
                <a:gd name="T86" fmla="*/ 353 w 463"/>
                <a:gd name="T87" fmla="*/ 483 h 1470"/>
                <a:gd name="T88" fmla="*/ 350 w 463"/>
                <a:gd name="T89" fmla="*/ 540 h 1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1470">
                  <a:moveTo>
                    <a:pt x="454" y="422"/>
                  </a:moveTo>
                  <a:cubicBezTo>
                    <a:pt x="448" y="394"/>
                    <a:pt x="430" y="395"/>
                    <a:pt x="412" y="379"/>
                  </a:cubicBezTo>
                  <a:cubicBezTo>
                    <a:pt x="395" y="363"/>
                    <a:pt x="381" y="350"/>
                    <a:pt x="379" y="321"/>
                  </a:cubicBezTo>
                  <a:cubicBezTo>
                    <a:pt x="376" y="291"/>
                    <a:pt x="344" y="267"/>
                    <a:pt x="323" y="262"/>
                  </a:cubicBezTo>
                  <a:cubicBezTo>
                    <a:pt x="304" y="258"/>
                    <a:pt x="286" y="248"/>
                    <a:pt x="281" y="246"/>
                  </a:cubicBezTo>
                  <a:cubicBezTo>
                    <a:pt x="280" y="254"/>
                    <a:pt x="283" y="272"/>
                    <a:pt x="285" y="285"/>
                  </a:cubicBezTo>
                  <a:cubicBezTo>
                    <a:pt x="284" y="286"/>
                    <a:pt x="282" y="284"/>
                    <a:pt x="281" y="281"/>
                  </a:cubicBezTo>
                  <a:cubicBezTo>
                    <a:pt x="274" y="266"/>
                    <a:pt x="272" y="258"/>
                    <a:pt x="267" y="261"/>
                  </a:cubicBezTo>
                  <a:cubicBezTo>
                    <a:pt x="263" y="263"/>
                    <a:pt x="260" y="273"/>
                    <a:pt x="257" y="282"/>
                  </a:cubicBezTo>
                  <a:cubicBezTo>
                    <a:pt x="241" y="262"/>
                    <a:pt x="203" y="221"/>
                    <a:pt x="184" y="204"/>
                  </a:cubicBezTo>
                  <a:cubicBezTo>
                    <a:pt x="185" y="202"/>
                    <a:pt x="187" y="200"/>
                    <a:pt x="189" y="199"/>
                  </a:cubicBezTo>
                  <a:cubicBezTo>
                    <a:pt x="194" y="208"/>
                    <a:pt x="205" y="223"/>
                    <a:pt x="217" y="229"/>
                  </a:cubicBezTo>
                  <a:cubicBezTo>
                    <a:pt x="232" y="237"/>
                    <a:pt x="266" y="257"/>
                    <a:pt x="266" y="257"/>
                  </a:cubicBezTo>
                  <a:cubicBezTo>
                    <a:pt x="266" y="257"/>
                    <a:pt x="273" y="241"/>
                    <a:pt x="275" y="231"/>
                  </a:cubicBezTo>
                  <a:cubicBezTo>
                    <a:pt x="275" y="230"/>
                    <a:pt x="275" y="230"/>
                    <a:pt x="275" y="230"/>
                  </a:cubicBezTo>
                  <a:cubicBezTo>
                    <a:pt x="275" y="231"/>
                    <a:pt x="275" y="231"/>
                    <a:pt x="275" y="231"/>
                  </a:cubicBezTo>
                  <a:cubicBezTo>
                    <a:pt x="275" y="230"/>
                    <a:pt x="275" y="228"/>
                    <a:pt x="275" y="227"/>
                  </a:cubicBezTo>
                  <a:cubicBezTo>
                    <a:pt x="275" y="220"/>
                    <a:pt x="273" y="215"/>
                    <a:pt x="280" y="213"/>
                  </a:cubicBezTo>
                  <a:cubicBezTo>
                    <a:pt x="288" y="211"/>
                    <a:pt x="299" y="185"/>
                    <a:pt x="302" y="169"/>
                  </a:cubicBezTo>
                  <a:cubicBezTo>
                    <a:pt x="306" y="153"/>
                    <a:pt x="306" y="139"/>
                    <a:pt x="313" y="121"/>
                  </a:cubicBezTo>
                  <a:cubicBezTo>
                    <a:pt x="321" y="104"/>
                    <a:pt x="320" y="87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00" y="14"/>
                    <a:pt x="277" y="28"/>
                    <a:pt x="277" y="28"/>
                  </a:cubicBezTo>
                  <a:cubicBezTo>
                    <a:pt x="246" y="0"/>
                    <a:pt x="210" y="26"/>
                    <a:pt x="194" y="42"/>
                  </a:cubicBezTo>
                  <a:cubicBezTo>
                    <a:pt x="194" y="42"/>
                    <a:pt x="194" y="42"/>
                    <a:pt x="193" y="42"/>
                  </a:cubicBezTo>
                  <a:cubicBezTo>
                    <a:pt x="190" y="44"/>
                    <a:pt x="188" y="47"/>
                    <a:pt x="186" y="51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171" y="73"/>
                    <a:pt x="175" y="119"/>
                    <a:pt x="175" y="119"/>
                  </a:cubicBezTo>
                  <a:cubicBezTo>
                    <a:pt x="175" y="119"/>
                    <a:pt x="173" y="120"/>
                    <a:pt x="171" y="131"/>
                  </a:cubicBezTo>
                  <a:cubicBezTo>
                    <a:pt x="170" y="142"/>
                    <a:pt x="175" y="159"/>
                    <a:pt x="178" y="165"/>
                  </a:cubicBezTo>
                  <a:cubicBezTo>
                    <a:pt x="180" y="171"/>
                    <a:pt x="185" y="172"/>
                    <a:pt x="186" y="177"/>
                  </a:cubicBezTo>
                  <a:cubicBezTo>
                    <a:pt x="186" y="177"/>
                    <a:pt x="184" y="189"/>
                    <a:pt x="181" y="201"/>
                  </a:cubicBezTo>
                  <a:cubicBezTo>
                    <a:pt x="181" y="201"/>
                    <a:pt x="181" y="201"/>
                    <a:pt x="180" y="201"/>
                  </a:cubicBezTo>
                  <a:cubicBezTo>
                    <a:pt x="179" y="203"/>
                    <a:pt x="181" y="206"/>
                    <a:pt x="175" y="217"/>
                  </a:cubicBezTo>
                  <a:cubicBezTo>
                    <a:pt x="166" y="231"/>
                    <a:pt x="153" y="236"/>
                    <a:pt x="121" y="253"/>
                  </a:cubicBezTo>
                  <a:cubicBezTo>
                    <a:pt x="90" y="269"/>
                    <a:pt x="82" y="302"/>
                    <a:pt x="79" y="333"/>
                  </a:cubicBezTo>
                  <a:cubicBezTo>
                    <a:pt x="76" y="365"/>
                    <a:pt x="71" y="389"/>
                    <a:pt x="76" y="396"/>
                  </a:cubicBezTo>
                  <a:cubicBezTo>
                    <a:pt x="81" y="403"/>
                    <a:pt x="93" y="443"/>
                    <a:pt x="104" y="477"/>
                  </a:cubicBezTo>
                  <a:cubicBezTo>
                    <a:pt x="116" y="510"/>
                    <a:pt x="111" y="549"/>
                    <a:pt x="109" y="564"/>
                  </a:cubicBezTo>
                  <a:cubicBezTo>
                    <a:pt x="107" y="578"/>
                    <a:pt x="98" y="591"/>
                    <a:pt x="99" y="610"/>
                  </a:cubicBezTo>
                  <a:cubicBezTo>
                    <a:pt x="100" y="629"/>
                    <a:pt x="98" y="648"/>
                    <a:pt x="95" y="677"/>
                  </a:cubicBezTo>
                  <a:cubicBezTo>
                    <a:pt x="93" y="705"/>
                    <a:pt x="76" y="759"/>
                    <a:pt x="85" y="763"/>
                  </a:cubicBezTo>
                  <a:cubicBezTo>
                    <a:pt x="93" y="768"/>
                    <a:pt x="96" y="767"/>
                    <a:pt x="96" y="780"/>
                  </a:cubicBezTo>
                  <a:cubicBezTo>
                    <a:pt x="96" y="793"/>
                    <a:pt x="90" y="876"/>
                    <a:pt x="69" y="975"/>
                  </a:cubicBezTo>
                  <a:cubicBezTo>
                    <a:pt x="48" y="1075"/>
                    <a:pt x="16" y="1296"/>
                    <a:pt x="9" y="1338"/>
                  </a:cubicBezTo>
                  <a:cubicBezTo>
                    <a:pt x="2" y="1379"/>
                    <a:pt x="8" y="1383"/>
                    <a:pt x="8" y="1383"/>
                  </a:cubicBezTo>
                  <a:cubicBezTo>
                    <a:pt x="8" y="1383"/>
                    <a:pt x="8" y="1386"/>
                    <a:pt x="4" y="1398"/>
                  </a:cubicBezTo>
                  <a:cubicBezTo>
                    <a:pt x="0" y="1410"/>
                    <a:pt x="4" y="1418"/>
                    <a:pt x="11" y="1423"/>
                  </a:cubicBezTo>
                  <a:cubicBezTo>
                    <a:pt x="18" y="1428"/>
                    <a:pt x="19" y="1438"/>
                    <a:pt x="34" y="1449"/>
                  </a:cubicBezTo>
                  <a:cubicBezTo>
                    <a:pt x="48" y="1460"/>
                    <a:pt x="90" y="1470"/>
                    <a:pt x="108" y="1468"/>
                  </a:cubicBezTo>
                  <a:cubicBezTo>
                    <a:pt x="126" y="1466"/>
                    <a:pt x="121" y="1460"/>
                    <a:pt x="120" y="1442"/>
                  </a:cubicBezTo>
                  <a:cubicBezTo>
                    <a:pt x="119" y="1424"/>
                    <a:pt x="96" y="1398"/>
                    <a:pt x="96" y="1398"/>
                  </a:cubicBezTo>
                  <a:cubicBezTo>
                    <a:pt x="96" y="1398"/>
                    <a:pt x="95" y="1393"/>
                    <a:pt x="101" y="1390"/>
                  </a:cubicBezTo>
                  <a:cubicBezTo>
                    <a:pt x="107" y="1386"/>
                    <a:pt x="132" y="1306"/>
                    <a:pt x="153" y="1231"/>
                  </a:cubicBezTo>
                  <a:cubicBezTo>
                    <a:pt x="175" y="1157"/>
                    <a:pt x="214" y="1022"/>
                    <a:pt x="214" y="1022"/>
                  </a:cubicBezTo>
                  <a:cubicBezTo>
                    <a:pt x="214" y="1022"/>
                    <a:pt x="217" y="1061"/>
                    <a:pt x="220" y="1100"/>
                  </a:cubicBezTo>
                  <a:cubicBezTo>
                    <a:pt x="222" y="1139"/>
                    <a:pt x="224" y="1267"/>
                    <a:pt x="220" y="1300"/>
                  </a:cubicBezTo>
                  <a:cubicBezTo>
                    <a:pt x="215" y="1333"/>
                    <a:pt x="215" y="1363"/>
                    <a:pt x="215" y="1363"/>
                  </a:cubicBezTo>
                  <a:cubicBezTo>
                    <a:pt x="215" y="1363"/>
                    <a:pt x="215" y="1367"/>
                    <a:pt x="215" y="1378"/>
                  </a:cubicBezTo>
                  <a:cubicBezTo>
                    <a:pt x="215" y="1389"/>
                    <a:pt x="223" y="1389"/>
                    <a:pt x="242" y="1391"/>
                  </a:cubicBezTo>
                  <a:cubicBezTo>
                    <a:pt x="261" y="1393"/>
                    <a:pt x="287" y="1392"/>
                    <a:pt x="287" y="1392"/>
                  </a:cubicBezTo>
                  <a:cubicBezTo>
                    <a:pt x="287" y="1392"/>
                    <a:pt x="286" y="1383"/>
                    <a:pt x="297" y="1388"/>
                  </a:cubicBezTo>
                  <a:cubicBezTo>
                    <a:pt x="307" y="1392"/>
                    <a:pt x="329" y="1403"/>
                    <a:pt x="349" y="1403"/>
                  </a:cubicBezTo>
                  <a:cubicBezTo>
                    <a:pt x="369" y="1403"/>
                    <a:pt x="429" y="1412"/>
                    <a:pt x="429" y="1397"/>
                  </a:cubicBezTo>
                  <a:cubicBezTo>
                    <a:pt x="429" y="1382"/>
                    <a:pt x="406" y="1376"/>
                    <a:pt x="385" y="1376"/>
                  </a:cubicBezTo>
                  <a:cubicBezTo>
                    <a:pt x="365" y="1376"/>
                    <a:pt x="342" y="1344"/>
                    <a:pt x="342" y="1344"/>
                  </a:cubicBezTo>
                  <a:cubicBezTo>
                    <a:pt x="342" y="1344"/>
                    <a:pt x="342" y="1344"/>
                    <a:pt x="348" y="1340"/>
                  </a:cubicBezTo>
                  <a:cubicBezTo>
                    <a:pt x="353" y="1337"/>
                    <a:pt x="320" y="1312"/>
                    <a:pt x="316" y="1300"/>
                  </a:cubicBezTo>
                  <a:cubicBezTo>
                    <a:pt x="311" y="1288"/>
                    <a:pt x="312" y="1286"/>
                    <a:pt x="316" y="1257"/>
                  </a:cubicBezTo>
                  <a:cubicBezTo>
                    <a:pt x="319" y="1229"/>
                    <a:pt x="327" y="1136"/>
                    <a:pt x="337" y="1080"/>
                  </a:cubicBezTo>
                  <a:cubicBezTo>
                    <a:pt x="346" y="1023"/>
                    <a:pt x="358" y="968"/>
                    <a:pt x="365" y="920"/>
                  </a:cubicBezTo>
                  <a:cubicBezTo>
                    <a:pt x="372" y="871"/>
                    <a:pt x="376" y="792"/>
                    <a:pt x="376" y="792"/>
                  </a:cubicBezTo>
                  <a:cubicBezTo>
                    <a:pt x="376" y="792"/>
                    <a:pt x="380" y="791"/>
                    <a:pt x="387" y="785"/>
                  </a:cubicBezTo>
                  <a:cubicBezTo>
                    <a:pt x="394" y="779"/>
                    <a:pt x="392" y="764"/>
                    <a:pt x="388" y="747"/>
                  </a:cubicBezTo>
                  <a:cubicBezTo>
                    <a:pt x="385" y="729"/>
                    <a:pt x="380" y="656"/>
                    <a:pt x="377" y="621"/>
                  </a:cubicBezTo>
                  <a:cubicBezTo>
                    <a:pt x="373" y="586"/>
                    <a:pt x="359" y="534"/>
                    <a:pt x="359" y="534"/>
                  </a:cubicBezTo>
                  <a:cubicBezTo>
                    <a:pt x="359" y="534"/>
                    <a:pt x="370" y="529"/>
                    <a:pt x="377" y="522"/>
                  </a:cubicBezTo>
                  <a:cubicBezTo>
                    <a:pt x="384" y="516"/>
                    <a:pt x="385" y="500"/>
                    <a:pt x="385" y="500"/>
                  </a:cubicBezTo>
                  <a:cubicBezTo>
                    <a:pt x="385" y="500"/>
                    <a:pt x="428" y="504"/>
                    <a:pt x="446" y="496"/>
                  </a:cubicBezTo>
                  <a:cubicBezTo>
                    <a:pt x="463" y="489"/>
                    <a:pt x="460" y="450"/>
                    <a:pt x="454" y="422"/>
                  </a:cubicBezTo>
                  <a:close/>
                  <a:moveTo>
                    <a:pt x="311" y="458"/>
                  </a:moveTo>
                  <a:cubicBezTo>
                    <a:pt x="311" y="458"/>
                    <a:pt x="330" y="452"/>
                    <a:pt x="330" y="437"/>
                  </a:cubicBezTo>
                  <a:cubicBezTo>
                    <a:pt x="330" y="421"/>
                    <a:pt x="315" y="411"/>
                    <a:pt x="308" y="410"/>
                  </a:cubicBezTo>
                  <a:cubicBezTo>
                    <a:pt x="301" y="410"/>
                    <a:pt x="313" y="399"/>
                    <a:pt x="327" y="411"/>
                  </a:cubicBezTo>
                  <a:cubicBezTo>
                    <a:pt x="342" y="423"/>
                    <a:pt x="353" y="475"/>
                    <a:pt x="353" y="475"/>
                  </a:cubicBezTo>
                  <a:cubicBezTo>
                    <a:pt x="353" y="475"/>
                    <a:pt x="323" y="463"/>
                    <a:pt x="311" y="458"/>
                  </a:cubicBezTo>
                  <a:close/>
                  <a:moveTo>
                    <a:pt x="350" y="540"/>
                  </a:moveTo>
                  <a:cubicBezTo>
                    <a:pt x="350" y="540"/>
                    <a:pt x="352" y="500"/>
                    <a:pt x="353" y="483"/>
                  </a:cubicBezTo>
                  <a:cubicBezTo>
                    <a:pt x="362" y="531"/>
                    <a:pt x="362" y="531"/>
                    <a:pt x="362" y="531"/>
                  </a:cubicBezTo>
                  <a:lnTo>
                    <a:pt x="350" y="54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38239" tIns="69119" rIns="138239" bIns="69119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38210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700" b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cxnSp>
        <p:nvCxnSpPr>
          <p:cNvPr id="101" name="Straight Connector 29"/>
          <p:cNvCxnSpPr/>
          <p:nvPr/>
        </p:nvCxnSpPr>
        <p:spPr>
          <a:xfrm flipH="1">
            <a:off x="8034812" y="4955664"/>
            <a:ext cx="656331" cy="0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106" name="文本框 13"/>
          <p:cNvSpPr txBox="1"/>
          <p:nvPr/>
        </p:nvSpPr>
        <p:spPr>
          <a:xfrm>
            <a:off x="8977745" y="4297802"/>
            <a:ext cx="2908556" cy="1430062"/>
          </a:xfrm>
          <a:prstGeom prst="rect">
            <a:avLst/>
          </a:prstGeom>
          <a:solidFill>
            <a:srgbClr val="C00000"/>
          </a:solidFill>
        </p:spPr>
        <p:txBody>
          <a:bodyPr wrap="square" lIns="99500" tIns="49748" rIns="99500" bIns="49748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ru-RU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微软雅黑" pitchFamily="34" charset="-122"/>
              </a:rPr>
              <a:t>Снижение конфликтности закупок из-за сокращения разночтений толкования закупочной документации</a:t>
            </a:r>
            <a:endParaRPr lang="ru-RU" altLang="zh-CN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微软雅黑" pitchFamily="34" charset="-122"/>
            </a:endParaRPr>
          </a:p>
        </p:txBody>
      </p:sp>
      <p:sp>
        <p:nvSpPr>
          <p:cNvPr id="127" name="文本框 13"/>
          <p:cNvSpPr txBox="1"/>
          <p:nvPr/>
        </p:nvSpPr>
        <p:spPr>
          <a:xfrm>
            <a:off x="238990" y="4368026"/>
            <a:ext cx="3034145" cy="14300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lIns="99500" tIns="49748" rIns="99500" bIns="49748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ru-RU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微软雅黑" pitchFamily="34" charset="-122"/>
              </a:rPr>
              <a:t>Повышение активности участников, увеличение количества поданных заявок, рост состоявшихся процедур</a:t>
            </a:r>
            <a:endParaRPr lang="ru-RU" altLang="zh-CN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93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9055100" y="6387996"/>
            <a:ext cx="2743200" cy="365125"/>
          </a:xfrm>
        </p:spPr>
        <p:txBody>
          <a:bodyPr/>
          <a:lstStyle/>
          <a:p>
            <a:fld id="{BE54628D-5F68-499B-A097-9AD1DD76D494}" type="slidenum">
              <a:rPr lang="ru-RU" sz="1400" b="1" smtClean="0">
                <a:solidFill>
                  <a:schemeClr val="tx1"/>
                </a:solidFill>
              </a:rPr>
              <a:t>9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0"/>
            <a:ext cx="12192000" cy="55699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593524"/>
            <a:ext cx="12192000" cy="110169"/>
          </a:xfrm>
          <a:prstGeom prst="rect">
            <a:avLst/>
          </a:prstGeom>
          <a:solidFill>
            <a:srgbClr val="E91D2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-143741" y="0"/>
            <a:ext cx="124794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результативности работы коллегиальных органов Волгоградской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  <a:p>
            <a:endParaRPr lang="ru-RU" i="1" dirty="0"/>
          </a:p>
        </p:txBody>
      </p:sp>
      <p:sp>
        <p:nvSpPr>
          <p:cNvPr id="26" name="原创设计师QQ598969553          _10"/>
          <p:cNvSpPr/>
          <p:nvPr/>
        </p:nvSpPr>
        <p:spPr>
          <a:xfrm>
            <a:off x="6230537" y="1490176"/>
            <a:ext cx="1573618" cy="1573618"/>
          </a:xfrm>
          <a:prstGeom prst="ellipse">
            <a:avLst/>
          </a:prstGeom>
          <a:noFill/>
          <a:ln w="101600" cap="sq" cmpd="sng">
            <a:solidFill>
              <a:schemeClr val="bg1">
                <a:lumMod val="8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7" name="原创设计师QQ598969553          _11"/>
          <p:cNvSpPr/>
          <p:nvPr/>
        </p:nvSpPr>
        <p:spPr>
          <a:xfrm>
            <a:off x="6429518" y="1689157"/>
            <a:ext cx="1175657" cy="11756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28" name="原创设计师QQ598969553          _12"/>
          <p:cNvSpPr/>
          <p:nvPr/>
        </p:nvSpPr>
        <p:spPr>
          <a:xfrm>
            <a:off x="6230537" y="1490176"/>
            <a:ext cx="1573618" cy="1573618"/>
          </a:xfrm>
          <a:prstGeom prst="arc">
            <a:avLst>
              <a:gd name="adj1" fmla="val 16018236"/>
              <a:gd name="adj2" fmla="val 1720885"/>
            </a:avLst>
          </a:prstGeom>
          <a:noFill/>
          <a:ln w="101600" cap="sq" cmpd="sng">
            <a:solidFill>
              <a:schemeClr val="tx1">
                <a:lumMod val="65000"/>
                <a:lumOff val="3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9" name="原创设计师QQ598969553          _13"/>
          <p:cNvSpPr/>
          <p:nvPr/>
        </p:nvSpPr>
        <p:spPr>
          <a:xfrm>
            <a:off x="6230537" y="3777531"/>
            <a:ext cx="1573618" cy="1573618"/>
          </a:xfrm>
          <a:prstGeom prst="ellipse">
            <a:avLst/>
          </a:prstGeom>
          <a:noFill/>
          <a:ln w="101600" cap="sq" cmpd="sng">
            <a:solidFill>
              <a:schemeClr val="bg1">
                <a:lumMod val="8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30" name="原创设计师QQ598969553          _14"/>
          <p:cNvSpPr/>
          <p:nvPr/>
        </p:nvSpPr>
        <p:spPr>
          <a:xfrm>
            <a:off x="6429518" y="3976512"/>
            <a:ext cx="1175657" cy="117565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31" name="原创设计师QQ598969553          _15"/>
          <p:cNvSpPr/>
          <p:nvPr/>
        </p:nvSpPr>
        <p:spPr>
          <a:xfrm rot="16200000">
            <a:off x="6230537" y="3777531"/>
            <a:ext cx="1573618" cy="1573618"/>
          </a:xfrm>
          <a:prstGeom prst="arc">
            <a:avLst>
              <a:gd name="adj1" fmla="val 16018236"/>
              <a:gd name="adj2" fmla="val 3035"/>
            </a:avLst>
          </a:prstGeom>
          <a:noFill/>
          <a:ln w="101600" cap="sq" cmpd="sng">
            <a:solidFill>
              <a:schemeClr val="accent1">
                <a:lumMod val="7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32" name="原创设计师QQ598969553          _16"/>
          <p:cNvSpPr txBox="1"/>
          <p:nvPr/>
        </p:nvSpPr>
        <p:spPr>
          <a:xfrm>
            <a:off x="2992736" y="1635294"/>
            <a:ext cx="306556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закупок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возросла на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33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39" name="原创设计师QQ598969553          _13"/>
          <p:cNvSpPr/>
          <p:nvPr/>
        </p:nvSpPr>
        <p:spPr>
          <a:xfrm>
            <a:off x="1289827" y="1417872"/>
            <a:ext cx="1573618" cy="1573618"/>
          </a:xfrm>
          <a:prstGeom prst="ellipse">
            <a:avLst/>
          </a:prstGeom>
          <a:noFill/>
          <a:ln w="101600" cap="sq" cmpd="sng">
            <a:solidFill>
              <a:schemeClr val="bg1">
                <a:lumMod val="8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0" name="原创设计师QQ598969553          _14"/>
          <p:cNvSpPr/>
          <p:nvPr/>
        </p:nvSpPr>
        <p:spPr>
          <a:xfrm>
            <a:off x="1488808" y="1616853"/>
            <a:ext cx="1175657" cy="11756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41" name="原创设计师QQ598969553          _15"/>
          <p:cNvSpPr/>
          <p:nvPr/>
        </p:nvSpPr>
        <p:spPr>
          <a:xfrm>
            <a:off x="1289827" y="1417872"/>
            <a:ext cx="1573618" cy="1573618"/>
          </a:xfrm>
          <a:prstGeom prst="arc">
            <a:avLst>
              <a:gd name="adj1" fmla="val 16018236"/>
              <a:gd name="adj2" fmla="val 3035"/>
            </a:avLst>
          </a:prstGeom>
          <a:noFill/>
          <a:ln w="101600" cap="sq" cmpd="sng">
            <a:solidFill>
              <a:srgbClr val="C00000"/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42" name="原创设计师QQ598969553          _22"/>
          <p:cNvGrpSpPr/>
          <p:nvPr/>
        </p:nvGrpSpPr>
        <p:grpSpPr>
          <a:xfrm>
            <a:off x="1811524" y="1852256"/>
            <a:ext cx="552450" cy="552450"/>
            <a:chOff x="2825750" y="5321300"/>
            <a:chExt cx="552450" cy="552450"/>
          </a:xfrm>
          <a:solidFill>
            <a:schemeClr val="bg1"/>
          </a:solidFill>
        </p:grpSpPr>
        <p:sp>
          <p:nvSpPr>
            <p:cNvPr id="43" name="Rectangle 90"/>
            <p:cNvSpPr>
              <a:spLocks noChangeArrowheads="1"/>
            </p:cNvSpPr>
            <p:nvPr/>
          </p:nvSpPr>
          <p:spPr bwMode="auto">
            <a:xfrm>
              <a:off x="2825750" y="5784850"/>
              <a:ext cx="55245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4" name="Freeform 91"/>
            <p:cNvSpPr>
              <a:spLocks/>
            </p:cNvSpPr>
            <p:nvPr/>
          </p:nvSpPr>
          <p:spPr bwMode="auto">
            <a:xfrm>
              <a:off x="2825750" y="5321300"/>
              <a:ext cx="120650" cy="400050"/>
            </a:xfrm>
            <a:custGeom>
              <a:avLst/>
              <a:gdLst>
                <a:gd name="T0" fmla="*/ 1 w 42"/>
                <a:gd name="T1" fmla="*/ 139 h 139"/>
                <a:gd name="T2" fmla="*/ 41 w 42"/>
                <a:gd name="T3" fmla="*/ 139 h 139"/>
                <a:gd name="T4" fmla="*/ 42 w 42"/>
                <a:gd name="T5" fmla="*/ 138 h 139"/>
                <a:gd name="T6" fmla="*/ 42 w 42"/>
                <a:gd name="T7" fmla="*/ 1 h 139"/>
                <a:gd name="T8" fmla="*/ 41 w 42"/>
                <a:gd name="T9" fmla="*/ 0 h 139"/>
                <a:gd name="T10" fmla="*/ 1 w 42"/>
                <a:gd name="T11" fmla="*/ 0 h 139"/>
                <a:gd name="T12" fmla="*/ 0 w 42"/>
                <a:gd name="T13" fmla="*/ 1 h 139"/>
                <a:gd name="T14" fmla="*/ 0 w 42"/>
                <a:gd name="T15" fmla="*/ 138 h 139"/>
                <a:gd name="T16" fmla="*/ 1 w 42"/>
                <a:gd name="T1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39">
                  <a:moveTo>
                    <a:pt x="1" y="139"/>
                  </a:moveTo>
                  <a:cubicBezTo>
                    <a:pt x="41" y="139"/>
                    <a:pt x="41" y="139"/>
                    <a:pt x="41" y="139"/>
                  </a:cubicBezTo>
                  <a:cubicBezTo>
                    <a:pt x="41" y="139"/>
                    <a:pt x="42" y="138"/>
                    <a:pt x="42" y="138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0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9"/>
                    <a:pt x="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5" name="Freeform 92"/>
            <p:cNvSpPr>
              <a:spLocks/>
            </p:cNvSpPr>
            <p:nvPr/>
          </p:nvSpPr>
          <p:spPr bwMode="auto">
            <a:xfrm>
              <a:off x="3038475" y="5448300"/>
              <a:ext cx="123825" cy="273050"/>
            </a:xfrm>
            <a:custGeom>
              <a:avLst/>
              <a:gdLst>
                <a:gd name="T0" fmla="*/ 1 w 43"/>
                <a:gd name="T1" fmla="*/ 95 h 95"/>
                <a:gd name="T2" fmla="*/ 42 w 43"/>
                <a:gd name="T3" fmla="*/ 95 h 95"/>
                <a:gd name="T4" fmla="*/ 43 w 43"/>
                <a:gd name="T5" fmla="*/ 94 h 95"/>
                <a:gd name="T6" fmla="*/ 43 w 43"/>
                <a:gd name="T7" fmla="*/ 1 h 95"/>
                <a:gd name="T8" fmla="*/ 42 w 43"/>
                <a:gd name="T9" fmla="*/ 0 h 95"/>
                <a:gd name="T10" fmla="*/ 1 w 43"/>
                <a:gd name="T11" fmla="*/ 0 h 95"/>
                <a:gd name="T12" fmla="*/ 0 w 43"/>
                <a:gd name="T13" fmla="*/ 1 h 95"/>
                <a:gd name="T14" fmla="*/ 0 w 43"/>
                <a:gd name="T15" fmla="*/ 94 h 95"/>
                <a:gd name="T16" fmla="*/ 1 w 4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95">
                  <a:moveTo>
                    <a:pt x="1" y="95"/>
                  </a:moveTo>
                  <a:cubicBezTo>
                    <a:pt x="42" y="95"/>
                    <a:pt x="42" y="95"/>
                    <a:pt x="42" y="95"/>
                  </a:cubicBezTo>
                  <a:cubicBezTo>
                    <a:pt x="42" y="95"/>
                    <a:pt x="43" y="94"/>
                    <a:pt x="43" y="9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2" y="0"/>
                    <a:pt x="4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1" y="95"/>
                    <a:pt x="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6" name="Freeform 93"/>
            <p:cNvSpPr>
              <a:spLocks/>
            </p:cNvSpPr>
            <p:nvPr/>
          </p:nvSpPr>
          <p:spPr bwMode="auto">
            <a:xfrm>
              <a:off x="3254375" y="5556250"/>
              <a:ext cx="123825" cy="165100"/>
            </a:xfrm>
            <a:custGeom>
              <a:avLst/>
              <a:gdLst>
                <a:gd name="T0" fmla="*/ 42 w 43"/>
                <a:gd name="T1" fmla="*/ 0 h 57"/>
                <a:gd name="T2" fmla="*/ 1 w 43"/>
                <a:gd name="T3" fmla="*/ 0 h 57"/>
                <a:gd name="T4" fmla="*/ 0 w 43"/>
                <a:gd name="T5" fmla="*/ 1 h 57"/>
                <a:gd name="T6" fmla="*/ 0 w 43"/>
                <a:gd name="T7" fmla="*/ 56 h 57"/>
                <a:gd name="T8" fmla="*/ 1 w 43"/>
                <a:gd name="T9" fmla="*/ 57 h 57"/>
                <a:gd name="T10" fmla="*/ 42 w 43"/>
                <a:gd name="T11" fmla="*/ 57 h 57"/>
                <a:gd name="T12" fmla="*/ 43 w 43"/>
                <a:gd name="T13" fmla="*/ 56 h 57"/>
                <a:gd name="T14" fmla="*/ 43 w 43"/>
                <a:gd name="T15" fmla="*/ 1 h 57"/>
                <a:gd name="T16" fmla="*/ 42 w 4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7">
                  <a:moveTo>
                    <a:pt x="4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6"/>
                    <a:pt x="43" y="56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2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sp>
        <p:nvSpPr>
          <p:cNvPr id="47" name="原创设计师QQ598969553          _4"/>
          <p:cNvSpPr/>
          <p:nvPr/>
        </p:nvSpPr>
        <p:spPr>
          <a:xfrm>
            <a:off x="1289827" y="3765990"/>
            <a:ext cx="1573618" cy="1573618"/>
          </a:xfrm>
          <a:prstGeom prst="ellipse">
            <a:avLst/>
          </a:prstGeom>
          <a:noFill/>
          <a:ln w="101600" cap="sq" cmpd="sng">
            <a:solidFill>
              <a:schemeClr val="bg1">
                <a:lumMod val="8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8" name="原创设计师QQ598969553          _5"/>
          <p:cNvSpPr/>
          <p:nvPr/>
        </p:nvSpPr>
        <p:spPr>
          <a:xfrm>
            <a:off x="1488808" y="3964971"/>
            <a:ext cx="1175657" cy="11756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49" name="原创设计师QQ598969553          _6"/>
          <p:cNvSpPr/>
          <p:nvPr/>
        </p:nvSpPr>
        <p:spPr>
          <a:xfrm>
            <a:off x="1289827" y="3765990"/>
            <a:ext cx="1573618" cy="1573618"/>
          </a:xfrm>
          <a:prstGeom prst="arc">
            <a:avLst>
              <a:gd name="adj1" fmla="val 16018236"/>
              <a:gd name="adj2" fmla="val 9832525"/>
            </a:avLst>
          </a:prstGeom>
          <a:noFill/>
          <a:ln w="101600" cap="sq" cmpd="sng">
            <a:solidFill>
              <a:schemeClr val="tx1">
                <a:lumMod val="65000"/>
                <a:lumOff val="3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67" name="原创设计师QQ598969553          _16"/>
          <p:cNvSpPr txBox="1"/>
          <p:nvPr/>
        </p:nvSpPr>
        <p:spPr>
          <a:xfrm>
            <a:off x="8100594" y="1600369"/>
            <a:ext cx="306556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Привлекательность закупок увеличилась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44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68" name="原创设计师QQ598969553          _16"/>
          <p:cNvSpPr txBox="1"/>
          <p:nvPr/>
        </p:nvSpPr>
        <p:spPr>
          <a:xfrm>
            <a:off x="2992736" y="3994953"/>
            <a:ext cx="306556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Конкурентность закупок выросла на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75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69" name="原创设计师QQ598969553          _16"/>
          <p:cNvSpPr txBox="1"/>
          <p:nvPr/>
        </p:nvSpPr>
        <p:spPr>
          <a:xfrm>
            <a:off x="8100594" y="3777531"/>
            <a:ext cx="31573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подготовки документов улучшилось:</a:t>
            </a:r>
          </a:p>
          <a:p>
            <a:pPr algn="ctr"/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повторно объявленных закупок снизилось на</a:t>
            </a:r>
            <a:endParaRPr lang="ru-RU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35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pic>
        <p:nvPicPr>
          <p:cNvPr id="70" name="Pictur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089" y="4187389"/>
            <a:ext cx="571494" cy="730820"/>
          </a:xfrm>
          <a:prstGeom prst="rect">
            <a:avLst/>
          </a:prstGeom>
        </p:spPr>
      </p:pic>
      <p:pic>
        <p:nvPicPr>
          <p:cNvPr id="71" name="图片 31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089" y="1941701"/>
            <a:ext cx="580550" cy="621210"/>
          </a:xfrm>
          <a:prstGeom prst="rect">
            <a:avLst/>
          </a:prstGeom>
        </p:spPr>
      </p:pic>
      <p:sp>
        <p:nvSpPr>
          <p:cNvPr id="73" name="Freeform 58"/>
          <p:cNvSpPr>
            <a:spLocks noEditPoints="1"/>
          </p:cNvSpPr>
          <p:nvPr/>
        </p:nvSpPr>
        <p:spPr bwMode="auto">
          <a:xfrm rot="1504031">
            <a:off x="1779735" y="4240321"/>
            <a:ext cx="616027" cy="624955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b="1"/>
          </a:p>
        </p:txBody>
      </p:sp>
    </p:spTree>
    <p:extLst>
      <p:ext uri="{BB962C8B-B14F-4D97-AF65-F5344CB8AC3E}">
        <p14:creationId xmlns:p14="http://schemas.microsoft.com/office/powerpoint/2010/main" val="209384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908</Words>
  <Application>Microsoft Office PowerPoint</Application>
  <PresentationFormat>Произвольный</PresentationFormat>
  <Paragraphs>103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Office Theme</vt:lpstr>
      <vt:lpstr>3_Office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Дружкова Ольга Александровна</cp:lastModifiedBy>
  <cp:revision>110</cp:revision>
  <dcterms:created xsi:type="dcterms:W3CDTF">2021-01-15T07:29:55Z</dcterms:created>
  <dcterms:modified xsi:type="dcterms:W3CDTF">2021-08-31T09:55:27Z</dcterms:modified>
</cp:coreProperties>
</file>