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sldIdLst>
    <p:sldId id="311" r:id="rId2"/>
    <p:sldId id="292" r:id="rId3"/>
    <p:sldId id="302" r:id="rId4"/>
    <p:sldId id="294" r:id="rId5"/>
    <p:sldId id="354" r:id="rId6"/>
    <p:sldId id="353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34" r:id="rId16"/>
    <p:sldId id="335" r:id="rId17"/>
    <p:sldId id="336" r:id="rId18"/>
    <p:sldId id="337" r:id="rId19"/>
    <p:sldId id="303" r:id="rId20"/>
    <p:sldId id="325" r:id="rId21"/>
    <p:sldId id="301" r:id="rId22"/>
    <p:sldId id="338" r:id="rId23"/>
    <p:sldId id="348" r:id="rId24"/>
    <p:sldId id="351" r:id="rId25"/>
    <p:sldId id="352" r:id="rId26"/>
    <p:sldId id="317" r:id="rId27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Сергеевна Нурпеисова" initials="ЕСН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6E93"/>
    <a:srgbClr val="757589"/>
    <a:srgbClr val="B8B8B8"/>
    <a:srgbClr val="A6A6A6"/>
    <a:srgbClr val="A7A7A7"/>
    <a:srgbClr val="ECECEC"/>
    <a:srgbClr val="7385A9"/>
    <a:srgbClr val="E6E6E6"/>
    <a:srgbClr val="D6D6DC"/>
    <a:srgbClr val="D4DD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4995" autoAdjust="0"/>
    <p:restoredTop sz="94660" autoAdjust="0"/>
  </p:normalViewPr>
  <p:slideViewPr>
    <p:cSldViewPr>
      <p:cViewPr>
        <p:scale>
          <a:sx n="100" d="100"/>
          <a:sy n="100" d="100"/>
        </p:scale>
        <p:origin x="-744" y="-4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03F84-02D1-44DC-A90F-6920ED76B8F7}" type="datetimeFigureOut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32F8AD-7816-418C-949B-694A53F91FE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5482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2F8AD-7816-418C-949B-694A53F91FE3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68238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8075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60398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27124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91926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61590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5630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60398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57609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6357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2F8AD-7816-418C-949B-694A53F91FE3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6823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2F8AD-7816-418C-949B-694A53F91FE3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6823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32F8AD-7816-418C-949B-694A53F91FE3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6823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5630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5630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1488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6936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3500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6215F-59E8-4AEE-9080-1B835582D9B9}" type="datetime1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754E1-DF53-488F-AAF8-1AD3B5D5A0ED}" type="datetime1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689F-900C-47F2-A832-7135AC19B79E}" type="datetime1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6D259-6A38-448C-902E-CE3F3EF0B202}" type="datetime1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FEA4A-84FA-4AD0-A662-62825F5E0220}" type="datetime1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D279-B300-4A19-B984-587E0558D50A}" type="datetime1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8E6F-D750-4B50-8B9E-0878BA9AEF6C}" type="datetime1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D13E5-CA63-4D8E-B9FB-55F518CFB845}" type="datetime1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CC18-60EE-4972-A48D-9B94C5F17213}" type="datetime1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2F28E-2803-4B52-BE30-A4FC8EAAF7FC}" type="datetime1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3B30F-D351-4193-81FE-B92C46D9971B}" type="datetime1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2A298-DA1B-4065-B641-F5F33C27D01C}" type="datetime1">
              <a:rPr lang="ru-RU" smtClean="0"/>
              <a:pPr/>
              <a:t>09.09.2022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29.png"/><Relationship Id="rId4" Type="http://schemas.microsoft.com/office/2007/relationships/hdphoto" Target="../media/hdphoto4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2.wdp"/><Relationship Id="rId9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C331D34-A93E-42F7-8D15-9B5695864136}"/>
              </a:ext>
            </a:extLst>
          </p:cNvPr>
          <p:cNvSpPr txBox="1"/>
          <p:nvPr/>
        </p:nvSpPr>
        <p:spPr>
          <a:xfrm>
            <a:off x="1945894" y="2132856"/>
            <a:ext cx="10212198" cy="20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300"/>
              </a:lnSpc>
            </a:pPr>
            <a:r>
              <a:rPr lang="ru-RU" sz="3600" b="1" dirty="0">
                <a:solidFill>
                  <a:srgbClr val="5B7D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Создание </a:t>
            </a:r>
          </a:p>
          <a:p>
            <a:pPr algn="ctr">
              <a:lnSpc>
                <a:spcPts val="5300"/>
              </a:lnSpc>
            </a:pPr>
            <a:r>
              <a:rPr lang="ru-RU" sz="3600" b="1" dirty="0">
                <a:solidFill>
                  <a:srgbClr val="5B7D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модуля АИС «Госзаказ Алтайского края» </a:t>
            </a:r>
            <a:br>
              <a:rPr lang="ru-RU" sz="3600" b="1" dirty="0">
                <a:solidFill>
                  <a:srgbClr val="5B7D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>
                <a:solidFill>
                  <a:srgbClr val="5B7D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</a:t>
            </a:r>
            <a:endParaRPr lang="ru-RU" sz="5400" b="1" dirty="0">
              <a:solidFill>
                <a:srgbClr val="5B7D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02226F2-9BA7-4AFE-9B0E-595F2682F35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79801" cy="6858000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01E39DF6-6A50-487B-83D1-403B15123A4A}"/>
              </a:ext>
            </a:extLst>
          </p:cNvPr>
          <p:cNvSpPr/>
          <p:nvPr/>
        </p:nvSpPr>
        <p:spPr>
          <a:xfrm>
            <a:off x="-1" y="0"/>
            <a:ext cx="1767471" cy="6858000"/>
          </a:xfrm>
          <a:prstGeom prst="rect">
            <a:avLst/>
          </a:prstGeom>
          <a:solidFill>
            <a:schemeClr val="accent1">
              <a:lumMod val="7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E604F93F-ABA5-455C-B4EF-A953D387639D}"/>
              </a:ext>
            </a:extLst>
          </p:cNvPr>
          <p:cNvSpPr/>
          <p:nvPr/>
        </p:nvSpPr>
        <p:spPr>
          <a:xfrm>
            <a:off x="1535052" y="0"/>
            <a:ext cx="444749" cy="6858000"/>
          </a:xfrm>
          <a:prstGeom prst="rect">
            <a:avLst/>
          </a:prstGeom>
          <a:solidFill>
            <a:schemeClr val="bg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C7581D26-8566-40D4-8836-8DFA6A9238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" t="8989" r="383" b="20026"/>
          <a:stretch>
            <a:fillRect/>
          </a:stretch>
        </p:blipFill>
        <p:spPr>
          <a:xfrm>
            <a:off x="2252513" y="5621009"/>
            <a:ext cx="1040691" cy="1065297"/>
          </a:xfrm>
          <a:custGeom>
            <a:avLst/>
            <a:gdLst>
              <a:gd name="connsiteX0" fmla="*/ 2478149 w 4956298"/>
              <a:gd name="connsiteY0" fmla="*/ 0 h 5073486"/>
              <a:gd name="connsiteX1" fmla="*/ 4956298 w 4956298"/>
              <a:gd name="connsiteY1" fmla="*/ 2536743 h 5073486"/>
              <a:gd name="connsiteX2" fmla="*/ 2478149 w 4956298"/>
              <a:gd name="connsiteY2" fmla="*/ 5073486 h 5073486"/>
              <a:gd name="connsiteX3" fmla="*/ 0 w 4956298"/>
              <a:gd name="connsiteY3" fmla="*/ 2536743 h 5073486"/>
              <a:gd name="connsiteX4" fmla="*/ 2478149 w 4956298"/>
              <a:gd name="connsiteY4" fmla="*/ 0 h 5073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56298" h="5073486">
                <a:moveTo>
                  <a:pt x="2478149" y="0"/>
                </a:moveTo>
                <a:cubicBezTo>
                  <a:pt x="3846793" y="0"/>
                  <a:pt x="4956298" y="1135739"/>
                  <a:pt x="4956298" y="2536743"/>
                </a:cubicBezTo>
                <a:cubicBezTo>
                  <a:pt x="4956298" y="3937747"/>
                  <a:pt x="3846793" y="5073486"/>
                  <a:pt x="2478149" y="5073486"/>
                </a:cubicBezTo>
                <a:cubicBezTo>
                  <a:pt x="1109505" y="5073486"/>
                  <a:pt x="0" y="3937747"/>
                  <a:pt x="0" y="2536743"/>
                </a:cubicBezTo>
                <a:cubicBezTo>
                  <a:pt x="0" y="1135739"/>
                  <a:pt x="1109505" y="0"/>
                  <a:pt x="2478149" y="0"/>
                </a:cubicBezTo>
                <a:close/>
              </a:path>
            </a:pathLst>
          </a:cu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612458E-86B2-47BD-BA1B-82B0AE312EF0}"/>
              </a:ext>
            </a:extLst>
          </p:cNvPr>
          <p:cNvSpPr txBox="1"/>
          <p:nvPr/>
        </p:nvSpPr>
        <p:spPr>
          <a:xfrm>
            <a:off x="3388083" y="5840248"/>
            <a:ext cx="7467272" cy="646317"/>
          </a:xfrm>
          <a:prstGeom prst="rect">
            <a:avLst/>
          </a:prstGeom>
          <a:noFill/>
        </p:spPr>
        <p:txBody>
          <a:bodyPr wrap="square" lIns="91404" tIns="45710" rIns="91404" bIns="45710" rtlCol="0">
            <a:spAutoFit/>
          </a:bodyPr>
          <a:lstStyle/>
          <a:p>
            <a:pPr algn="just"/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Тишин Денис Владимирович </a:t>
            </a:r>
          </a:p>
          <a:p>
            <a:pPr algn="just"/>
            <a:r>
              <a:rPr lang="ru-RU" sz="1200" b="1" dirty="0">
                <a:solidFill>
                  <a:srgbClr val="6969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заместитель министра экономического развития Алтайского края, </a:t>
            </a:r>
          </a:p>
          <a:p>
            <a:pPr algn="just"/>
            <a:r>
              <a:rPr lang="ru-RU" sz="1200" b="1" dirty="0">
                <a:solidFill>
                  <a:srgbClr val="6969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начальник управления по регулированию контрактной системы в сфере закупок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BD650C39-1D4E-4CC9-8FF4-5851FD463F18}"/>
              </a:ext>
            </a:extLst>
          </p:cNvPr>
          <p:cNvSpPr txBox="1"/>
          <p:nvPr/>
        </p:nvSpPr>
        <p:spPr>
          <a:xfrm>
            <a:off x="2772862" y="248205"/>
            <a:ext cx="6386012" cy="331247"/>
          </a:xfrm>
          <a:prstGeom prst="rect">
            <a:avLst/>
          </a:prstGeom>
          <a:noFill/>
        </p:spPr>
        <p:txBody>
          <a:bodyPr wrap="square" lIns="99424" tIns="49708" rIns="99424" bIns="49708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 экономического развития Алтайского края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0F33DEA8-6151-4CC8-9892-9E46808032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884" r="899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803" y="158267"/>
            <a:ext cx="908292" cy="5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687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78446C62-186F-4EDB-AE06-C10F289000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3"/>
          <a:stretch/>
        </p:blipFill>
        <p:spPr>
          <a:xfrm>
            <a:off x="3647728" y="1196752"/>
            <a:ext cx="7128792" cy="5184576"/>
          </a:xfrm>
          <a:prstGeom prst="rect">
            <a:avLst/>
          </a:prstGeom>
        </p:spPr>
      </p:pic>
      <p:sp>
        <p:nvSpPr>
          <p:cNvPr id="27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732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55952" y="1196752"/>
            <a:ext cx="1783664" cy="51845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943428" y="2204864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2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финансирование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44899" y="3068960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3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НМЦК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955293" y="3933056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4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закупки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955293" y="4797152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5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контракта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955293" y="5661248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6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лист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согласования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955293" y="1348036"/>
            <a:ext cx="2160240" cy="5760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</a:t>
            </a:r>
          </a:p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овары, работы, услуги</a:t>
            </a: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="" xmlns:a16="http://schemas.microsoft.com/office/drawing/2014/main" id="{6630A6D1-7470-412D-AF73-FEAB0AD614AF}"/>
              </a:ext>
            </a:extLst>
          </p:cNvPr>
          <p:cNvSpPr/>
          <p:nvPr/>
        </p:nvSpPr>
        <p:spPr>
          <a:xfrm>
            <a:off x="3760608" y="6093296"/>
            <a:ext cx="175152" cy="2006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42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>
            <a:extLst>
              <a:ext uri="{FF2B5EF4-FFF2-40B4-BE49-F238E27FC236}">
                <a16:creationId xmlns="" xmlns:a16="http://schemas.microsoft.com/office/drawing/2014/main" id="{DC3D4966-5D6F-4C7D-A9E8-7536CED92C5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4950" r="719" b="29218"/>
          <a:stretch/>
        </p:blipFill>
        <p:spPr>
          <a:xfrm>
            <a:off x="3575720" y="1194166"/>
            <a:ext cx="6984776" cy="2692181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="" xmlns:a16="http://schemas.microsoft.com/office/drawing/2014/main" id="{00FC690F-D3EF-4A92-BCC6-3C41FDA4BF5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" t="7494" r="2634" b="8861"/>
          <a:stretch/>
        </p:blipFill>
        <p:spPr>
          <a:xfrm>
            <a:off x="3575720" y="3962924"/>
            <a:ext cx="6984776" cy="2418404"/>
          </a:xfrm>
          <a:prstGeom prst="rect">
            <a:avLst/>
          </a:prstGeom>
          <a:ln>
            <a:solidFill>
              <a:srgbClr val="A6A6A6"/>
            </a:solidFill>
          </a:ln>
        </p:spPr>
      </p:pic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5DCB4870-9335-4BC6-BC54-E3CBF4C84D87}"/>
              </a:ext>
            </a:extLst>
          </p:cNvPr>
          <p:cNvSpPr/>
          <p:nvPr/>
        </p:nvSpPr>
        <p:spPr>
          <a:xfrm>
            <a:off x="3580449" y="3644954"/>
            <a:ext cx="242471" cy="214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="" xmlns:a16="http://schemas.microsoft.com/office/drawing/2014/main" id="{66F390EB-3FFD-4A10-A770-0756C37C05E0}"/>
              </a:ext>
            </a:extLst>
          </p:cNvPr>
          <p:cNvSpPr/>
          <p:nvPr/>
        </p:nvSpPr>
        <p:spPr>
          <a:xfrm>
            <a:off x="3575720" y="6162309"/>
            <a:ext cx="249456" cy="2247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4732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55952" y="1196752"/>
            <a:ext cx="1783664" cy="51845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943428" y="2204864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2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финансирование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944899" y="3068960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3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НМЦК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955293" y="3933056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4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закупки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955293" y="4797152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5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контракта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55293" y="5661248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6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лист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согласования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955293" y="1348036"/>
            <a:ext cx="2160240" cy="5760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</a:t>
            </a:r>
          </a:p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овары, работы, услуги</a:t>
            </a: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71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>
            <a:extLst>
              <a:ext uri="{FF2B5EF4-FFF2-40B4-BE49-F238E27FC236}">
                <a16:creationId xmlns="" xmlns:a16="http://schemas.microsoft.com/office/drawing/2014/main" id="{44819BD1-6553-4F05-A4ED-4AF5C34F94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5120" r="1176" b="631"/>
          <a:stretch/>
        </p:blipFill>
        <p:spPr>
          <a:xfrm>
            <a:off x="3408040" y="1210946"/>
            <a:ext cx="7512496" cy="5170382"/>
          </a:xfrm>
          <a:prstGeom prst="rect">
            <a:avLst/>
          </a:prstGeom>
        </p:spPr>
      </p:pic>
      <p:sp>
        <p:nvSpPr>
          <p:cNvPr id="16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732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55952" y="1196752"/>
            <a:ext cx="1783664" cy="51845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944899" y="3068960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3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НМЦК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955293" y="3933056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4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закупки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955293" y="4797152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5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контракта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955293" y="5661248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6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лист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согласования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69743" y="1412776"/>
            <a:ext cx="1585647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товары, работы, услуги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962089" y="2204864"/>
            <a:ext cx="2160240" cy="5760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2</a:t>
            </a:r>
          </a:p>
          <a:p>
            <a:pPr algn="ctr"/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финансирование</a:t>
            </a: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81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15689" y="473298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4F9E57CD-7E89-4685-9951-531FC0198F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5185"/>
          <a:stretch/>
        </p:blipFill>
        <p:spPr>
          <a:xfrm>
            <a:off x="3647728" y="1196752"/>
            <a:ext cx="7165740" cy="244827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8A073B09-564A-45BF-9325-A141D4DE204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1" t="577" r="5901"/>
          <a:stretch/>
        </p:blipFill>
        <p:spPr>
          <a:xfrm>
            <a:off x="3718968" y="3789040"/>
            <a:ext cx="7080853" cy="2592288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56DBB1F3-CD9F-42BD-9AFD-259274CF2674}"/>
              </a:ext>
            </a:extLst>
          </p:cNvPr>
          <p:cNvSpPr/>
          <p:nvPr/>
        </p:nvSpPr>
        <p:spPr>
          <a:xfrm>
            <a:off x="3718968" y="3421766"/>
            <a:ext cx="219196" cy="2232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7C66FFE9-475F-4EC9-A25D-DA92E6476C3E}"/>
              </a:ext>
            </a:extLst>
          </p:cNvPr>
          <p:cNvSpPr/>
          <p:nvPr/>
        </p:nvSpPr>
        <p:spPr>
          <a:xfrm>
            <a:off x="3770477" y="6158070"/>
            <a:ext cx="240058" cy="2232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732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55952" y="1196752"/>
            <a:ext cx="1783664" cy="51845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955293" y="3933056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4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закупки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955293" y="4797152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5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контракта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955293" y="5661248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6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лист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согласования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969743" y="1412776"/>
            <a:ext cx="1585647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товары, работы, услуги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955293" y="3068960"/>
            <a:ext cx="2158769" cy="5760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3</a:t>
            </a:r>
          </a:p>
          <a:p>
            <a:pPr algn="ctr"/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НМЦК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971214" y="2276872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2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финансирование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85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22E003E-6A25-4C67-9631-CA463658CE4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5" t="4829" r="550" b="2067"/>
          <a:stretch/>
        </p:blipFill>
        <p:spPr>
          <a:xfrm>
            <a:off x="3524002" y="1196753"/>
            <a:ext cx="7272808" cy="246982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E7435F99-5C03-4632-BB5E-1E122214B1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12" y="3789040"/>
            <a:ext cx="7296364" cy="2592288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8802D9A3-0374-43D2-8309-55167CD79940}"/>
              </a:ext>
            </a:extLst>
          </p:cNvPr>
          <p:cNvSpPr/>
          <p:nvPr/>
        </p:nvSpPr>
        <p:spPr>
          <a:xfrm>
            <a:off x="3503712" y="3195703"/>
            <a:ext cx="250786" cy="3225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92BA9F08-9E87-45C0-9DF1-4EE86E601F48}"/>
              </a:ext>
            </a:extLst>
          </p:cNvPr>
          <p:cNvSpPr/>
          <p:nvPr/>
        </p:nvSpPr>
        <p:spPr>
          <a:xfrm>
            <a:off x="3442253" y="6076023"/>
            <a:ext cx="349491" cy="3225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732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55952" y="1196752"/>
            <a:ext cx="1783664" cy="51845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955293" y="3933056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4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закупки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955293" y="4797152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5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контракта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955293" y="5661248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6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лист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согласования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69743" y="1412776"/>
            <a:ext cx="1585647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товары, работы, услуги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955293" y="3068960"/>
            <a:ext cx="2158769" cy="5760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3</a:t>
            </a:r>
          </a:p>
          <a:p>
            <a:pPr algn="ctr"/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НМЦК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71214" y="2276872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2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финансирование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62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F037BE0-942D-4C31-B020-D0DAC43EA0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3813" r="41113" b="59317"/>
          <a:stretch/>
        </p:blipFill>
        <p:spPr>
          <a:xfrm>
            <a:off x="3578378" y="1197108"/>
            <a:ext cx="7270150" cy="230390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E5B945EC-B64A-420B-A4A0-D44D1C5488B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2" t="5185" r="38091" b="60718"/>
          <a:stretch/>
        </p:blipFill>
        <p:spPr>
          <a:xfrm>
            <a:off x="3578378" y="3717032"/>
            <a:ext cx="7270150" cy="266429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697D9E27-B0C2-437B-A77E-CAF143616022}"/>
              </a:ext>
            </a:extLst>
          </p:cNvPr>
          <p:cNvSpPr/>
          <p:nvPr/>
        </p:nvSpPr>
        <p:spPr>
          <a:xfrm>
            <a:off x="3759990" y="3236378"/>
            <a:ext cx="261763" cy="275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16B2B576-91FD-4BA7-9867-AE4CA712F427}"/>
              </a:ext>
            </a:extLst>
          </p:cNvPr>
          <p:cNvSpPr/>
          <p:nvPr/>
        </p:nvSpPr>
        <p:spPr>
          <a:xfrm>
            <a:off x="3773996" y="6105849"/>
            <a:ext cx="294812" cy="2760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732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855952" y="1196752"/>
            <a:ext cx="1783664" cy="51845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955293" y="4797152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5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контракта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955293" y="5661248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6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лист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согласования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969743" y="1412776"/>
            <a:ext cx="1585647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товары, работы, услуги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71214" y="2276872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2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финансирование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971214" y="3933056"/>
            <a:ext cx="2148374" cy="5760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4</a:t>
            </a:r>
          </a:p>
          <a:p>
            <a:pPr algn="ctr"/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закупки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944899" y="3095253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3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НМЦК</a:t>
            </a:r>
          </a:p>
        </p:txBody>
      </p:sp>
    </p:spTree>
    <p:extLst>
      <p:ext uri="{BB962C8B-B14F-4D97-AF65-F5344CB8AC3E}">
        <p14:creationId xmlns:p14="http://schemas.microsoft.com/office/powerpoint/2010/main" val="180473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77DE14E6-78D1-46CC-B139-48ABF93CF6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4042" r="1964"/>
          <a:stretch/>
        </p:blipFill>
        <p:spPr>
          <a:xfrm>
            <a:off x="3431704" y="1144672"/>
            <a:ext cx="7576935" cy="314842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B37555A9-F6FB-4FC1-A5C7-A5150DC826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4444" b="35234"/>
          <a:stretch/>
        </p:blipFill>
        <p:spPr>
          <a:xfrm>
            <a:off x="3431704" y="4437113"/>
            <a:ext cx="7576935" cy="1944215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2B2763E3-4B45-49B4-898A-1E077D6A3D3D}"/>
              </a:ext>
            </a:extLst>
          </p:cNvPr>
          <p:cNvSpPr/>
          <p:nvPr/>
        </p:nvSpPr>
        <p:spPr>
          <a:xfrm>
            <a:off x="3521738" y="4014402"/>
            <a:ext cx="264879" cy="27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ACE00E6E-8498-41AC-9F1D-8A95198D5A5F}"/>
              </a:ext>
            </a:extLst>
          </p:cNvPr>
          <p:cNvSpPr/>
          <p:nvPr/>
        </p:nvSpPr>
        <p:spPr>
          <a:xfrm>
            <a:off x="3504091" y="6102634"/>
            <a:ext cx="313831" cy="27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732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855952" y="1196752"/>
            <a:ext cx="1783664" cy="51845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55293" y="4797152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5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контракта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955293" y="5661248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6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лист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согласования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969743" y="1412776"/>
            <a:ext cx="1585647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товары, работы, услуги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971214" y="2276872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2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финансирование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971214" y="3933056"/>
            <a:ext cx="2148374" cy="5760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4</a:t>
            </a:r>
          </a:p>
          <a:p>
            <a:pPr algn="ctr"/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закупки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944899" y="3095253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3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НМЦК</a:t>
            </a:r>
          </a:p>
        </p:txBody>
      </p:sp>
    </p:spTree>
    <p:extLst>
      <p:ext uri="{BB962C8B-B14F-4D97-AF65-F5344CB8AC3E}">
        <p14:creationId xmlns:p14="http://schemas.microsoft.com/office/powerpoint/2010/main" val="124312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>
            <a:extLst>
              <a:ext uri="{FF2B5EF4-FFF2-40B4-BE49-F238E27FC236}">
                <a16:creationId xmlns="" xmlns:a16="http://schemas.microsoft.com/office/drawing/2014/main" id="{5074AA14-B071-4522-83C3-66AB0501BF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9" t="5271" r="10681" b="23805"/>
          <a:stretch/>
        </p:blipFill>
        <p:spPr>
          <a:xfrm>
            <a:off x="3445024" y="1200339"/>
            <a:ext cx="3816424" cy="266429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30" name="Рисунок 29">
            <a:extLst>
              <a:ext uri="{FF2B5EF4-FFF2-40B4-BE49-F238E27FC236}">
                <a16:creationId xmlns="" xmlns:a16="http://schemas.microsoft.com/office/drawing/2014/main" id="{EEF603FA-6B7D-440E-9483-9420B20929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4916" r="718" b="408"/>
          <a:stretch/>
        </p:blipFill>
        <p:spPr>
          <a:xfrm>
            <a:off x="6672064" y="1988840"/>
            <a:ext cx="4523184" cy="294699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39" name="Рисунок 38">
            <a:extLst>
              <a:ext uri="{FF2B5EF4-FFF2-40B4-BE49-F238E27FC236}">
                <a16:creationId xmlns="" xmlns:a16="http://schemas.microsoft.com/office/drawing/2014/main" id="{4AF6B241-D359-434B-8F4B-BAD8FF6568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056" y="4005064"/>
            <a:ext cx="4003691" cy="244827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17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732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55952" y="1196752"/>
            <a:ext cx="1783664" cy="51845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955293" y="5661248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6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лист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согласования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969743" y="1412776"/>
            <a:ext cx="1585647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товары, работы, услуги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971214" y="2276872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2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финансирование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44899" y="3095253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3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НМЦК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44899" y="4797152"/>
            <a:ext cx="2148374" cy="5760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5</a:t>
            </a:r>
          </a:p>
          <a:p>
            <a:pPr algn="ctr"/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контракта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955293" y="3933056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4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закупки</a:t>
            </a:r>
          </a:p>
        </p:txBody>
      </p:sp>
    </p:spTree>
    <p:extLst>
      <p:ext uri="{BB962C8B-B14F-4D97-AF65-F5344CB8AC3E}">
        <p14:creationId xmlns:p14="http://schemas.microsoft.com/office/powerpoint/2010/main" val="347362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>
            <a:extLst>
              <a:ext uri="{FF2B5EF4-FFF2-40B4-BE49-F238E27FC236}">
                <a16:creationId xmlns="" xmlns:a16="http://schemas.microsoft.com/office/drawing/2014/main" id="{91D2798F-D951-4CC2-A265-29B75C9A52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5216" r="719" b="2231"/>
          <a:stretch/>
        </p:blipFill>
        <p:spPr>
          <a:xfrm>
            <a:off x="3791744" y="1196752"/>
            <a:ext cx="7272808" cy="518457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18</a:t>
            </a:fld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732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855952" y="1196752"/>
            <a:ext cx="1783664" cy="51845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69743" y="1412776"/>
            <a:ext cx="1585647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товары, работы, услуги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971214" y="2276872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2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финансирование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944899" y="3095253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3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НМЦК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955293" y="3933056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4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закупки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955293" y="5661248"/>
            <a:ext cx="2148374" cy="5760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6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лист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согласования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955293" y="4797152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5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контракта</a:t>
            </a:r>
          </a:p>
        </p:txBody>
      </p:sp>
    </p:spTree>
    <p:extLst>
      <p:ext uri="{BB962C8B-B14F-4D97-AF65-F5344CB8AC3E}">
        <p14:creationId xmlns:p14="http://schemas.microsoft.com/office/powerpoint/2010/main" val="233474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="" id="{5052420B-7310-4C43-BC98-A351D26C2A63}"/>
              </a:ext>
            </a:extLst>
          </p:cNvPr>
          <p:cNvSpPr txBox="1">
            <a:spLocks/>
          </p:cNvSpPr>
          <p:nvPr/>
        </p:nvSpPr>
        <p:spPr>
          <a:xfrm>
            <a:off x="6672065" y="1340768"/>
            <a:ext cx="1224137" cy="365125"/>
          </a:xfrm>
          <a:prstGeom prst="rect">
            <a:avLst/>
          </a:prstGeom>
        </p:spPr>
        <p:txBody>
          <a:bodyPr vert="horz" lIns="101430" tIns="50715" rIns="101430" bIns="50715" rtlCol="0" anchor="ctr">
            <a:noAutofit/>
          </a:bodyPr>
          <a:lstStyle>
            <a:lvl1pPr algn="ctr" defTabSz="1103772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172</a:t>
            </a:r>
            <a:r>
              <a:rPr lang="ru-RU" sz="1800" b="1" dirty="0">
                <a:solidFill>
                  <a:srgbClr val="4949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rgbClr val="4949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поля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25E0A1D3-8F9D-4AD5-9196-C2600B5EDF74}"/>
              </a:ext>
            </a:extLst>
          </p:cNvPr>
          <p:cNvSpPr txBox="1">
            <a:spLocks/>
          </p:cNvSpPr>
          <p:nvPr/>
        </p:nvSpPr>
        <p:spPr>
          <a:xfrm>
            <a:off x="2169865" y="1680510"/>
            <a:ext cx="3062039" cy="563995"/>
          </a:xfrm>
          <a:prstGeom prst="rect">
            <a:avLst/>
          </a:prstGeom>
        </p:spPr>
        <p:txBody>
          <a:bodyPr vert="horz" lIns="101430" tIns="50715" rIns="101430" bIns="50715" rtlCol="0" anchor="ctr">
            <a:noAutofit/>
          </a:bodyPr>
          <a:lstStyle>
            <a:lvl1pPr algn="ctr" defTabSz="1103772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700"/>
              </a:lnSpc>
            </a:pPr>
            <a:endParaRPr lang="ru-RU" sz="1800" b="1" dirty="0">
              <a:solidFill>
                <a:srgbClr val="49494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defTabSz="1000564">
              <a:lnSpc>
                <a:spcPts val="1700"/>
              </a:lnSpc>
              <a:spcBef>
                <a:spcPts val="0"/>
              </a:spcBef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94</a:t>
            </a:r>
            <a:r>
              <a:rPr lang="ru-RU" sz="1400" dirty="0">
                <a:solidFill>
                  <a:srgbClr val="4949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поля</a:t>
            </a:r>
          </a:p>
          <a:p>
            <a:pPr algn="l">
              <a:lnSpc>
                <a:spcPts val="1700"/>
              </a:lnSpc>
            </a:pPr>
            <a:r>
              <a:rPr lang="ru-RU" sz="1400" dirty="0">
                <a:solidFill>
                  <a:srgbClr val="4949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стандартные формулировки из сведений, внесенных в заявку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83B6ED52-CF7C-4414-AE32-B3A6FD695E6C}"/>
              </a:ext>
            </a:extLst>
          </p:cNvPr>
          <p:cNvSpPr/>
          <p:nvPr/>
        </p:nvSpPr>
        <p:spPr>
          <a:xfrm>
            <a:off x="2193219" y="2392840"/>
            <a:ext cx="4572000" cy="61811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000564">
              <a:lnSpc>
                <a:spcPts val="1500"/>
              </a:lnSpc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ru-RU" sz="1400" dirty="0">
                <a:solidFill>
                  <a:srgbClr val="4949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полей  </a:t>
            </a:r>
          </a:p>
          <a:p>
            <a:pPr>
              <a:lnSpc>
                <a:spcPts val="1300"/>
              </a:lnSpc>
            </a:pPr>
            <a:r>
              <a:rPr lang="ru-RU" sz="1400" dirty="0">
                <a:solidFill>
                  <a:srgbClr val="4949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формулировки из карточки </a:t>
            </a:r>
          </a:p>
          <a:p>
            <a:pPr>
              <a:lnSpc>
                <a:spcPts val="1300"/>
              </a:lnSpc>
            </a:pPr>
            <a:r>
              <a:rPr lang="ru-RU" sz="1400" dirty="0">
                <a:solidFill>
                  <a:srgbClr val="4949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 заявки заказчика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2809F87-64D1-4460-917D-A558405C4BC0}"/>
              </a:ext>
            </a:extLst>
          </p:cNvPr>
          <p:cNvSpPr/>
          <p:nvPr/>
        </p:nvSpPr>
        <p:spPr>
          <a:xfrm>
            <a:off x="2220048" y="2956347"/>
            <a:ext cx="4572000" cy="61811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000564">
              <a:lnSpc>
                <a:spcPts val="1500"/>
              </a:lnSpc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1400" dirty="0">
                <a:solidFill>
                  <a:srgbClr val="4949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поля</a:t>
            </a:r>
          </a:p>
          <a:p>
            <a:pPr>
              <a:lnSpc>
                <a:spcPts val="1300"/>
              </a:lnSpc>
            </a:pPr>
            <a:r>
              <a:rPr lang="ru-RU" sz="1400" dirty="0">
                <a:solidFill>
                  <a:srgbClr val="4949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формируются в соответствии с ранее  внесенными данными в контракт</a:t>
            </a: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xmlns="" id="{DF4AB03E-DE03-40EB-BBC2-12C39565AD12}"/>
              </a:ext>
            </a:extLst>
          </p:cNvPr>
          <p:cNvSpPr txBox="1">
            <a:spLocks/>
          </p:cNvSpPr>
          <p:nvPr/>
        </p:nvSpPr>
        <p:spPr>
          <a:xfrm>
            <a:off x="2163508" y="3912756"/>
            <a:ext cx="3563988" cy="563996"/>
          </a:xfrm>
          <a:prstGeom prst="rect">
            <a:avLst/>
          </a:prstGeom>
        </p:spPr>
        <p:txBody>
          <a:bodyPr vert="horz" lIns="101430" tIns="50715" rIns="101430" bIns="50715" rtlCol="0" anchor="ctr">
            <a:noAutofit/>
          </a:bodyPr>
          <a:lstStyle>
            <a:lvl1pPr algn="ctr" defTabSz="1103772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000564">
              <a:lnSpc>
                <a:spcPts val="1700"/>
              </a:lnSpc>
              <a:spcBef>
                <a:spcPts val="0"/>
              </a:spcBef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ru-RU" sz="1400" dirty="0">
                <a:solidFill>
                  <a:srgbClr val="4949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полей</a:t>
            </a:r>
          </a:p>
          <a:p>
            <a:pPr algn="l">
              <a:lnSpc>
                <a:spcPts val="1700"/>
              </a:lnSpc>
            </a:pPr>
            <a:r>
              <a:rPr lang="ru-RU" sz="1400" dirty="0">
                <a:solidFill>
                  <a:srgbClr val="4949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выбор из списка</a:t>
            </a:r>
          </a:p>
          <a:p>
            <a:pPr algn="l">
              <a:lnSpc>
                <a:spcPts val="1700"/>
              </a:lnSpc>
            </a:pPr>
            <a:endParaRPr lang="ru-RU" sz="1800" b="1" dirty="0">
              <a:solidFill>
                <a:srgbClr val="49494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ts val="1700"/>
              </a:lnSpc>
            </a:pPr>
            <a:endParaRPr lang="ru-RU" sz="1800" b="1" dirty="0">
              <a:solidFill>
                <a:srgbClr val="49494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76B30129-9993-41EE-811B-B4FAF4676ACF}"/>
              </a:ext>
            </a:extLst>
          </p:cNvPr>
          <p:cNvSpPr/>
          <p:nvPr/>
        </p:nvSpPr>
        <p:spPr>
          <a:xfrm>
            <a:off x="6835562" y="1655358"/>
            <a:ext cx="941880" cy="200224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4027" tIns="42013" rIns="84027" bIns="42013" rtlCol="0" anchor="ctr"/>
          <a:lstStyle/>
          <a:p>
            <a:pPr algn="ctr">
              <a:lnSpc>
                <a:spcPts val="2000"/>
              </a:lnSpc>
            </a:pP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61%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7D3962B4-A1A2-46A1-BEE5-845CB10939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562" y="3659512"/>
            <a:ext cx="941880" cy="6744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17,5%</a:t>
            </a:r>
            <a:endParaRPr lang="ru-RU" sz="11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1CCFD8E2-4EBF-42A6-9483-22818AC1B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562" y="4333914"/>
            <a:ext cx="941880" cy="888236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900"/>
              </a:lnSpc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21,5%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0BB46ACC-C6CE-4B1A-AB5A-F7866F4FCF50}"/>
              </a:ext>
            </a:extLst>
          </p:cNvPr>
          <p:cNvSpPr/>
          <p:nvPr/>
        </p:nvSpPr>
        <p:spPr>
          <a:xfrm>
            <a:off x="7777442" y="4411681"/>
            <a:ext cx="1846950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700"/>
              </a:lnSpc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r>
              <a:rPr lang="ru-RU" b="1" dirty="0">
                <a:solidFill>
                  <a:srgbClr val="4949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solidFill>
                  <a:srgbClr val="4949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полей </a:t>
            </a:r>
          </a:p>
          <a:p>
            <a:pPr algn="r">
              <a:lnSpc>
                <a:spcPts val="1700"/>
              </a:lnSpc>
            </a:pPr>
            <a:r>
              <a:rPr lang="ru-RU" sz="1400" dirty="0">
                <a:solidFill>
                  <a:srgbClr val="4949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ручной </a:t>
            </a:r>
          </a:p>
          <a:p>
            <a:pPr algn="r">
              <a:lnSpc>
                <a:spcPts val="1700"/>
              </a:lnSpc>
            </a:pPr>
            <a:r>
              <a:rPr lang="ru-RU" sz="1400" dirty="0">
                <a:solidFill>
                  <a:srgbClr val="49494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ввод</a:t>
            </a: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xmlns="" id="{25777034-D5C9-4671-925E-99BAE3D79759}"/>
              </a:ext>
            </a:extLst>
          </p:cNvPr>
          <p:cNvCxnSpPr/>
          <p:nvPr/>
        </p:nvCxnSpPr>
        <p:spPr>
          <a:xfrm>
            <a:off x="2232071" y="1630205"/>
            <a:ext cx="4615514" cy="25152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xmlns="" id="{116D171C-84E5-42F6-9045-31DA72326A6A}"/>
              </a:ext>
            </a:extLst>
          </p:cNvPr>
          <p:cNvCxnSpPr/>
          <p:nvPr/>
        </p:nvCxnSpPr>
        <p:spPr>
          <a:xfrm>
            <a:off x="2209084" y="2394503"/>
            <a:ext cx="4615514" cy="25152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xmlns="" id="{04E58E08-FBE0-494A-84BC-7F6BE7E9892C}"/>
              </a:ext>
            </a:extLst>
          </p:cNvPr>
          <p:cNvCxnSpPr/>
          <p:nvPr/>
        </p:nvCxnSpPr>
        <p:spPr>
          <a:xfrm>
            <a:off x="2224595" y="2956835"/>
            <a:ext cx="4615514" cy="25152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116ECE7C-59CD-4F8C-904D-CD6ADDAF0A13}"/>
              </a:ext>
            </a:extLst>
          </p:cNvPr>
          <p:cNvCxnSpPr/>
          <p:nvPr/>
        </p:nvCxnSpPr>
        <p:spPr>
          <a:xfrm>
            <a:off x="2220048" y="3624928"/>
            <a:ext cx="4615514" cy="25152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xmlns="" id="{C27F9DE5-097F-473B-80F2-DF32140144E3}"/>
              </a:ext>
            </a:extLst>
          </p:cNvPr>
          <p:cNvCxnSpPr>
            <a:cxnSpLocks/>
          </p:cNvCxnSpPr>
          <p:nvPr/>
        </p:nvCxnSpPr>
        <p:spPr>
          <a:xfrm>
            <a:off x="2232072" y="4293022"/>
            <a:ext cx="4592527" cy="4089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xmlns="" id="{844FB825-99CC-434B-BF6F-A3ACB7B31246}"/>
              </a:ext>
            </a:extLst>
          </p:cNvPr>
          <p:cNvCxnSpPr/>
          <p:nvPr/>
        </p:nvCxnSpPr>
        <p:spPr>
          <a:xfrm>
            <a:off x="7777442" y="4333914"/>
            <a:ext cx="1990966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xmlns="" id="{26811184-3796-4EDA-88E2-6494E47E82FC}"/>
              </a:ext>
            </a:extLst>
          </p:cNvPr>
          <p:cNvCxnSpPr>
            <a:cxnSpLocks/>
          </p:cNvCxnSpPr>
          <p:nvPr/>
        </p:nvCxnSpPr>
        <p:spPr>
          <a:xfrm>
            <a:off x="7777442" y="5220244"/>
            <a:ext cx="1990966" cy="6682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BB6E52F4-7372-448E-9C0D-F588B1534A79}"/>
              </a:ext>
            </a:extLst>
          </p:cNvPr>
          <p:cNvSpPr/>
          <p:nvPr/>
        </p:nvSpPr>
        <p:spPr>
          <a:xfrm>
            <a:off x="2666185" y="5733256"/>
            <a:ext cx="6453032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ru-RU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 полей заявки и проекта контракта, заполняемых автоматически, ед. 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79CE44CB-3D5E-4076-8A65-D32F0E0DBE78}"/>
              </a:ext>
            </a:extLst>
          </p:cNvPr>
          <p:cNvSpPr/>
          <p:nvPr/>
        </p:nvSpPr>
        <p:spPr>
          <a:xfrm>
            <a:off x="2666184" y="5977917"/>
            <a:ext cx="7679724" cy="25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ru-RU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 полей заявки и проекта контракта с возможностью выбора значения из списка, ед. </a:t>
            </a:r>
          </a:p>
        </p:txBody>
      </p:sp>
      <p:sp>
        <p:nvSpPr>
          <p:cNvPr id="38" name="Заголовок 1">
            <a:extLst>
              <a:ext uri="{FF2B5EF4-FFF2-40B4-BE49-F238E27FC236}">
                <a16:creationId xmlns:a16="http://schemas.microsoft.com/office/drawing/2014/main" xmlns="" id="{771355EE-6378-4293-A8F5-38406008B8A6}"/>
              </a:ext>
            </a:extLst>
          </p:cNvPr>
          <p:cNvSpPr txBox="1">
            <a:spLocks/>
          </p:cNvSpPr>
          <p:nvPr/>
        </p:nvSpPr>
        <p:spPr>
          <a:xfrm>
            <a:off x="2658265" y="6119153"/>
            <a:ext cx="6148059" cy="448996"/>
          </a:xfrm>
          <a:prstGeom prst="rect">
            <a:avLst/>
          </a:prstGeom>
        </p:spPr>
        <p:txBody>
          <a:bodyPr vert="horz" lIns="101448" tIns="50724" rIns="101448" bIns="50724" rtlCol="0" anchor="ctr">
            <a:noAutofit/>
          </a:bodyPr>
          <a:lstStyle>
            <a:lvl1pPr algn="ctr" defTabSz="10146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1300"/>
              </a:lnSpc>
            </a:pPr>
            <a:r>
              <a:rPr lang="ru-RU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 полей заявки и проекта контракта, заполняемых вручную, ед. 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19F3BC0E-092A-47B3-9E15-E93A33962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7608" y="5801695"/>
            <a:ext cx="156324" cy="130980"/>
          </a:xfrm>
          <a:prstGeom prst="rect">
            <a:avLst/>
          </a:prstGeom>
          <a:solidFill>
            <a:schemeClr val="accent6"/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</a:pPr>
            <a:endParaRPr lang="ru-RU" sz="1200" b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E2281360-BBC7-4946-8215-1E78B0A03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9044" y="6046356"/>
            <a:ext cx="156324" cy="1309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</a:pPr>
            <a:endParaRPr lang="ru-RU" sz="1200" b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E00AD07A-38E7-4374-AF06-FC6B8E03E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7608" y="6291017"/>
            <a:ext cx="156324" cy="13098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15000"/>
              </a:lnSpc>
            </a:pPr>
            <a:endParaRPr lang="ru-RU" sz="1200" b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19</a:t>
            </a:fld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51266" y="467380"/>
            <a:ext cx="5468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СПОСОБЫ ВВОДА ИНФОРМАЦИИ</a:t>
            </a: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894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5848" y="332657"/>
            <a:ext cx="572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КОНТРАКТНАЯ СИСТЕМА АЛТАЙСКОГО КРАЯ</a:t>
            </a:r>
          </a:p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ЦЕНТРАЛИЗОВАННАЯ МОДЕЛЬ</a:t>
            </a:r>
          </a:p>
        </p:txBody>
      </p:sp>
      <p:sp>
        <p:nvSpPr>
          <p:cNvPr id="34" name="Номер слайда 33"/>
          <p:cNvSpPr>
            <a:spLocks noGrp="1"/>
          </p:cNvSpPr>
          <p:nvPr>
            <p:ph type="sldNum" sz="quarter" idx="12"/>
          </p:nvPr>
        </p:nvSpPr>
        <p:spPr>
          <a:xfrm>
            <a:off x="9912424" y="6453336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460C79A-E790-4935-999B-2F02DFBD7F3B}"/>
              </a:ext>
            </a:extLst>
          </p:cNvPr>
          <p:cNvSpPr/>
          <p:nvPr/>
        </p:nvSpPr>
        <p:spPr>
          <a:xfrm>
            <a:off x="3143672" y="5172970"/>
            <a:ext cx="5832648" cy="84831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ЗАКАЗЧИКИ</a:t>
            </a:r>
          </a:p>
          <a:p>
            <a:pPr algn="ctr">
              <a:lnSpc>
                <a:spcPts val="2000"/>
              </a:lnSpc>
            </a:pP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ГОСУДАРСТВЕННЫЕ, МУНИЦИПАЛЬНЫЕ, АВТОНОМНЫЕ, БЮДЖЕТНЫЕ УЧРЕЖДЕНИЯ, УНИТАРНЫЕ ПРЕДПРИЯТИЯ </a:t>
            </a: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xmlns="" id="{13891957-F404-4512-81CB-670EC64C5E63}"/>
              </a:ext>
            </a:extLst>
          </p:cNvPr>
          <p:cNvCxnSpPr>
            <a:cxnSpLocks/>
          </p:cNvCxnSpPr>
          <p:nvPr/>
        </p:nvCxnSpPr>
        <p:spPr>
          <a:xfrm>
            <a:off x="6065758" y="4357952"/>
            <a:ext cx="0" cy="379137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03E7080E-06DC-4371-81B4-C48BA3AEA279}"/>
              </a:ext>
            </a:extLst>
          </p:cNvPr>
          <p:cNvSpPr/>
          <p:nvPr/>
        </p:nvSpPr>
        <p:spPr>
          <a:xfrm>
            <a:off x="2783632" y="3580815"/>
            <a:ext cx="6552729" cy="79909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УПОЛНОМОЧЕННОЕ УЧРЕЖДЕНИЕ </a:t>
            </a:r>
          </a:p>
          <a:p>
            <a:pPr algn="ctr">
              <a:lnSpc>
                <a:spcPts val="2000"/>
              </a:lnSpc>
            </a:pP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КГКУ «ЦЕНТР ГОСУДАРСТВЕННЫХ ЗАКУПОК АЛТАЙСКОГО КРАЯ»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4A87182C-4F18-4C47-8E36-B0E5F280BEF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682681" y="-1817901"/>
            <a:ext cx="754625" cy="8280922"/>
          </a:xfrm>
          <a:prstGeom prst="rect">
            <a:avLst/>
          </a:prstGeom>
          <a:solidFill>
            <a:schemeClr val="accent6"/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2000"/>
              </a:lnSpc>
            </a:pPr>
            <a:r>
              <a:rPr lang="ru-RU" sz="14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ОРГАН ПО РЕГУЛИРОВАНИЮ КОНТРАКТНОЙ СИСТЕМЫ В СФЕРЕ ЗАКУПОК </a:t>
            </a:r>
          </a:p>
          <a:p>
            <a:pPr algn="ctr">
              <a:lnSpc>
                <a:spcPts val="2000"/>
              </a:lnSpc>
            </a:pPr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МИНИСТЕРСТВО ЭКОНОМИЧЕСКОГО РАЗВИТИЯ АЛТАЙСКОГО КРАЯ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40EC7DBB-91F2-4B83-90BF-DB04FF6B8C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9961" r="89844"/>
                    </a14:imgEffect>
                    <a14:imgEffect>
                      <a14:artisticPhotocopy/>
                    </a14:imgEffect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906" y="4612134"/>
            <a:ext cx="1345167" cy="905098"/>
          </a:xfrm>
          <a:prstGeom prst="rect">
            <a:avLst/>
          </a:prstGeom>
        </p:spPr>
      </p:pic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xmlns="" id="{FC272A65-9D89-44DE-82F6-2D6E8A321858}"/>
              </a:ext>
            </a:extLst>
          </p:cNvPr>
          <p:cNvCxnSpPr>
            <a:cxnSpLocks/>
          </p:cNvCxnSpPr>
          <p:nvPr/>
        </p:nvCxnSpPr>
        <p:spPr>
          <a:xfrm>
            <a:off x="6055811" y="2699872"/>
            <a:ext cx="5957" cy="441096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6F6C8DC9-E25A-4FCA-A06E-44F30A9C13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900" y="3014891"/>
            <a:ext cx="853717" cy="68781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936" y="1329372"/>
            <a:ext cx="1043608" cy="65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7796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1566428" y="1376469"/>
            <a:ext cx="9138083" cy="86470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694644" y="3752733"/>
            <a:ext cx="7826943" cy="7206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5710BBDD-64A9-460A-8B14-FA17C56BC5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667" b="99867" l="1550" r="996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736" y="4773886"/>
            <a:ext cx="1243251" cy="880026"/>
          </a:xfrm>
          <a:prstGeom prst="rect">
            <a:avLst/>
          </a:prstGeom>
          <a:ln>
            <a:noFill/>
          </a:ln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1B5FA039-401E-43F3-9260-214FB3E6D0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873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673" y="3786777"/>
            <a:ext cx="851378" cy="65259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6FA27F1-CF3C-4412-917D-CE35C1CF443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8" r="11351"/>
          <a:stretch/>
        </p:blipFill>
        <p:spPr>
          <a:xfrm>
            <a:off x="1502080" y="2375621"/>
            <a:ext cx="1192564" cy="83904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878630" y="1614585"/>
            <a:ext cx="87290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УСКОРЕНИЕ ПРОЦЕДУРЫ ОПРЕДЕЛЕНИЯ ПОСТАВЩИКА</a:t>
            </a:r>
            <a:endParaRPr lang="ru-RU" sz="4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44107" y="3943799"/>
            <a:ext cx="7739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Сокращение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количества возвратов на доработку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в 4 раза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703025" y="2384581"/>
            <a:ext cx="7808029" cy="86409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047128" y="2816629"/>
            <a:ext cx="7654019" cy="72375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844088" y="2456589"/>
            <a:ext cx="33619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Сокращение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трудоемкости </a:t>
            </a:r>
            <a:endParaRPr lang="ru-RU" sz="1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04127" y="2831964"/>
            <a:ext cx="5160061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заказчиков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40 % </a:t>
            </a:r>
          </a:p>
          <a:p>
            <a:pPr>
              <a:lnSpc>
                <a:spcPts val="2200"/>
              </a:lnSpc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уполномоченного учреждения –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70 %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694646" y="4761451"/>
            <a:ext cx="7808029" cy="8640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050493" y="5225530"/>
            <a:ext cx="7654019" cy="101178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877706" y="4833459"/>
            <a:ext cx="25736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Сокращение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сроков </a:t>
            </a:r>
            <a:endParaRPr lang="ru-RU" sz="16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204127" y="5264902"/>
            <a:ext cx="747682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формирования заявки заказчиком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в 4 раза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2200"/>
              </a:lnSpc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проверки уполномоченным учреждением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в 5 раз</a:t>
            </a:r>
          </a:p>
          <a:p>
            <a:pPr>
              <a:lnSpc>
                <a:spcPts val="2200"/>
              </a:lnSpc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согласования (МРГ, РГ, ведомственный контроль)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в 2 раза</a:t>
            </a:r>
          </a:p>
        </p:txBody>
      </p:sp>
      <p:sp>
        <p:nvSpPr>
          <p:cNvPr id="28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20</a:t>
            </a:fld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328" y="472026"/>
            <a:ext cx="5324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ИТОГИ 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ОПЫТНОЙ ЭКСПЛУАТАЦИИ МАСТЕРА 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1923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ВНЕДРЕНИЕ МАСТЕРА В ПРОМЫШЛЕННУЮ ЭКСПЛУАТАЦИЮ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B6A2FC5-1EAF-4E6D-B030-E263F1F2EA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480" y="1124744"/>
            <a:ext cx="9289032" cy="5256584"/>
          </a:xfrm>
          <a:prstGeom prst="rect">
            <a:avLst/>
          </a:prstGeom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96" y="1844824"/>
            <a:ext cx="15843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94" y="3429000"/>
            <a:ext cx="158432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42138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32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55549" y="1196752"/>
            <a:ext cx="1783664" cy="532859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943428" y="2006671"/>
            <a:ext cx="1584176" cy="4497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2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финансирование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943429" y="1340768"/>
            <a:ext cx="1596041" cy="57606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овары, работы, услуги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944899" y="2547257"/>
            <a:ext cx="1584176" cy="4639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3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НМЦК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955293" y="3101080"/>
            <a:ext cx="1584176" cy="46398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4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закупки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955293" y="3662300"/>
            <a:ext cx="1584176" cy="53318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5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контрактная служба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955293" y="4286600"/>
            <a:ext cx="1584176" cy="4675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6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контракта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03E7080E-06DC-4371-81B4-C48BA3AEA279}"/>
              </a:ext>
            </a:extLst>
          </p:cNvPr>
          <p:cNvSpPr/>
          <p:nvPr/>
        </p:nvSpPr>
        <p:spPr>
          <a:xfrm>
            <a:off x="6302781" y="2502273"/>
            <a:ext cx="2313499" cy="12968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ПРОЕКТ КОНТРАКТА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03E7080E-06DC-4371-81B4-C48BA3AEA279}"/>
              </a:ext>
            </a:extLst>
          </p:cNvPr>
          <p:cNvSpPr/>
          <p:nvPr/>
        </p:nvSpPr>
        <p:spPr>
          <a:xfrm>
            <a:off x="6301207" y="1165487"/>
            <a:ext cx="2313500" cy="12961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ИЗВЕЩЕНИЕ</a:t>
            </a: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03E7080E-06DC-4371-81B4-C48BA3AEA279}"/>
              </a:ext>
            </a:extLst>
          </p:cNvPr>
          <p:cNvSpPr/>
          <p:nvPr/>
        </p:nvSpPr>
        <p:spPr>
          <a:xfrm>
            <a:off x="6301207" y="3843089"/>
            <a:ext cx="2313401" cy="12961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ТЕХЗАДАНИЕ</a:t>
            </a: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xmlns="" id="{03E7080E-06DC-4371-81B4-C48BA3AEA279}"/>
              </a:ext>
            </a:extLst>
          </p:cNvPr>
          <p:cNvSpPr/>
          <p:nvPr/>
        </p:nvSpPr>
        <p:spPr>
          <a:xfrm>
            <a:off x="6301207" y="5196287"/>
            <a:ext cx="2315072" cy="12961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ОБОСНОВАНИЕ НМЦК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xmlns="" id="{4A87182C-4F18-4C47-8E36-B0E5F280BEF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735392" y="3359278"/>
            <a:ext cx="1282773" cy="2286314"/>
          </a:xfrm>
          <a:prstGeom prst="rect">
            <a:avLst/>
          </a:prstGeom>
          <a:solidFill>
            <a:schemeClr val="accent6"/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400"/>
              </a:lnSpc>
            </a:pPr>
            <a:r>
              <a:rPr lang="ru-RU" sz="12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ХАРАКТЕРИСТИКИ ОБЪЕКТА ЗАКУПКИ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4A87182C-4F18-4C47-8E36-B0E5F280BEF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874276" y="1311382"/>
            <a:ext cx="1297830" cy="2313401"/>
          </a:xfrm>
          <a:prstGeom prst="rect">
            <a:avLst/>
          </a:prstGeom>
          <a:solidFill>
            <a:schemeClr val="accent6"/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400"/>
              </a:lnSpc>
            </a:pPr>
            <a:r>
              <a:rPr lang="ru-RU" sz="12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УСЛОВИЯ ЗАКУПКИ И ИСПОЛНЕНИЯ КОНТРАКТА</a:t>
            </a:r>
          </a:p>
        </p:txBody>
      </p: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xmlns="" id="{FC272A65-9D89-44DE-82F6-2D6E8A321858}"/>
              </a:ext>
            </a:extLst>
          </p:cNvPr>
          <p:cNvCxnSpPr>
            <a:cxnSpLocks/>
          </p:cNvCxnSpPr>
          <p:nvPr/>
        </p:nvCxnSpPr>
        <p:spPr>
          <a:xfrm>
            <a:off x="5807968" y="5844359"/>
            <a:ext cx="517706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 flipH="1">
            <a:off x="5807968" y="3152031"/>
            <a:ext cx="99" cy="269232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>
            <a:extLst>
              <a:ext uri="{FF2B5EF4-FFF2-40B4-BE49-F238E27FC236}">
                <a16:creationId xmlns:a16="http://schemas.microsoft.com/office/drawing/2014/main" xmlns="" id="{FC272A65-9D89-44DE-82F6-2D6E8A321858}"/>
              </a:ext>
            </a:extLst>
          </p:cNvPr>
          <p:cNvCxnSpPr>
            <a:cxnSpLocks/>
          </p:cNvCxnSpPr>
          <p:nvPr/>
        </p:nvCxnSpPr>
        <p:spPr>
          <a:xfrm>
            <a:off x="5807969" y="4509120"/>
            <a:ext cx="494811" cy="716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>
            <a:extLst>
              <a:ext uri="{FF2B5EF4-FFF2-40B4-BE49-F238E27FC236}">
                <a16:creationId xmlns:a16="http://schemas.microsoft.com/office/drawing/2014/main" xmlns="" id="{FC272A65-9D89-44DE-82F6-2D6E8A321858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5807970" y="3150703"/>
            <a:ext cx="494811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519936" y="4505810"/>
            <a:ext cx="288032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9070311" y="1819166"/>
            <a:ext cx="0" cy="133286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>
            <a:extLst>
              <a:ext uri="{FF2B5EF4-FFF2-40B4-BE49-F238E27FC236}">
                <a16:creationId xmlns:a16="http://schemas.microsoft.com/office/drawing/2014/main" xmlns="" id="{FC272A65-9D89-44DE-82F6-2D6E8A321858}"/>
              </a:ext>
            </a:extLst>
          </p:cNvPr>
          <p:cNvCxnSpPr>
            <a:cxnSpLocks/>
          </p:cNvCxnSpPr>
          <p:nvPr/>
        </p:nvCxnSpPr>
        <p:spPr>
          <a:xfrm flipH="1">
            <a:off x="8593229" y="1808187"/>
            <a:ext cx="485230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078459" y="2485598"/>
            <a:ext cx="288032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>
            <a:extLst>
              <a:ext uri="{FF2B5EF4-FFF2-40B4-BE49-F238E27FC236}">
                <a16:creationId xmlns:a16="http://schemas.microsoft.com/office/drawing/2014/main" xmlns="" id="{FC272A65-9D89-44DE-82F6-2D6E8A321858}"/>
              </a:ext>
            </a:extLst>
          </p:cNvPr>
          <p:cNvCxnSpPr>
            <a:cxnSpLocks/>
          </p:cNvCxnSpPr>
          <p:nvPr/>
        </p:nvCxnSpPr>
        <p:spPr>
          <a:xfrm flipH="1">
            <a:off x="8606697" y="3152031"/>
            <a:ext cx="463614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22</a:t>
            </a:fld>
            <a:endParaRPr lang="ru-RU" dirty="0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4D921FD2-8213-4A70-81A5-14D6AF0A530B}"/>
              </a:ext>
            </a:extLst>
          </p:cNvPr>
          <p:cNvSpPr/>
          <p:nvPr/>
        </p:nvSpPr>
        <p:spPr>
          <a:xfrm>
            <a:off x="955293" y="4845269"/>
            <a:ext cx="1584176" cy="4675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 согласования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31E0503D-AD61-4CBD-844D-BD91593815F6}"/>
              </a:ext>
            </a:extLst>
          </p:cNvPr>
          <p:cNvSpPr/>
          <p:nvPr/>
        </p:nvSpPr>
        <p:spPr>
          <a:xfrm>
            <a:off x="955293" y="5403937"/>
            <a:ext cx="1584176" cy="46188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оп. документы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C283FBDE-F690-4CEE-9390-0DEFB81129A7}"/>
              </a:ext>
            </a:extLst>
          </p:cNvPr>
          <p:cNvSpPr/>
          <p:nvPr/>
        </p:nvSpPr>
        <p:spPr>
          <a:xfrm>
            <a:off x="943428" y="5956926"/>
            <a:ext cx="1584176" cy="43519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проверки</a:t>
            </a:r>
          </a:p>
        </p:txBody>
      </p:sp>
    </p:spTree>
    <p:extLst>
      <p:ext uri="{BB962C8B-B14F-4D97-AF65-F5344CB8AC3E}">
        <p14:creationId xmlns:p14="http://schemas.microsoft.com/office/powerpoint/2010/main" val="658099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23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732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10161DFF-7BBC-4132-A683-C9DD59BC302F}"/>
              </a:ext>
            </a:extLst>
          </p:cNvPr>
          <p:cNvSpPr/>
          <p:nvPr/>
        </p:nvSpPr>
        <p:spPr>
          <a:xfrm>
            <a:off x="855549" y="1196752"/>
            <a:ext cx="1783664" cy="532859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BB34BD89-C38A-4D7E-9DE0-8CF62762BC95}"/>
              </a:ext>
            </a:extLst>
          </p:cNvPr>
          <p:cNvSpPr/>
          <p:nvPr/>
        </p:nvSpPr>
        <p:spPr>
          <a:xfrm>
            <a:off x="943428" y="2006671"/>
            <a:ext cx="1584176" cy="4497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2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финансирование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EC43A764-50AC-4C01-B98B-E72BAD2DF8BF}"/>
              </a:ext>
            </a:extLst>
          </p:cNvPr>
          <p:cNvSpPr/>
          <p:nvPr/>
        </p:nvSpPr>
        <p:spPr>
          <a:xfrm>
            <a:off x="943429" y="1340768"/>
            <a:ext cx="1596041" cy="57606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овары, работы, услуги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F796E2CF-3DEC-45EA-934F-156EE0DB40D4}"/>
              </a:ext>
            </a:extLst>
          </p:cNvPr>
          <p:cNvSpPr/>
          <p:nvPr/>
        </p:nvSpPr>
        <p:spPr>
          <a:xfrm>
            <a:off x="944899" y="2547257"/>
            <a:ext cx="1584176" cy="4639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3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НМЦК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9B089AFF-DAF1-47FE-9C5E-FACFADCCADF8}"/>
              </a:ext>
            </a:extLst>
          </p:cNvPr>
          <p:cNvSpPr/>
          <p:nvPr/>
        </p:nvSpPr>
        <p:spPr>
          <a:xfrm>
            <a:off x="955293" y="3101080"/>
            <a:ext cx="1584176" cy="46398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4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закупки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BDE55CD0-5B41-4AB6-9F9B-6B5D510B174C}"/>
              </a:ext>
            </a:extLst>
          </p:cNvPr>
          <p:cNvSpPr/>
          <p:nvPr/>
        </p:nvSpPr>
        <p:spPr>
          <a:xfrm>
            <a:off x="955293" y="4286600"/>
            <a:ext cx="1584176" cy="4675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6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контракта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B27FFDA7-AE9C-4979-9902-787664CC3D93}"/>
              </a:ext>
            </a:extLst>
          </p:cNvPr>
          <p:cNvSpPr/>
          <p:nvPr/>
        </p:nvSpPr>
        <p:spPr>
          <a:xfrm>
            <a:off x="955293" y="4845269"/>
            <a:ext cx="1584176" cy="4675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 согласования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459A1B71-B20F-44CD-B8D4-06544F1EED79}"/>
              </a:ext>
            </a:extLst>
          </p:cNvPr>
          <p:cNvSpPr/>
          <p:nvPr/>
        </p:nvSpPr>
        <p:spPr>
          <a:xfrm>
            <a:off x="955293" y="5403937"/>
            <a:ext cx="1584176" cy="46188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оп. документы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xmlns="" id="{DFC6D45A-EC6A-4688-B6B4-193AF42ADDFB}"/>
              </a:ext>
            </a:extLst>
          </p:cNvPr>
          <p:cNvSpPr/>
          <p:nvPr/>
        </p:nvSpPr>
        <p:spPr>
          <a:xfrm>
            <a:off x="943428" y="5956926"/>
            <a:ext cx="1584176" cy="43519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проверки</a:t>
            </a: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xmlns="" id="{8B82CBB4-E89F-40DF-9D80-31728F0A8829}"/>
              </a:ext>
            </a:extLst>
          </p:cNvPr>
          <p:cNvSpPr/>
          <p:nvPr/>
        </p:nvSpPr>
        <p:spPr>
          <a:xfrm>
            <a:off x="953669" y="3654903"/>
            <a:ext cx="2148374" cy="53083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5</a:t>
            </a:r>
          </a:p>
          <a:p>
            <a:pPr algn="ctr"/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контрактная служба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27824BC-46E6-4259-BEB3-77EB505508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8" t="3848" r="826" b="1374"/>
          <a:stretch/>
        </p:blipFill>
        <p:spPr>
          <a:xfrm>
            <a:off x="3503712" y="1196751"/>
            <a:ext cx="7560840" cy="506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297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24</a:t>
            </a:fld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732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1632C34D-526C-46A6-BB3F-5C1E57DC314C}"/>
              </a:ext>
            </a:extLst>
          </p:cNvPr>
          <p:cNvSpPr/>
          <p:nvPr/>
        </p:nvSpPr>
        <p:spPr>
          <a:xfrm>
            <a:off x="855549" y="1196752"/>
            <a:ext cx="1783664" cy="532859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ED28EBFE-C816-45C6-8F26-373782363089}"/>
              </a:ext>
            </a:extLst>
          </p:cNvPr>
          <p:cNvSpPr/>
          <p:nvPr/>
        </p:nvSpPr>
        <p:spPr>
          <a:xfrm>
            <a:off x="943428" y="2006671"/>
            <a:ext cx="1584176" cy="4497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2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финансирование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93DEA5FF-0C1F-40EE-8C3D-54A8CD0146BB}"/>
              </a:ext>
            </a:extLst>
          </p:cNvPr>
          <p:cNvSpPr/>
          <p:nvPr/>
        </p:nvSpPr>
        <p:spPr>
          <a:xfrm>
            <a:off x="943429" y="1340768"/>
            <a:ext cx="1596041" cy="57606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овары, работы, услуги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38D89C15-183C-4DC3-855E-3B7FD4F2525A}"/>
              </a:ext>
            </a:extLst>
          </p:cNvPr>
          <p:cNvSpPr/>
          <p:nvPr/>
        </p:nvSpPr>
        <p:spPr>
          <a:xfrm>
            <a:off x="944899" y="2547257"/>
            <a:ext cx="1584176" cy="4639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3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НМЦК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ABCB308F-F64A-479C-90A5-DC27D3202DC5}"/>
              </a:ext>
            </a:extLst>
          </p:cNvPr>
          <p:cNvSpPr/>
          <p:nvPr/>
        </p:nvSpPr>
        <p:spPr>
          <a:xfrm>
            <a:off x="955293" y="3101080"/>
            <a:ext cx="1584176" cy="46398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4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закупки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CC31BCF3-D1A6-433C-BDB3-5C99DC259013}"/>
              </a:ext>
            </a:extLst>
          </p:cNvPr>
          <p:cNvSpPr/>
          <p:nvPr/>
        </p:nvSpPr>
        <p:spPr>
          <a:xfrm>
            <a:off x="955293" y="3662300"/>
            <a:ext cx="1584176" cy="53318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5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контрактная служба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B16F91EA-82F4-4F08-9B1E-7CA04C4B588C}"/>
              </a:ext>
            </a:extLst>
          </p:cNvPr>
          <p:cNvSpPr/>
          <p:nvPr/>
        </p:nvSpPr>
        <p:spPr>
          <a:xfrm>
            <a:off x="955293" y="4286600"/>
            <a:ext cx="1584176" cy="4675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6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контракта</a:t>
            </a: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FEDF85CF-F80B-42C0-A236-22E0E81475E1}"/>
              </a:ext>
            </a:extLst>
          </p:cNvPr>
          <p:cNvSpPr/>
          <p:nvPr/>
        </p:nvSpPr>
        <p:spPr>
          <a:xfrm>
            <a:off x="943428" y="5956926"/>
            <a:ext cx="1584176" cy="43519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проверки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37F086A9-F19A-4BD5-B0E6-F5C4999D0EAB}"/>
              </a:ext>
            </a:extLst>
          </p:cNvPr>
          <p:cNvSpPr/>
          <p:nvPr/>
        </p:nvSpPr>
        <p:spPr>
          <a:xfrm>
            <a:off x="955293" y="4861249"/>
            <a:ext cx="1584176" cy="4515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 согласования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FB9C9680-1819-4F5D-AFB2-7BB1E6E93EC1}"/>
              </a:ext>
            </a:extLst>
          </p:cNvPr>
          <p:cNvSpPr/>
          <p:nvPr/>
        </p:nvSpPr>
        <p:spPr>
          <a:xfrm>
            <a:off x="943428" y="5398255"/>
            <a:ext cx="2148374" cy="4618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8</a:t>
            </a:r>
          </a:p>
          <a:p>
            <a:pPr algn="ctr"/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оп. документы</a:t>
            </a: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3E0E22F-B13C-42FE-BA44-8F6CC9BE72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3" t="4685"/>
          <a:stretch/>
        </p:blipFill>
        <p:spPr>
          <a:xfrm>
            <a:off x="3791745" y="1142989"/>
            <a:ext cx="7272808" cy="502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378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25</a:t>
            </a:fld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2004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63434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732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1632C34D-526C-46A6-BB3F-5C1E57DC314C}"/>
              </a:ext>
            </a:extLst>
          </p:cNvPr>
          <p:cNvSpPr/>
          <p:nvPr/>
        </p:nvSpPr>
        <p:spPr>
          <a:xfrm>
            <a:off x="855549" y="1196752"/>
            <a:ext cx="1783664" cy="532859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ED28EBFE-C816-45C6-8F26-373782363089}"/>
              </a:ext>
            </a:extLst>
          </p:cNvPr>
          <p:cNvSpPr/>
          <p:nvPr/>
        </p:nvSpPr>
        <p:spPr>
          <a:xfrm>
            <a:off x="943428" y="2006671"/>
            <a:ext cx="1584176" cy="4497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2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финансирование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93DEA5FF-0C1F-40EE-8C3D-54A8CD0146BB}"/>
              </a:ext>
            </a:extLst>
          </p:cNvPr>
          <p:cNvSpPr/>
          <p:nvPr/>
        </p:nvSpPr>
        <p:spPr>
          <a:xfrm>
            <a:off x="943429" y="1340768"/>
            <a:ext cx="1596041" cy="57606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овары, работы, услуги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38D89C15-183C-4DC3-855E-3B7FD4F2525A}"/>
              </a:ext>
            </a:extLst>
          </p:cNvPr>
          <p:cNvSpPr/>
          <p:nvPr/>
        </p:nvSpPr>
        <p:spPr>
          <a:xfrm>
            <a:off x="944899" y="2547257"/>
            <a:ext cx="1584176" cy="4639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3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НМЦК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ABCB308F-F64A-479C-90A5-DC27D3202DC5}"/>
              </a:ext>
            </a:extLst>
          </p:cNvPr>
          <p:cNvSpPr/>
          <p:nvPr/>
        </p:nvSpPr>
        <p:spPr>
          <a:xfrm>
            <a:off x="955293" y="3101080"/>
            <a:ext cx="1584176" cy="46398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4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закупки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CC31BCF3-D1A6-433C-BDB3-5C99DC259013}"/>
              </a:ext>
            </a:extLst>
          </p:cNvPr>
          <p:cNvSpPr/>
          <p:nvPr/>
        </p:nvSpPr>
        <p:spPr>
          <a:xfrm>
            <a:off x="955293" y="3662300"/>
            <a:ext cx="1584176" cy="53318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5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контрактная служба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B16F91EA-82F4-4F08-9B1E-7CA04C4B588C}"/>
              </a:ext>
            </a:extLst>
          </p:cNvPr>
          <p:cNvSpPr/>
          <p:nvPr/>
        </p:nvSpPr>
        <p:spPr>
          <a:xfrm>
            <a:off x="955293" y="4286600"/>
            <a:ext cx="1584176" cy="4675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6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контракта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FBCBE977-62C5-4E6A-ADD2-A19C6077C258}"/>
              </a:ext>
            </a:extLst>
          </p:cNvPr>
          <p:cNvSpPr/>
          <p:nvPr/>
        </p:nvSpPr>
        <p:spPr>
          <a:xfrm>
            <a:off x="955293" y="5403937"/>
            <a:ext cx="1584176" cy="46188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оп. документы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55F876FC-5BE3-4CAF-A8CA-2022964D61D3}"/>
              </a:ext>
            </a:extLst>
          </p:cNvPr>
          <p:cNvSpPr/>
          <p:nvPr/>
        </p:nvSpPr>
        <p:spPr>
          <a:xfrm>
            <a:off x="943428" y="5959367"/>
            <a:ext cx="2148374" cy="4618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9</a:t>
            </a:r>
          </a:p>
          <a:p>
            <a:pPr algn="ctr"/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проверки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AF3C1332-5328-4045-B14E-77B86D16DCFC}"/>
              </a:ext>
            </a:extLst>
          </p:cNvPr>
          <p:cNvSpPr/>
          <p:nvPr/>
        </p:nvSpPr>
        <p:spPr>
          <a:xfrm>
            <a:off x="955293" y="4861249"/>
            <a:ext cx="1584176" cy="4515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лист согласования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743FD87-462D-4229-8467-D89B0CBEA3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9" t="5098" r="749" b="529"/>
          <a:stretch/>
        </p:blipFill>
        <p:spPr>
          <a:xfrm>
            <a:off x="3719735" y="1276213"/>
            <a:ext cx="7416825" cy="511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1973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41691" y="1679059"/>
            <a:ext cx="4700389" cy="461665"/>
          </a:xfrm>
          <a:prstGeom prst="rect">
            <a:avLst/>
          </a:prstGeom>
        </p:spPr>
        <p:txBody>
          <a:bodyPr wrap="none" lIns="91418" tIns="45718" rIns="91418" bIns="45718"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Тишин Денис Владимирович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43462" y="2547524"/>
            <a:ext cx="3696847" cy="461665"/>
          </a:xfrm>
          <a:prstGeom prst="rect">
            <a:avLst/>
          </a:prstGeom>
        </p:spPr>
        <p:txBody>
          <a:bodyPr wrap="square" lIns="91418" tIns="45718" rIns="91418" bIns="45718"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тел. (3852) 20 66 70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43454" y="3039343"/>
            <a:ext cx="3696847" cy="461665"/>
          </a:xfrm>
          <a:prstGeom prst="rect">
            <a:avLst/>
          </a:prstGeom>
        </p:spPr>
        <p:txBody>
          <a:bodyPr wrap="none" lIns="91418" tIns="45718" rIns="91418" bIns="45718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</a:t>
            </a:r>
            <a: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tishin@alregn.ru</a:t>
            </a:r>
            <a:endParaRPr lang="ru-RU" sz="2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D3B7D1BF-98E1-4D53-94C1-8F72D17D097B}"/>
              </a:ext>
            </a:extLst>
          </p:cNvPr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8" rIns="91418" bIns="45718" rtlCol="0" anchor="ctr"/>
          <a:lstStyle/>
          <a:p>
            <a:pPr indent="85703"/>
            <a:r>
              <a:rPr lang="ru-RU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КОНТАКТЫ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349" y="1191403"/>
            <a:ext cx="6710207" cy="483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3789040"/>
            <a:ext cx="1687045" cy="1692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8495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Прямоугольник 40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2297" y="472026"/>
            <a:ext cx="4881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АИС «ГОСЗАКАЗ АЛТАЙСКОГО КРАЯ»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03E7080E-06DC-4371-81B4-C48BA3AEA279}"/>
              </a:ext>
            </a:extLst>
          </p:cNvPr>
          <p:cNvSpPr/>
          <p:nvPr/>
        </p:nvSpPr>
        <p:spPr>
          <a:xfrm>
            <a:off x="1703512" y="1412777"/>
            <a:ext cx="8928992" cy="106773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ts val="2000"/>
              </a:lnSpc>
            </a:pPr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19936" y="1904446"/>
            <a:ext cx="1296144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АВТОНОМНЫЕ УЧРЕЖДЕНИЯ</a:t>
            </a:r>
          </a:p>
          <a:p>
            <a:pPr algn="ctr"/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31780" y="1901052"/>
            <a:ext cx="1915948" cy="1007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ГОСУДАРСТВЕННЫЕ/</a:t>
            </a:r>
          </a:p>
          <a:p>
            <a:pPr algn="ctr"/>
            <a:r>
              <a:rPr lang="ru-RU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МУНИЦИПАЛЬНЫЕ ЗАКАЗЧИКИ</a:t>
            </a:r>
          </a:p>
          <a:p>
            <a:pPr algn="ctr"/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91744" y="1904446"/>
            <a:ext cx="1296144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БЮДЖЕТНЫЕ УЧРЕЖДЕНИЯ</a:t>
            </a:r>
          </a:p>
          <a:p>
            <a:pPr algn="ctr"/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12837" y="1901052"/>
            <a:ext cx="1575651" cy="1007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ОТДЕЛЬНЫЕ ВИДЫ ЮРИДИЧЕСКИХ </a:t>
            </a:r>
          </a:p>
          <a:p>
            <a:pPr algn="ctr"/>
            <a:r>
              <a:rPr lang="ru-RU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</a:t>
            </a:r>
          </a:p>
          <a:p>
            <a:pPr algn="ctr"/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48128" y="1904446"/>
            <a:ext cx="1296144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УНИТАРНЫЕ ПРЕДПРИЯТИЯ</a:t>
            </a:r>
          </a:p>
          <a:p>
            <a:pPr algn="ctr"/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31905" y="1511203"/>
            <a:ext cx="1962803" cy="779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ЗАКАЗЧИКИ</a:t>
            </a:r>
            <a:endParaRPr lang="ru-RU" sz="1600" b="1" dirty="0">
              <a:solidFill>
                <a:prstClr val="white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/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xmlns="" id="{FC272A65-9D89-44DE-82F6-2D6E8A321858}"/>
              </a:ext>
            </a:extLst>
          </p:cNvPr>
          <p:cNvCxnSpPr>
            <a:cxnSpLocks/>
            <a:endCxn id="29" idx="0"/>
          </p:cNvCxnSpPr>
          <p:nvPr/>
        </p:nvCxnSpPr>
        <p:spPr>
          <a:xfrm>
            <a:off x="6135340" y="2480511"/>
            <a:ext cx="7156" cy="701059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40EC7DBB-91F2-4B83-90BF-DB04FF6B8C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9961" r="89844"/>
                    </a14:imgEffect>
                    <a14:imgEffect>
                      <a14:artisticPhotocopy/>
                    </a14:imgEffect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026" y="939726"/>
            <a:ext cx="1345167" cy="905098"/>
          </a:xfrm>
          <a:prstGeom prst="rect">
            <a:avLst/>
          </a:prstGeom>
        </p:spPr>
      </p:pic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03E7080E-06DC-4371-81B4-C48BA3AEA279}"/>
              </a:ext>
            </a:extLst>
          </p:cNvPr>
          <p:cNvSpPr/>
          <p:nvPr/>
        </p:nvSpPr>
        <p:spPr>
          <a:xfrm>
            <a:off x="5303912" y="3181570"/>
            <a:ext cx="1677168" cy="1327551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ts val="2000"/>
              </a:lnSpc>
            </a:pPr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59897" y="3336298"/>
            <a:ext cx="1962803" cy="1100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АИС </a:t>
            </a:r>
          </a:p>
          <a:p>
            <a:pPr algn="ctr">
              <a:lnSpc>
                <a:spcPts val="2000"/>
              </a:lnSpc>
            </a:pP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«ГОСЗАКАЗ АЛТАЙСКОГО КРАЯ»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03E7080E-06DC-4371-81B4-C48BA3AEA279}"/>
              </a:ext>
            </a:extLst>
          </p:cNvPr>
          <p:cNvSpPr/>
          <p:nvPr/>
        </p:nvSpPr>
        <p:spPr>
          <a:xfrm>
            <a:off x="1703512" y="5157193"/>
            <a:ext cx="8928991" cy="106773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ts val="2000"/>
              </a:lnSpc>
            </a:pPr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42675" y="5733256"/>
            <a:ext cx="2281117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ГЛАВНЫЕ РАСПОРЯДИТЕЛИ БЮДЖЕТНЫХ СРЕДСТВ</a:t>
            </a:r>
          </a:p>
          <a:p>
            <a:pPr algn="ctr"/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180052" y="5744750"/>
            <a:ext cx="1915948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РАБОЧИЕ </a:t>
            </a:r>
          </a:p>
          <a:p>
            <a:pPr algn="ctr"/>
            <a:r>
              <a:rPr lang="ru-RU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ГРУППЫ</a:t>
            </a:r>
          </a:p>
          <a:p>
            <a:pPr algn="ctr"/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96000" y="5733256"/>
            <a:ext cx="2007699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МЕЖВЕДОМСТВЕННЫЕ </a:t>
            </a:r>
          </a:p>
          <a:p>
            <a:pPr algn="ctr"/>
            <a:r>
              <a:rPr lang="ru-RU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РАБОЧИЕ ГРУППЫ</a:t>
            </a:r>
          </a:p>
          <a:p>
            <a:pPr algn="ctr"/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56240" y="5733256"/>
            <a:ext cx="2232248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КОНТРОЛЬНЫЕ ОРГАНЫ </a:t>
            </a:r>
            <a:br>
              <a:rPr lang="ru-RU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СФЕРЕ ЗАКУПОК</a:t>
            </a:r>
          </a:p>
          <a:p>
            <a:pPr algn="ctr"/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xmlns="" id="{FC272A65-9D89-44DE-82F6-2D6E8A321858}"/>
              </a:ext>
            </a:extLst>
          </p:cNvPr>
          <p:cNvCxnSpPr>
            <a:cxnSpLocks/>
          </p:cNvCxnSpPr>
          <p:nvPr/>
        </p:nvCxnSpPr>
        <p:spPr>
          <a:xfrm>
            <a:off x="6168009" y="4534712"/>
            <a:ext cx="5957" cy="622481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2" descr="H:\документы (kaminari)\booklet\2015\presentation\pic\system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2" y="2915236"/>
            <a:ext cx="690142" cy="80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4A87182C-4F18-4C47-8E36-B0E5F280BEF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97479" y="2974895"/>
            <a:ext cx="1353142" cy="1715308"/>
          </a:xfrm>
          <a:prstGeom prst="rect">
            <a:avLst/>
          </a:prstGeom>
          <a:solidFill>
            <a:schemeClr val="accent6"/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400"/>
              </a:lnSpc>
            </a:pPr>
            <a:r>
              <a:rPr lang="ru-RU" sz="12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ОРГАН ПО РЕГУЛИРОВАНИЮ КОНТРАКТНОЙ СИСТЕМЫ В СФЕРЕ ЗАКУПОК </a:t>
            </a: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xmlns="" id="{4A87182C-4F18-4C47-8E36-B0E5F280BEF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49391" y="2995889"/>
            <a:ext cx="1353142" cy="1787316"/>
          </a:xfrm>
          <a:prstGeom prst="rect">
            <a:avLst/>
          </a:prstGeom>
          <a:solidFill>
            <a:schemeClr val="accent6"/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400"/>
              </a:lnSpc>
            </a:pPr>
            <a:r>
              <a:rPr lang="ru-RU" sz="12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УПОЛНОМОЧЕННОЕ УЧРЕЖДЕНИЕ</a:t>
            </a:r>
          </a:p>
        </p:txBody>
      </p:sp>
      <p:cxnSp>
        <p:nvCxnSpPr>
          <p:cNvPr id="55" name="Прямая со стрелкой 54">
            <a:extLst>
              <a:ext uri="{FF2B5EF4-FFF2-40B4-BE49-F238E27FC236}">
                <a16:creationId xmlns:a16="http://schemas.microsoft.com/office/drawing/2014/main" xmlns="" id="{FC272A65-9D89-44DE-82F6-2D6E8A321858}"/>
              </a:ext>
            </a:extLst>
          </p:cNvPr>
          <p:cNvCxnSpPr>
            <a:cxnSpLocks/>
          </p:cNvCxnSpPr>
          <p:nvPr/>
        </p:nvCxnSpPr>
        <p:spPr>
          <a:xfrm flipV="1">
            <a:off x="6168008" y="4509122"/>
            <a:ext cx="0" cy="648071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>
            <a:extLst>
              <a:ext uri="{FF2B5EF4-FFF2-40B4-BE49-F238E27FC236}">
                <a16:creationId xmlns:a16="http://schemas.microsoft.com/office/drawing/2014/main" xmlns="" id="{FC272A65-9D89-44DE-82F6-2D6E8A321858}"/>
              </a:ext>
            </a:extLst>
          </p:cNvPr>
          <p:cNvCxnSpPr>
            <a:cxnSpLocks/>
            <a:stCxn id="29" idx="0"/>
          </p:cNvCxnSpPr>
          <p:nvPr/>
        </p:nvCxnSpPr>
        <p:spPr>
          <a:xfrm flipV="1">
            <a:off x="6142497" y="2467289"/>
            <a:ext cx="5957" cy="714280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>
            <a:extLst>
              <a:ext uri="{FF2B5EF4-FFF2-40B4-BE49-F238E27FC236}">
                <a16:creationId xmlns:a16="http://schemas.microsoft.com/office/drawing/2014/main" xmlns="" id="{FC272A65-9D89-44DE-82F6-2D6E8A321858}"/>
              </a:ext>
            </a:extLst>
          </p:cNvPr>
          <p:cNvCxnSpPr>
            <a:cxnSpLocks/>
          </p:cNvCxnSpPr>
          <p:nvPr/>
        </p:nvCxnSpPr>
        <p:spPr>
          <a:xfrm flipH="1">
            <a:off x="3431704" y="3832549"/>
            <a:ext cx="1786110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>
            <a:extLst>
              <a:ext uri="{FF2B5EF4-FFF2-40B4-BE49-F238E27FC236}">
                <a16:creationId xmlns:a16="http://schemas.microsoft.com/office/drawing/2014/main" xmlns="" id="{FC272A65-9D89-44DE-82F6-2D6E8A321858}"/>
              </a:ext>
            </a:extLst>
          </p:cNvPr>
          <p:cNvCxnSpPr>
            <a:cxnSpLocks/>
          </p:cNvCxnSpPr>
          <p:nvPr/>
        </p:nvCxnSpPr>
        <p:spPr>
          <a:xfrm flipV="1">
            <a:off x="3431703" y="3823591"/>
            <a:ext cx="1872209" cy="8958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Рисунок 7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73784" flipH="1">
            <a:off x="5751528" y="4850033"/>
            <a:ext cx="625262" cy="614320"/>
          </a:xfrm>
          <a:prstGeom prst="rect">
            <a:avLst/>
          </a:prstGeom>
        </p:spPr>
      </p:pic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xmlns="" id="{03E7080E-06DC-4371-81B4-C48BA3AEA279}"/>
              </a:ext>
            </a:extLst>
          </p:cNvPr>
          <p:cNvSpPr/>
          <p:nvPr/>
        </p:nvSpPr>
        <p:spPr>
          <a:xfrm>
            <a:off x="5663952" y="5335042"/>
            <a:ext cx="790146" cy="38146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ts val="2000"/>
              </a:lnSpc>
            </a:pPr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32030" y="5301209"/>
            <a:ext cx="7632847" cy="779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КОНТРОЛЬ В СФЕРЕ ЗАКУПОК</a:t>
            </a:r>
            <a:endParaRPr lang="ru-RU" sz="1600" b="1" dirty="0">
              <a:solidFill>
                <a:prstClr val="white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/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246" y="2697524"/>
            <a:ext cx="1043608" cy="659468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xmlns="" id="{6F6C8DC9-E25A-4FCA-A06E-44F30A9C13D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352" y="2699276"/>
            <a:ext cx="967180" cy="801732"/>
          </a:xfrm>
          <a:prstGeom prst="rect">
            <a:avLst/>
          </a:prstGeom>
        </p:spPr>
      </p:pic>
      <p:cxnSp>
        <p:nvCxnSpPr>
          <p:cNvPr id="46" name="Прямая со стрелкой 45">
            <a:extLst>
              <a:ext uri="{FF2B5EF4-FFF2-40B4-BE49-F238E27FC236}">
                <a16:creationId xmlns:a16="http://schemas.microsoft.com/office/drawing/2014/main" xmlns="" id="{FC272A65-9D89-44DE-82F6-2D6E8A321858}"/>
              </a:ext>
            </a:extLst>
          </p:cNvPr>
          <p:cNvCxnSpPr>
            <a:cxnSpLocks/>
          </p:cNvCxnSpPr>
          <p:nvPr/>
        </p:nvCxnSpPr>
        <p:spPr>
          <a:xfrm flipV="1">
            <a:off x="6981080" y="3877747"/>
            <a:ext cx="1872209" cy="8958"/>
          </a:xfrm>
          <a:prstGeom prst="straightConnector1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xmlns="" id="{FC272A65-9D89-44DE-82F6-2D6E8A321858}"/>
              </a:ext>
            </a:extLst>
          </p:cNvPr>
          <p:cNvCxnSpPr>
            <a:cxnSpLocks/>
          </p:cNvCxnSpPr>
          <p:nvPr/>
        </p:nvCxnSpPr>
        <p:spPr>
          <a:xfrm flipH="1">
            <a:off x="6981080" y="3889547"/>
            <a:ext cx="1786110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Номер слайда 33"/>
          <p:cNvSpPr>
            <a:spLocks noGrp="1"/>
          </p:cNvSpPr>
          <p:nvPr>
            <p:ph type="sldNum" sz="quarter" idx="12"/>
          </p:nvPr>
        </p:nvSpPr>
        <p:spPr>
          <a:xfrm>
            <a:off x="9912424" y="6453336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8834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693" y="470505"/>
            <a:ext cx="6128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«МАСТЕР ФОРМИРОВАНИЯ ЗАКУПКИ»</a:t>
            </a:r>
          </a:p>
        </p:txBody>
      </p:sp>
      <p:sp>
        <p:nvSpPr>
          <p:cNvPr id="7" name="Прямоугольник 6"/>
          <p:cNvSpPr/>
          <p:nvPr/>
        </p:nvSpPr>
        <p:spPr>
          <a:xfrm rot="5400000">
            <a:off x="173739" y="2691317"/>
            <a:ext cx="5308595" cy="2215445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015290" y="1268760"/>
            <a:ext cx="170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931610" y="1772816"/>
            <a:ext cx="2292182" cy="493509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941509" y="1871766"/>
            <a:ext cx="228228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Высокие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трудозатраты:</a:t>
            </a: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заказчиков на подготовку заявок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уполномоченного учреждения на проверку заявок на соответствие законодательству</a:t>
            </a:r>
          </a:p>
          <a:p>
            <a:pPr marL="285750" indent="-285750"/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Недостаточные</a:t>
            </a:r>
            <a:r>
              <a:rPr lang="ru-RU" sz="12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компетенции сотрудников контрактных служб заказчиков на фоне частой сменяемости кадров</a:t>
            </a:r>
          </a:p>
          <a:p>
            <a:endParaRPr lang="ru-RU" sz="12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r>
              <a:rPr lang="ru-RU" sz="12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Большое</a:t>
            </a:r>
            <a:r>
              <a:rPr lang="ru-RU" sz="12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количество замечаний к заявкам заказчиков</a:t>
            </a: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Длительность</a:t>
            </a:r>
            <a:r>
              <a:rPr lang="ru-RU" sz="12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сроков определения поставщика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 rot="5400000">
            <a:off x="3266494" y="2704530"/>
            <a:ext cx="5282170" cy="221544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098761" y="1290246"/>
            <a:ext cx="170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РЕШЕНИЕ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015880" y="1772816"/>
            <a:ext cx="2292182" cy="4934896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098761" y="1844630"/>
            <a:ext cx="20773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Создание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механизма автоматизированного формирования заявки:</a:t>
            </a: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спецификации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обоснования НМЦК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условий закупки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технического задания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проекта контракта</a:t>
            </a: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2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endParaRPr lang="ru-RU" sz="12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endParaRPr lang="ru-RU" sz="12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5400000">
            <a:off x="6434846" y="2704530"/>
            <a:ext cx="5282170" cy="221544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8184232" y="1773010"/>
            <a:ext cx="2292182" cy="4934896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8236850" y="1188041"/>
            <a:ext cx="170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ОЖИДАЕМЫЙ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247218" y="1847721"/>
            <a:ext cx="222919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Исключение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дублирования ввода информации</a:t>
            </a:r>
            <a:b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в план-график, заявку, проект контракта</a:t>
            </a: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Снижение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 трудоемкости </a:t>
            </a:r>
            <a:b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по подготовке и проверке заявок на определение поставщика</a:t>
            </a: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Минимизация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 элементов проверки за счет автоматизации ввода первичной информации</a:t>
            </a: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Сокращение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 количества ошибок при формировании заявки за счет автоматизации процесса</a:t>
            </a: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Уменьшение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 количества возвратов на доработку</a:t>
            </a: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Оптимизация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 срока согласования заявок </a:t>
            </a:r>
            <a:b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до публикации закупки</a:t>
            </a:r>
          </a:p>
        </p:txBody>
      </p:sp>
    </p:spTree>
    <p:extLst>
      <p:ext uri="{BB962C8B-B14F-4D97-AF65-F5344CB8AC3E}">
        <p14:creationId xmlns:p14="http://schemas.microsoft.com/office/powerpoint/2010/main" val="2724264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328" y="480779"/>
            <a:ext cx="4902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КАРТОЧКА ПРОЕКТА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863215" y="1305930"/>
            <a:ext cx="2736304" cy="1114958"/>
            <a:chOff x="395536" y="1700808"/>
            <a:chExt cx="1674186" cy="504056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395536" y="1700808"/>
              <a:ext cx="1440160" cy="50405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Равнобедренный треугольник 29"/>
            <p:cNvSpPr/>
            <p:nvPr/>
          </p:nvSpPr>
          <p:spPr>
            <a:xfrm rot="5400000">
              <a:off x="1700681" y="1835823"/>
              <a:ext cx="504056" cy="234026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858673" y="2515908"/>
            <a:ext cx="2736306" cy="1434631"/>
            <a:chOff x="395536" y="1654467"/>
            <a:chExt cx="1674187" cy="550397"/>
          </a:xfrm>
          <a:solidFill>
            <a:schemeClr val="bg1">
              <a:lumMod val="65000"/>
            </a:schemeClr>
          </a:solidFill>
        </p:grpSpPr>
        <p:sp>
          <p:nvSpPr>
            <p:cNvPr id="35" name="Прямоугольник 34"/>
            <p:cNvSpPr/>
            <p:nvPr/>
          </p:nvSpPr>
          <p:spPr>
            <a:xfrm>
              <a:off x="395536" y="1654467"/>
              <a:ext cx="1440160" cy="5503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 rot="5400000">
              <a:off x="1677511" y="1812653"/>
              <a:ext cx="550397" cy="23402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839499" y="4046443"/>
            <a:ext cx="2736304" cy="1140238"/>
            <a:chOff x="395536" y="1700808"/>
            <a:chExt cx="1674186" cy="504056"/>
          </a:xfrm>
          <a:solidFill>
            <a:schemeClr val="bg1">
              <a:lumMod val="75000"/>
            </a:schemeClr>
          </a:solidFill>
        </p:grpSpPr>
        <p:sp>
          <p:nvSpPr>
            <p:cNvPr id="38" name="Прямоугольник 37"/>
            <p:cNvSpPr/>
            <p:nvPr/>
          </p:nvSpPr>
          <p:spPr>
            <a:xfrm>
              <a:off x="395536" y="1700808"/>
              <a:ext cx="1440160" cy="50405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Равнобедренный треугольник 38"/>
            <p:cNvSpPr/>
            <p:nvPr/>
          </p:nvSpPr>
          <p:spPr>
            <a:xfrm rot="5400000">
              <a:off x="1700681" y="1835823"/>
              <a:ext cx="504056" cy="234026"/>
            </a:xfrm>
            <a:prstGeom prst="triangl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839499" y="5301208"/>
            <a:ext cx="2736304" cy="1152128"/>
            <a:chOff x="395536" y="1700808"/>
            <a:chExt cx="1674186" cy="504056"/>
          </a:xfrm>
          <a:solidFill>
            <a:schemeClr val="bg1">
              <a:lumMod val="85000"/>
            </a:schemeClr>
          </a:solidFill>
        </p:grpSpPr>
        <p:sp>
          <p:nvSpPr>
            <p:cNvPr id="41" name="Прямоугольник 40"/>
            <p:cNvSpPr/>
            <p:nvPr/>
          </p:nvSpPr>
          <p:spPr>
            <a:xfrm>
              <a:off x="395536" y="1700808"/>
              <a:ext cx="1440160" cy="5040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Равнобедренный треугольник 41"/>
            <p:cNvSpPr/>
            <p:nvPr/>
          </p:nvSpPr>
          <p:spPr>
            <a:xfrm rot="5400000">
              <a:off x="1700681" y="1835823"/>
              <a:ext cx="504056" cy="23402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917851" y="1722294"/>
            <a:ext cx="23053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ПРОЕКТА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46568" y="3076938"/>
            <a:ext cx="23053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ПРОЕКТА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44169" y="5645462"/>
            <a:ext cx="23053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 РЕАЛИЗАЦИИ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944169" y="4447285"/>
            <a:ext cx="23053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 КОМАНДЫ</a:t>
            </a: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3384473" y="2420888"/>
            <a:ext cx="800013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3384472" y="3994757"/>
            <a:ext cx="7980105" cy="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381607" y="5272701"/>
            <a:ext cx="798010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3384472" y="6453336"/>
            <a:ext cx="797724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650429" y="1494077"/>
            <a:ext cx="77112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оптимизация закупочного процесса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для быстрого и качественного обеспечения потребностей заказчиков Алтайского края, осуществляющих закупочную деятельность в рамках Федерального закона от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04.05.2013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№ 44-ФЗ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598614" y="2420888"/>
            <a:ext cx="789798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создание единого цифрового контура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подготовки и проверки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заявки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до ее публикации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 algn="just"/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создание цифровых сервисов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обоснования НМЦК, формирования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технического задания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 проекта контракта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 algn="just"/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формирование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системы автоматизированного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контроля;</a:t>
            </a:r>
          </a:p>
          <a:p>
            <a:pPr lvl="0" algn="just"/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внедрение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системы подсказок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и контекстных справок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в соответствии с требованиями законодательства;</a:t>
            </a:r>
          </a:p>
          <a:p>
            <a:pPr algn="just"/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разработка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удобного и интуитивно понятного пользовательского интерфейса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628133" y="5507940"/>
            <a:ext cx="28835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дата начала: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май 2020</a:t>
            </a: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дата окончания: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февраль 2022 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628133" y="4354952"/>
            <a:ext cx="7714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представители органа по регулированию контрактной системы в сфере закупок, уполномоченного учреждения,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заказчиков, контрольных органов в сфере закупок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120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Прямоугольник 54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3791744" y="2288678"/>
            <a:ext cx="5400603" cy="56425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328" y="486798"/>
            <a:ext cx="5413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МЕРОПРИЯТИЯ ПРОЕКТА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95401" y="6060292"/>
            <a:ext cx="8496946" cy="53268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199455" y="5421053"/>
            <a:ext cx="7992891" cy="51951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197463" y="4129933"/>
            <a:ext cx="6994883" cy="50017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703512" y="4756840"/>
            <a:ext cx="7488831" cy="54436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753907" y="3520205"/>
            <a:ext cx="6438437" cy="50006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307548" y="2924945"/>
            <a:ext cx="5884798" cy="52325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199455" y="6165304"/>
            <a:ext cx="7920881" cy="2966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Формирование команды проекта, утверждение паспорта и плана управления проектом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03512" y="5417349"/>
            <a:ext cx="748883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Структурирование закупок: группировка по общим условиям и выделение особенностей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31724" y="4869160"/>
            <a:ext cx="621254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Внесение изменений в бизнес-логику процессов формирования закупки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39616" y="4129916"/>
            <a:ext cx="655272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Определение технологии работы конструктора на основе взаимосвязи условий закупки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95400" y="6012578"/>
            <a:ext cx="428628" cy="584775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55440" y="5364506"/>
            <a:ext cx="792089" cy="584775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31504" y="4716434"/>
            <a:ext cx="792088" cy="584775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991544" y="4077072"/>
            <a:ext cx="874201" cy="595212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711624" y="3492298"/>
            <a:ext cx="595923" cy="584775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359696" y="2888939"/>
            <a:ext cx="432048" cy="584775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16D3FEEB-FFF2-4CDF-A753-07CD58669E34}"/>
              </a:ext>
            </a:extLst>
          </p:cNvPr>
          <p:cNvSpPr/>
          <p:nvPr/>
        </p:nvSpPr>
        <p:spPr>
          <a:xfrm>
            <a:off x="4295803" y="1752582"/>
            <a:ext cx="4896542" cy="4769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AA67771A-84A3-4ED8-8342-1C7FC9661A9A}"/>
              </a:ext>
            </a:extLst>
          </p:cNvPr>
          <p:cNvSpPr txBox="1"/>
          <p:nvPr/>
        </p:nvSpPr>
        <p:spPr>
          <a:xfrm>
            <a:off x="4364535" y="1700809"/>
            <a:ext cx="415389" cy="584775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A5E4A75C-A8FE-40B8-9344-191D2C3BE01F}"/>
              </a:ext>
            </a:extLst>
          </p:cNvPr>
          <p:cNvSpPr txBox="1"/>
          <p:nvPr/>
        </p:nvSpPr>
        <p:spPr>
          <a:xfrm>
            <a:off x="3431704" y="3508628"/>
            <a:ext cx="573963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Разработка техзадания и иной закупочной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документации, проведение закупки, заключение контракта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16D3FEEB-FFF2-4CDF-A753-07CD58669E34}"/>
              </a:ext>
            </a:extLst>
          </p:cNvPr>
          <p:cNvSpPr/>
          <p:nvPr/>
        </p:nvSpPr>
        <p:spPr>
          <a:xfrm>
            <a:off x="4757873" y="1168454"/>
            <a:ext cx="4434472" cy="5083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AA67771A-84A3-4ED8-8342-1C7FC9661A9A}"/>
              </a:ext>
            </a:extLst>
          </p:cNvPr>
          <p:cNvSpPr txBox="1"/>
          <p:nvPr/>
        </p:nvSpPr>
        <p:spPr>
          <a:xfrm>
            <a:off x="4797548" y="1124745"/>
            <a:ext cx="432048" cy="584775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A5E4A75C-A8FE-40B8-9344-191D2C3BE01F}"/>
              </a:ext>
            </a:extLst>
          </p:cNvPr>
          <p:cNvSpPr txBox="1"/>
          <p:nvPr/>
        </p:nvSpPr>
        <p:spPr>
          <a:xfrm>
            <a:off x="4869555" y="1753652"/>
            <a:ext cx="417877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Доработка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функционала по итогам опытной эксплуатации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A5E4A75C-A8FE-40B8-9344-191D2C3BE01F}"/>
              </a:ext>
            </a:extLst>
          </p:cNvPr>
          <p:cNvSpPr txBox="1"/>
          <p:nvPr/>
        </p:nvSpPr>
        <p:spPr>
          <a:xfrm>
            <a:off x="4273926" y="2420889"/>
            <a:ext cx="506243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Опытная эксплуатация модуля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A5E4A75C-A8FE-40B8-9344-191D2C3BE01F}"/>
              </a:ext>
            </a:extLst>
          </p:cNvPr>
          <p:cNvSpPr txBox="1"/>
          <p:nvPr/>
        </p:nvSpPr>
        <p:spPr>
          <a:xfrm>
            <a:off x="5299284" y="1268761"/>
            <a:ext cx="432510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Ввод в промышленную эксплуатацию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863752" y="2276872"/>
            <a:ext cx="402538" cy="584775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A5E4A75C-A8FE-40B8-9344-191D2C3BE01F}"/>
              </a:ext>
            </a:extLst>
          </p:cNvPr>
          <p:cNvSpPr txBox="1"/>
          <p:nvPr/>
        </p:nvSpPr>
        <p:spPr>
          <a:xfrm>
            <a:off x="3791744" y="2924944"/>
            <a:ext cx="540060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Создание модуля АИС «Госзаказ Алтайского края» </a:t>
            </a:r>
            <a:b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«Мастер формирования закупки»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9274545" y="2288677"/>
            <a:ext cx="2070967" cy="56425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9285272" y="6060291"/>
            <a:ext cx="2067311" cy="5326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300"/>
              </a:lnSpc>
            </a:pP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май </a:t>
            </a:r>
          </a:p>
          <a:p>
            <a:pPr algn="ctr">
              <a:lnSpc>
                <a:spcPts val="1300"/>
              </a:lnSpc>
            </a:pP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80456" y="5421053"/>
            <a:ext cx="2072128" cy="51951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300"/>
              </a:lnSpc>
            </a:pP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июнь-июль</a:t>
            </a:r>
          </a:p>
          <a:p>
            <a:pPr algn="ctr">
              <a:lnSpc>
                <a:spcPts val="1300"/>
              </a:lnSpc>
            </a:pP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79076" y="4756841"/>
            <a:ext cx="2073508" cy="54436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300"/>
              </a:lnSpc>
            </a:pP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август-сентябрь </a:t>
            </a:r>
            <a:b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74546" y="4129933"/>
            <a:ext cx="2078038" cy="50018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300"/>
              </a:lnSpc>
            </a:pP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октябрь </a:t>
            </a:r>
          </a:p>
          <a:p>
            <a:pPr algn="ctr">
              <a:lnSpc>
                <a:spcPts val="1300"/>
              </a:lnSpc>
            </a:pP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73033" y="3520205"/>
            <a:ext cx="2079549" cy="50006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300"/>
              </a:lnSpc>
            </a:pP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ноябрь </a:t>
            </a:r>
          </a:p>
          <a:p>
            <a:pPr algn="ctr">
              <a:lnSpc>
                <a:spcPts val="1300"/>
              </a:lnSpc>
            </a:pP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73034" y="2924944"/>
            <a:ext cx="2079550" cy="51276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300"/>
              </a:lnSpc>
            </a:pP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декабрь 2020 </a:t>
            </a:r>
            <a:b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август 2021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xmlns="" id="{16D3FEEB-FFF2-4CDF-A753-07CD58669E34}"/>
              </a:ext>
            </a:extLst>
          </p:cNvPr>
          <p:cNvSpPr/>
          <p:nvPr/>
        </p:nvSpPr>
        <p:spPr>
          <a:xfrm>
            <a:off x="9279075" y="1168455"/>
            <a:ext cx="2045234" cy="5279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A5E4A75C-A8FE-40B8-9344-191D2C3BE01F}"/>
              </a:ext>
            </a:extLst>
          </p:cNvPr>
          <p:cNvSpPr txBox="1"/>
          <p:nvPr/>
        </p:nvSpPr>
        <p:spPr>
          <a:xfrm>
            <a:off x="9285273" y="1219562"/>
            <a:ext cx="2010024" cy="4257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февраль</a:t>
            </a:r>
          </a:p>
          <a:p>
            <a:pPr algn="ctr">
              <a:lnSpc>
                <a:spcPts val="1300"/>
              </a:lnSpc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A5E4A75C-A8FE-40B8-9344-191D2C3BE01F}"/>
              </a:ext>
            </a:extLst>
          </p:cNvPr>
          <p:cNvSpPr txBox="1"/>
          <p:nvPr/>
        </p:nvSpPr>
        <p:spPr>
          <a:xfrm>
            <a:off x="9281418" y="1772816"/>
            <a:ext cx="2042892" cy="42575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декабрь 2021 </a:t>
            </a:r>
          </a:p>
          <a:p>
            <a:pPr algn="ctr">
              <a:lnSpc>
                <a:spcPts val="1300"/>
              </a:lnSpc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– январь 2022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A5E4A75C-A8FE-40B8-9344-191D2C3BE01F}"/>
              </a:ext>
            </a:extLst>
          </p:cNvPr>
          <p:cNvSpPr txBox="1"/>
          <p:nvPr/>
        </p:nvSpPr>
        <p:spPr>
          <a:xfrm>
            <a:off x="9259897" y="2377500"/>
            <a:ext cx="2035400" cy="4257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сентябрь-ноябрь</a:t>
            </a:r>
          </a:p>
          <a:p>
            <a:pPr algn="ctr">
              <a:lnSpc>
                <a:spcPts val="1300"/>
              </a:lnSpc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</p:txBody>
      </p:sp>
      <p:sp>
        <p:nvSpPr>
          <p:cNvPr id="43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3259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732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55952" y="1196752"/>
            <a:ext cx="1783664" cy="51845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943428" y="2204864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2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финансирование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943429" y="1340768"/>
            <a:ext cx="1596041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овары, работы, услуги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944899" y="3068960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3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НМЦК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955293" y="3933056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4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закупки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955293" y="4797152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5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контракта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955293" y="5661248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6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 согласования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Прямоугольник 37">
            <a:extLst>
              <a:ext uri="{FF2B5EF4-FFF2-40B4-BE49-F238E27FC236}">
                <a16:creationId xmlns="" xmlns:a16="http://schemas.microsoft.com/office/drawing/2014/main" id="{03E7080E-06DC-4371-81B4-C48BA3AEA279}"/>
              </a:ext>
            </a:extLst>
          </p:cNvPr>
          <p:cNvSpPr/>
          <p:nvPr/>
        </p:nvSpPr>
        <p:spPr>
          <a:xfrm>
            <a:off x="6302781" y="2502273"/>
            <a:ext cx="2313499" cy="12968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ПРОЕКТ КОНТРАКТА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="" xmlns:a16="http://schemas.microsoft.com/office/drawing/2014/main" id="{03E7080E-06DC-4371-81B4-C48BA3AEA279}"/>
              </a:ext>
            </a:extLst>
          </p:cNvPr>
          <p:cNvSpPr/>
          <p:nvPr/>
        </p:nvSpPr>
        <p:spPr>
          <a:xfrm>
            <a:off x="6301207" y="1165487"/>
            <a:ext cx="2313500" cy="12961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ИЗВЕЩЕНИЕ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="" xmlns:a16="http://schemas.microsoft.com/office/drawing/2014/main" id="{03E7080E-06DC-4371-81B4-C48BA3AEA279}"/>
              </a:ext>
            </a:extLst>
          </p:cNvPr>
          <p:cNvSpPr/>
          <p:nvPr/>
        </p:nvSpPr>
        <p:spPr>
          <a:xfrm>
            <a:off x="6301207" y="3843089"/>
            <a:ext cx="2313401" cy="12961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ТЕХЗАДАНИЕ</a:t>
            </a:r>
          </a:p>
        </p:txBody>
      </p:sp>
      <p:sp>
        <p:nvSpPr>
          <p:cNvPr id="43" name="Прямоугольник 42">
            <a:extLst>
              <a:ext uri="{FF2B5EF4-FFF2-40B4-BE49-F238E27FC236}">
                <a16:creationId xmlns="" xmlns:a16="http://schemas.microsoft.com/office/drawing/2014/main" id="{03E7080E-06DC-4371-81B4-C48BA3AEA279}"/>
              </a:ext>
            </a:extLst>
          </p:cNvPr>
          <p:cNvSpPr/>
          <p:nvPr/>
        </p:nvSpPr>
        <p:spPr>
          <a:xfrm>
            <a:off x="6301207" y="5196287"/>
            <a:ext cx="2315072" cy="12961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ОБОСНОВАНИЕ НМЦК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="" xmlns:a16="http://schemas.microsoft.com/office/drawing/2014/main" id="{4A87182C-4F18-4C47-8E36-B0E5F280BEF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735392" y="3359278"/>
            <a:ext cx="1282773" cy="2286314"/>
          </a:xfrm>
          <a:prstGeom prst="rect">
            <a:avLst/>
          </a:prstGeom>
          <a:solidFill>
            <a:schemeClr val="accent6"/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400"/>
              </a:lnSpc>
            </a:pPr>
            <a:r>
              <a:rPr lang="ru-RU" sz="12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ХАРАКТЕРИСТИКИ ОБЪЕКТА ЗАКУПКИ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="" xmlns:a16="http://schemas.microsoft.com/office/drawing/2014/main" id="{4A87182C-4F18-4C47-8E36-B0E5F280BEF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874276" y="1311382"/>
            <a:ext cx="1297830" cy="2313401"/>
          </a:xfrm>
          <a:prstGeom prst="rect">
            <a:avLst/>
          </a:prstGeom>
          <a:solidFill>
            <a:schemeClr val="accent6"/>
          </a:solidFill>
          <a:ln w="28575" algn="ctr">
            <a:noFill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ts val="1400"/>
              </a:lnSpc>
            </a:pPr>
            <a:r>
              <a:rPr lang="ru-RU" sz="12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УСЛОВИЯ ЗАКУПКИ И ИСПОЛНЕНИЯ КОНТРАКТА</a:t>
            </a:r>
          </a:p>
        </p:txBody>
      </p:sp>
      <p:cxnSp>
        <p:nvCxnSpPr>
          <p:cNvPr id="48" name="Прямая со стрелкой 47">
            <a:extLst>
              <a:ext uri="{FF2B5EF4-FFF2-40B4-BE49-F238E27FC236}">
                <a16:creationId xmlns="" xmlns:a16="http://schemas.microsoft.com/office/drawing/2014/main" id="{FC272A65-9D89-44DE-82F6-2D6E8A321858}"/>
              </a:ext>
            </a:extLst>
          </p:cNvPr>
          <p:cNvCxnSpPr>
            <a:cxnSpLocks/>
          </p:cNvCxnSpPr>
          <p:nvPr/>
        </p:nvCxnSpPr>
        <p:spPr>
          <a:xfrm>
            <a:off x="5807968" y="5844359"/>
            <a:ext cx="517706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 flipH="1">
            <a:off x="5807968" y="3152031"/>
            <a:ext cx="99" cy="2692329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>
            <a:extLst>
              <a:ext uri="{FF2B5EF4-FFF2-40B4-BE49-F238E27FC236}">
                <a16:creationId xmlns="" xmlns:a16="http://schemas.microsoft.com/office/drawing/2014/main" id="{FC272A65-9D89-44DE-82F6-2D6E8A321858}"/>
              </a:ext>
            </a:extLst>
          </p:cNvPr>
          <p:cNvCxnSpPr>
            <a:cxnSpLocks/>
          </p:cNvCxnSpPr>
          <p:nvPr/>
        </p:nvCxnSpPr>
        <p:spPr>
          <a:xfrm>
            <a:off x="5807969" y="4509120"/>
            <a:ext cx="494811" cy="716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>
            <a:extLst>
              <a:ext uri="{FF2B5EF4-FFF2-40B4-BE49-F238E27FC236}">
                <a16:creationId xmlns="" xmlns:a16="http://schemas.microsoft.com/office/drawing/2014/main" id="{FC272A65-9D89-44DE-82F6-2D6E8A321858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5807970" y="3150703"/>
            <a:ext cx="494811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519936" y="4505810"/>
            <a:ext cx="288032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9070311" y="1819166"/>
            <a:ext cx="0" cy="133286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>
            <a:extLst>
              <a:ext uri="{FF2B5EF4-FFF2-40B4-BE49-F238E27FC236}">
                <a16:creationId xmlns="" xmlns:a16="http://schemas.microsoft.com/office/drawing/2014/main" id="{FC272A65-9D89-44DE-82F6-2D6E8A321858}"/>
              </a:ext>
            </a:extLst>
          </p:cNvPr>
          <p:cNvCxnSpPr>
            <a:cxnSpLocks/>
          </p:cNvCxnSpPr>
          <p:nvPr/>
        </p:nvCxnSpPr>
        <p:spPr>
          <a:xfrm flipH="1">
            <a:off x="8593229" y="1808187"/>
            <a:ext cx="485230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078459" y="2485598"/>
            <a:ext cx="288032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>
            <a:extLst>
              <a:ext uri="{FF2B5EF4-FFF2-40B4-BE49-F238E27FC236}">
                <a16:creationId xmlns="" xmlns:a16="http://schemas.microsoft.com/office/drawing/2014/main" id="{FC272A65-9D89-44DE-82F6-2D6E8A321858}"/>
              </a:ext>
            </a:extLst>
          </p:cNvPr>
          <p:cNvCxnSpPr>
            <a:cxnSpLocks/>
          </p:cNvCxnSpPr>
          <p:nvPr/>
        </p:nvCxnSpPr>
        <p:spPr>
          <a:xfrm flipH="1">
            <a:off x="8606697" y="3152031"/>
            <a:ext cx="463614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341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B3FE63C6-91FE-4EA7-B4C1-F1725C13FB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9" t="5181" r="1176" b="14420"/>
          <a:stretch/>
        </p:blipFill>
        <p:spPr>
          <a:xfrm>
            <a:off x="3648184" y="1196752"/>
            <a:ext cx="7200343" cy="271941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A9707D66-C923-4986-A6B4-68DDA3446F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1" t="5236" r="1468" b="48472"/>
          <a:stretch/>
        </p:blipFill>
        <p:spPr>
          <a:xfrm>
            <a:off x="3647728" y="4095414"/>
            <a:ext cx="7200799" cy="2285914"/>
          </a:xfrm>
          <a:prstGeom prst="rect">
            <a:avLst/>
          </a:prstGeom>
        </p:spPr>
      </p:pic>
      <p:sp>
        <p:nvSpPr>
          <p:cNvPr id="16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732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55952" y="1196752"/>
            <a:ext cx="1783664" cy="51845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43428" y="2204864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2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финансирование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44899" y="3068960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3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НМЦК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955293" y="3933056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4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закупки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955293" y="4797152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5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контракта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955293" y="5661248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6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лист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согласования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955293" y="1348036"/>
            <a:ext cx="2160240" cy="5760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</a:t>
            </a:r>
          </a:p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овары, работы, услуги</a:t>
            </a: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="" xmlns:a16="http://schemas.microsoft.com/office/drawing/2014/main" id="{7B690924-225E-47BA-974E-8B232C161A61}"/>
              </a:ext>
            </a:extLst>
          </p:cNvPr>
          <p:cNvSpPr/>
          <p:nvPr/>
        </p:nvSpPr>
        <p:spPr>
          <a:xfrm>
            <a:off x="3719736" y="3529811"/>
            <a:ext cx="203667" cy="271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="" xmlns:a16="http://schemas.microsoft.com/office/drawing/2014/main" id="{316D1EF1-0D7F-485F-ABC4-864B2CCA892E}"/>
              </a:ext>
            </a:extLst>
          </p:cNvPr>
          <p:cNvSpPr/>
          <p:nvPr/>
        </p:nvSpPr>
        <p:spPr>
          <a:xfrm>
            <a:off x="3739723" y="6102187"/>
            <a:ext cx="160430" cy="2651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56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56D5D86A-8343-484F-A8E9-7C3E1E2527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5" r="188"/>
          <a:stretch/>
        </p:blipFill>
        <p:spPr>
          <a:xfrm>
            <a:off x="3575720" y="1196752"/>
            <a:ext cx="7272807" cy="5184576"/>
          </a:xfrm>
          <a:prstGeom prst="rect">
            <a:avLst/>
          </a:prstGeom>
        </p:spPr>
      </p:pic>
      <p:sp>
        <p:nvSpPr>
          <p:cNvPr id="25" name="Номер слайда 33"/>
          <p:cNvSpPr txBox="1">
            <a:spLocks/>
          </p:cNvSpPr>
          <p:nvPr/>
        </p:nvSpPr>
        <p:spPr>
          <a:xfrm>
            <a:off x="9912424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0" y="332656"/>
            <a:ext cx="6672064" cy="648072"/>
          </a:xfrm>
          <a:prstGeom prst="rect">
            <a:avLst/>
          </a:prstGeom>
          <a:solidFill>
            <a:srgbClr val="5B6E9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7328" y="465881"/>
            <a:ext cx="546867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ФОРМИРОВАНИЯ ЗАКУПКИ </a:t>
            </a:r>
          </a:p>
          <a:p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55952" y="1196752"/>
            <a:ext cx="1783664" cy="51845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943428" y="2204864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2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финансирование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944899" y="3068960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3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обоснование НМЦК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955293" y="3933056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4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закупки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955293" y="4797152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5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контракта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955293" y="5661248"/>
            <a:ext cx="1584176" cy="5760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6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лист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согласования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955293" y="1348036"/>
            <a:ext cx="2160240" cy="57606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</a:t>
            </a:r>
          </a:p>
          <a:p>
            <a:pPr algn="ct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овары, работы, услуги</a:t>
            </a: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="" xmlns:a16="http://schemas.microsoft.com/office/drawing/2014/main" id="{66F4EE35-16CE-434C-B4C1-3AED16658AA6}"/>
              </a:ext>
            </a:extLst>
          </p:cNvPr>
          <p:cNvSpPr/>
          <p:nvPr/>
        </p:nvSpPr>
        <p:spPr>
          <a:xfrm>
            <a:off x="3670311" y="6094411"/>
            <a:ext cx="193441" cy="1995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30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5652</TotalTime>
  <Words>1322</Words>
  <Application>Microsoft Office PowerPoint</Application>
  <PresentationFormat>Произвольный</PresentationFormat>
  <Paragraphs>502</Paragraphs>
  <Slides>26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Арина Сергеевна Брылякова</dc:creator>
  <cp:lastModifiedBy>Ксения Валерьевна Маленкова</cp:lastModifiedBy>
  <cp:revision>903</cp:revision>
  <cp:lastPrinted>2021-10-08T10:00:50Z</cp:lastPrinted>
  <dcterms:created xsi:type="dcterms:W3CDTF">2021-09-07T03:22:58Z</dcterms:created>
  <dcterms:modified xsi:type="dcterms:W3CDTF">2022-09-09T07:27:00Z</dcterms:modified>
</cp:coreProperties>
</file>